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media/audio1" ContentType="audio/x-wav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sldIdLst>
    <p:sldId id="256" r:id="rId2"/>
    <p:sldId id="258" r:id="rId3"/>
    <p:sldId id="349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350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351" r:id="rId21"/>
    <p:sldId id="274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315" r:id="rId36"/>
    <p:sldId id="293" r:id="rId37"/>
    <p:sldId id="294" r:id="rId38"/>
    <p:sldId id="295" r:id="rId39"/>
    <p:sldId id="296" r:id="rId40"/>
    <p:sldId id="297" r:id="rId41"/>
    <p:sldId id="301" r:id="rId42"/>
    <p:sldId id="298" r:id="rId43"/>
    <p:sldId id="352" r:id="rId44"/>
    <p:sldId id="299" r:id="rId45"/>
    <p:sldId id="300" r:id="rId46"/>
    <p:sldId id="302" r:id="rId47"/>
    <p:sldId id="303" r:id="rId48"/>
    <p:sldId id="304" r:id="rId49"/>
    <p:sldId id="305" r:id="rId50"/>
    <p:sldId id="306" r:id="rId51"/>
    <p:sldId id="307" r:id="rId52"/>
    <p:sldId id="347" r:id="rId53"/>
    <p:sldId id="308" r:id="rId54"/>
    <p:sldId id="310" r:id="rId55"/>
    <p:sldId id="311" r:id="rId56"/>
    <p:sldId id="312" r:id="rId57"/>
    <p:sldId id="313" r:id="rId58"/>
    <p:sldId id="314" r:id="rId59"/>
    <p:sldId id="353" r:id="rId60"/>
    <p:sldId id="309" r:id="rId61"/>
    <p:sldId id="316" r:id="rId62"/>
    <p:sldId id="317" r:id="rId63"/>
    <p:sldId id="318" r:id="rId64"/>
    <p:sldId id="348" r:id="rId65"/>
    <p:sldId id="319" r:id="rId66"/>
    <p:sldId id="320" r:id="rId67"/>
    <p:sldId id="321" r:id="rId68"/>
    <p:sldId id="322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54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55" r:id="rId93"/>
    <p:sldId id="356" r:id="rId94"/>
    <p:sldId id="357" r:id="rId95"/>
    <p:sldId id="359" r:id="rId96"/>
    <p:sldId id="358" r:id="rId97"/>
    <p:sldId id="346" r:id="rId9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FFFF00"/>
    <a:srgbClr val="FFFF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86" autoAdjust="0"/>
    <p:restoredTop sz="94579" autoAdjust="0"/>
  </p:normalViewPr>
  <p:slideViewPr>
    <p:cSldViewPr>
      <p:cViewPr varScale="1">
        <p:scale>
          <a:sx n="81" d="100"/>
          <a:sy n="81" d="100"/>
        </p:scale>
        <p:origin x="-97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image" Target="../media/image94.wmf"/><Relationship Id="rId7" Type="http://schemas.openxmlformats.org/officeDocument/2006/relationships/image" Target="../media/image98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6" Type="http://schemas.openxmlformats.org/officeDocument/2006/relationships/image" Target="../media/image97.wmf"/><Relationship Id="rId11" Type="http://schemas.openxmlformats.org/officeDocument/2006/relationships/image" Target="../media/image102.wmf"/><Relationship Id="rId5" Type="http://schemas.openxmlformats.org/officeDocument/2006/relationships/image" Target="../media/image96.wmf"/><Relationship Id="rId10" Type="http://schemas.openxmlformats.org/officeDocument/2006/relationships/image" Target="../media/image101.wmf"/><Relationship Id="rId4" Type="http://schemas.openxmlformats.org/officeDocument/2006/relationships/image" Target="../media/image95.wmf"/><Relationship Id="rId9" Type="http://schemas.openxmlformats.org/officeDocument/2006/relationships/image" Target="../media/image100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image" Target="../media/image94.wmf"/><Relationship Id="rId7" Type="http://schemas.openxmlformats.org/officeDocument/2006/relationships/image" Target="../media/image98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6" Type="http://schemas.openxmlformats.org/officeDocument/2006/relationships/image" Target="../media/image97.wmf"/><Relationship Id="rId5" Type="http://schemas.openxmlformats.org/officeDocument/2006/relationships/image" Target="../media/image96.wmf"/><Relationship Id="rId10" Type="http://schemas.openxmlformats.org/officeDocument/2006/relationships/image" Target="../media/image101.wmf"/><Relationship Id="rId4" Type="http://schemas.openxmlformats.org/officeDocument/2006/relationships/image" Target="../media/image102.wmf"/><Relationship Id="rId9" Type="http://schemas.openxmlformats.org/officeDocument/2006/relationships/image" Target="../media/image10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5" Type="http://schemas.openxmlformats.org/officeDocument/2006/relationships/image" Target="../media/image114.wmf"/><Relationship Id="rId4" Type="http://schemas.openxmlformats.org/officeDocument/2006/relationships/image" Target="../media/image113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image" Target="../media/image11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4" Type="http://schemas.openxmlformats.org/officeDocument/2006/relationships/image" Target="../media/image121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3" Type="http://schemas.openxmlformats.org/officeDocument/2006/relationships/image" Target="../media/image125.wmf"/><Relationship Id="rId7" Type="http://schemas.openxmlformats.org/officeDocument/2006/relationships/image" Target="../media/image128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Relationship Id="rId6" Type="http://schemas.openxmlformats.org/officeDocument/2006/relationships/image" Target="../media/image101.wmf"/><Relationship Id="rId11" Type="http://schemas.openxmlformats.org/officeDocument/2006/relationships/image" Target="../media/image132.wmf"/><Relationship Id="rId5" Type="http://schemas.openxmlformats.org/officeDocument/2006/relationships/image" Target="../media/image127.wmf"/><Relationship Id="rId10" Type="http://schemas.openxmlformats.org/officeDocument/2006/relationships/image" Target="../media/image131.wmf"/><Relationship Id="rId4" Type="http://schemas.openxmlformats.org/officeDocument/2006/relationships/image" Target="../media/image126.wmf"/><Relationship Id="rId9" Type="http://schemas.openxmlformats.org/officeDocument/2006/relationships/image" Target="../media/image13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image" Target="../media/image94.wmf"/><Relationship Id="rId7" Type="http://schemas.openxmlformats.org/officeDocument/2006/relationships/image" Target="../media/image98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Relationship Id="rId6" Type="http://schemas.openxmlformats.org/officeDocument/2006/relationships/image" Target="../media/image97.wmf"/><Relationship Id="rId5" Type="http://schemas.openxmlformats.org/officeDocument/2006/relationships/image" Target="../media/image146.wmf"/><Relationship Id="rId4" Type="http://schemas.openxmlformats.org/officeDocument/2006/relationships/image" Target="../media/image145.wmf"/><Relationship Id="rId9" Type="http://schemas.openxmlformats.org/officeDocument/2006/relationships/image" Target="../media/image10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13" Type="http://schemas.openxmlformats.org/officeDocument/2006/relationships/image" Target="../media/image130.wmf"/><Relationship Id="rId18" Type="http://schemas.openxmlformats.org/officeDocument/2006/relationships/image" Target="../media/image152.wmf"/><Relationship Id="rId3" Type="http://schemas.openxmlformats.org/officeDocument/2006/relationships/image" Target="../media/image144.wmf"/><Relationship Id="rId21" Type="http://schemas.openxmlformats.org/officeDocument/2006/relationships/image" Target="../media/image155.wmf"/><Relationship Id="rId7" Type="http://schemas.openxmlformats.org/officeDocument/2006/relationships/image" Target="../media/image125.wmf"/><Relationship Id="rId12" Type="http://schemas.openxmlformats.org/officeDocument/2006/relationships/image" Target="../media/image129.wmf"/><Relationship Id="rId17" Type="http://schemas.openxmlformats.org/officeDocument/2006/relationships/image" Target="../media/image151.wmf"/><Relationship Id="rId2" Type="http://schemas.openxmlformats.org/officeDocument/2006/relationships/image" Target="../media/image148.wmf"/><Relationship Id="rId16" Type="http://schemas.openxmlformats.org/officeDocument/2006/relationships/image" Target="../media/image150.wmf"/><Relationship Id="rId20" Type="http://schemas.openxmlformats.org/officeDocument/2006/relationships/image" Target="../media/image154.wmf"/><Relationship Id="rId1" Type="http://schemas.openxmlformats.org/officeDocument/2006/relationships/image" Target="../media/image147.wmf"/><Relationship Id="rId6" Type="http://schemas.openxmlformats.org/officeDocument/2006/relationships/image" Target="../media/image124.wmf"/><Relationship Id="rId11" Type="http://schemas.openxmlformats.org/officeDocument/2006/relationships/image" Target="../media/image128.wmf"/><Relationship Id="rId5" Type="http://schemas.openxmlformats.org/officeDocument/2006/relationships/image" Target="../media/image123.wmf"/><Relationship Id="rId15" Type="http://schemas.openxmlformats.org/officeDocument/2006/relationships/image" Target="../media/image132.wmf"/><Relationship Id="rId10" Type="http://schemas.openxmlformats.org/officeDocument/2006/relationships/image" Target="../media/image101.wmf"/><Relationship Id="rId19" Type="http://schemas.openxmlformats.org/officeDocument/2006/relationships/image" Target="../media/image153.wmf"/><Relationship Id="rId4" Type="http://schemas.openxmlformats.org/officeDocument/2006/relationships/image" Target="../media/image149.wmf"/><Relationship Id="rId9" Type="http://schemas.openxmlformats.org/officeDocument/2006/relationships/image" Target="../media/image127.wmf"/><Relationship Id="rId14" Type="http://schemas.openxmlformats.org/officeDocument/2006/relationships/image" Target="../media/image131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image" Target="../media/image157.wmf"/><Relationship Id="rId1" Type="http://schemas.openxmlformats.org/officeDocument/2006/relationships/image" Target="../media/image15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-9525" y="2708275"/>
            <a:ext cx="9183688" cy="1501775"/>
            <a:chOff x="-23" y="1319"/>
            <a:chExt cx="5799" cy="946"/>
          </a:xfrm>
        </p:grpSpPr>
        <p:sp>
          <p:nvSpPr>
            <p:cNvPr id="5" name="Freeform 18"/>
            <p:cNvSpPr>
              <a:spLocks/>
            </p:cNvSpPr>
            <p:nvPr/>
          </p:nvSpPr>
          <p:spPr bwMode="gray">
            <a:xfrm>
              <a:off x="-20" y="1319"/>
              <a:ext cx="5779" cy="946"/>
            </a:xfrm>
            <a:custGeom>
              <a:avLst/>
              <a:gdLst>
                <a:gd name="T0" fmla="*/ 6 w 5779"/>
                <a:gd name="T1" fmla="*/ 454 h 946"/>
                <a:gd name="T2" fmla="*/ 355 w 5779"/>
                <a:gd name="T3" fmla="*/ 454 h 946"/>
                <a:gd name="T4" fmla="*/ 757 w 5779"/>
                <a:gd name="T5" fmla="*/ 1 h 946"/>
                <a:gd name="T6" fmla="*/ 2511 w 5779"/>
                <a:gd name="T7" fmla="*/ 0 h 946"/>
                <a:gd name="T8" fmla="*/ 2646 w 5779"/>
                <a:gd name="T9" fmla="*/ 144 h 946"/>
                <a:gd name="T10" fmla="*/ 5779 w 5779"/>
                <a:gd name="T11" fmla="*/ 137 h 946"/>
                <a:gd name="T12" fmla="*/ 5779 w 5779"/>
                <a:gd name="T13" fmla="*/ 772 h 946"/>
                <a:gd name="T14" fmla="*/ 2899 w 5779"/>
                <a:gd name="T15" fmla="*/ 765 h 946"/>
                <a:gd name="T16" fmla="*/ 2757 w 5779"/>
                <a:gd name="T17" fmla="*/ 946 h 946"/>
                <a:gd name="T18" fmla="*/ 1883 w 5779"/>
                <a:gd name="T19" fmla="*/ 946 h 946"/>
                <a:gd name="T20" fmla="*/ 1663 w 5779"/>
                <a:gd name="T21" fmla="*/ 687 h 946"/>
                <a:gd name="T22" fmla="*/ 0 w 5779"/>
                <a:gd name="T23" fmla="*/ 687 h 946"/>
                <a:gd name="T24" fmla="*/ 35 w 5779"/>
                <a:gd name="T25" fmla="*/ 480 h 9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79" h="946">
                  <a:moveTo>
                    <a:pt x="6" y="454"/>
                  </a:moveTo>
                  <a:lnTo>
                    <a:pt x="355" y="454"/>
                  </a:lnTo>
                  <a:lnTo>
                    <a:pt x="757" y="1"/>
                  </a:lnTo>
                  <a:lnTo>
                    <a:pt x="2511" y="0"/>
                  </a:lnTo>
                  <a:lnTo>
                    <a:pt x="2646" y="144"/>
                  </a:lnTo>
                  <a:lnTo>
                    <a:pt x="5779" y="137"/>
                  </a:lnTo>
                  <a:lnTo>
                    <a:pt x="5779" y="772"/>
                  </a:lnTo>
                  <a:lnTo>
                    <a:pt x="2899" y="765"/>
                  </a:lnTo>
                  <a:lnTo>
                    <a:pt x="2757" y="946"/>
                  </a:lnTo>
                  <a:lnTo>
                    <a:pt x="1883" y="946"/>
                  </a:lnTo>
                  <a:lnTo>
                    <a:pt x="1663" y="687"/>
                  </a:lnTo>
                  <a:lnTo>
                    <a:pt x="0" y="687"/>
                  </a:lnTo>
                  <a:lnTo>
                    <a:pt x="35" y="480"/>
                  </a:ln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dist="77251" dir="4832261" algn="ctr" rotWithShape="0">
                <a:srgbClr val="000066">
                  <a:alpha val="18999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" name="Freeform 19" descr="01_img(Global Digtal Desigm(imageState)"/>
            <p:cNvSpPr>
              <a:spLocks/>
            </p:cNvSpPr>
            <p:nvPr/>
          </p:nvSpPr>
          <p:spPr bwMode="gray">
            <a:xfrm>
              <a:off x="-23" y="1344"/>
              <a:ext cx="5799" cy="895"/>
            </a:xfrm>
            <a:custGeom>
              <a:avLst/>
              <a:gdLst>
                <a:gd name="T0" fmla="*/ 0 w 5799"/>
                <a:gd name="T1" fmla="*/ 455 h 895"/>
                <a:gd name="T2" fmla="*/ 369 w 5799"/>
                <a:gd name="T3" fmla="*/ 454 h 895"/>
                <a:gd name="T4" fmla="*/ 776 w 5799"/>
                <a:gd name="T5" fmla="*/ 0 h 895"/>
                <a:gd name="T6" fmla="*/ 2496 w 5799"/>
                <a:gd name="T7" fmla="*/ 0 h 895"/>
                <a:gd name="T8" fmla="*/ 2632 w 5799"/>
                <a:gd name="T9" fmla="*/ 136 h 895"/>
                <a:gd name="T10" fmla="*/ 5799 w 5799"/>
                <a:gd name="T11" fmla="*/ 136 h 895"/>
                <a:gd name="T12" fmla="*/ 5788 w 5799"/>
                <a:gd name="T13" fmla="*/ 727 h 895"/>
                <a:gd name="T14" fmla="*/ 2883 w 5799"/>
                <a:gd name="T15" fmla="*/ 708 h 895"/>
                <a:gd name="T16" fmla="*/ 2747 w 5799"/>
                <a:gd name="T17" fmla="*/ 895 h 895"/>
                <a:gd name="T18" fmla="*/ 1899 w 5799"/>
                <a:gd name="T19" fmla="*/ 895 h 895"/>
                <a:gd name="T20" fmla="*/ 1681 w 5799"/>
                <a:gd name="T21" fmla="*/ 635 h 895"/>
                <a:gd name="T22" fmla="*/ 7 w 5799"/>
                <a:gd name="T23" fmla="*/ 635 h 895"/>
                <a:gd name="T24" fmla="*/ 7 w 5799"/>
                <a:gd name="T25" fmla="*/ 454 h 89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99" h="895">
                  <a:moveTo>
                    <a:pt x="0" y="455"/>
                  </a:moveTo>
                  <a:lnTo>
                    <a:pt x="369" y="454"/>
                  </a:lnTo>
                  <a:lnTo>
                    <a:pt x="776" y="0"/>
                  </a:lnTo>
                  <a:lnTo>
                    <a:pt x="2496" y="0"/>
                  </a:lnTo>
                  <a:lnTo>
                    <a:pt x="2632" y="136"/>
                  </a:lnTo>
                  <a:lnTo>
                    <a:pt x="5799" y="136"/>
                  </a:lnTo>
                  <a:lnTo>
                    <a:pt x="5788" y="727"/>
                  </a:lnTo>
                  <a:lnTo>
                    <a:pt x="2883" y="708"/>
                  </a:lnTo>
                  <a:lnTo>
                    <a:pt x="2747" y="895"/>
                  </a:lnTo>
                  <a:lnTo>
                    <a:pt x="1899" y="895"/>
                  </a:lnTo>
                  <a:lnTo>
                    <a:pt x="1681" y="635"/>
                  </a:lnTo>
                  <a:lnTo>
                    <a:pt x="7" y="635"/>
                  </a:lnTo>
                  <a:lnTo>
                    <a:pt x="7" y="454"/>
                  </a:lnTo>
                </a:path>
              </a:pathLst>
            </a:custGeom>
            <a:blipFill dpi="0" rotWithShape="1">
              <a:blip r:embed="rId2" cstate="print"/>
              <a:srcRect/>
              <a:stretch>
                <a:fillRect/>
              </a:stretch>
            </a:blip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11366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95513" y="4365625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1366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1196975"/>
            <a:ext cx="7772400" cy="1470025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79438"/>
            <a:ext cx="2057400" cy="5900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79438"/>
            <a:ext cx="6019800" cy="5900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579438"/>
            <a:ext cx="7848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343025"/>
            <a:ext cx="4038600" cy="51371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3025"/>
            <a:ext cx="4038600" cy="51371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579438"/>
            <a:ext cx="7848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343025"/>
            <a:ext cx="8229600" cy="51371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43025"/>
            <a:ext cx="4038600" cy="5137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3025"/>
            <a:ext cx="4038600" cy="5137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16"/>
          <p:cNvSpPr>
            <a:spLocks/>
          </p:cNvSpPr>
          <p:nvPr/>
        </p:nvSpPr>
        <p:spPr bwMode="gray">
          <a:xfrm>
            <a:off x="0" y="360363"/>
            <a:ext cx="9148763" cy="900112"/>
          </a:xfrm>
          <a:custGeom>
            <a:avLst/>
            <a:gdLst>
              <a:gd name="T0" fmla="*/ 0 w 5763"/>
              <a:gd name="T1" fmla="*/ 584200 h 567"/>
              <a:gd name="T2" fmla="*/ 698500 w 5763"/>
              <a:gd name="T3" fmla="*/ 584200 h 567"/>
              <a:gd name="T4" fmla="*/ 1233488 w 5763"/>
              <a:gd name="T5" fmla="*/ 0 h 567"/>
              <a:gd name="T6" fmla="*/ 3432175 w 5763"/>
              <a:gd name="T7" fmla="*/ 0 h 567"/>
              <a:gd name="T8" fmla="*/ 3595688 w 5763"/>
              <a:gd name="T9" fmla="*/ 184150 h 567"/>
              <a:gd name="T10" fmla="*/ 9137650 w 5763"/>
              <a:gd name="T11" fmla="*/ 177800 h 567"/>
              <a:gd name="T12" fmla="*/ 9148763 w 5763"/>
              <a:gd name="T13" fmla="*/ 900112 h 567"/>
              <a:gd name="T14" fmla="*/ 9525 w 5763"/>
              <a:gd name="T15" fmla="*/ 882650 h 56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63" h="567">
                <a:moveTo>
                  <a:pt x="0" y="368"/>
                </a:moveTo>
                <a:lnTo>
                  <a:pt x="440" y="368"/>
                </a:lnTo>
                <a:lnTo>
                  <a:pt x="777" y="0"/>
                </a:lnTo>
                <a:lnTo>
                  <a:pt x="2162" y="0"/>
                </a:lnTo>
                <a:lnTo>
                  <a:pt x="2265" y="116"/>
                </a:lnTo>
                <a:lnTo>
                  <a:pt x="5756" y="112"/>
                </a:lnTo>
                <a:lnTo>
                  <a:pt x="5763" y="567"/>
                </a:lnTo>
                <a:lnTo>
                  <a:pt x="6" y="556"/>
                </a:lnTo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27" name="Freeform 15" descr="01b_img(Global Digtal Desigm(imageState)"/>
          <p:cNvSpPr>
            <a:spLocks/>
          </p:cNvSpPr>
          <p:nvPr/>
        </p:nvSpPr>
        <p:spPr bwMode="gray">
          <a:xfrm>
            <a:off x="-9525" y="336550"/>
            <a:ext cx="9182100" cy="838200"/>
          </a:xfrm>
          <a:custGeom>
            <a:avLst/>
            <a:gdLst>
              <a:gd name="T0" fmla="*/ 712788 w 5784"/>
              <a:gd name="T1" fmla="*/ 587375 h 528"/>
              <a:gd name="T2" fmla="*/ 1219200 w 5784"/>
              <a:gd name="T3" fmla="*/ 1588 h 528"/>
              <a:gd name="T4" fmla="*/ 3425825 w 5784"/>
              <a:gd name="T5" fmla="*/ 0 h 528"/>
              <a:gd name="T6" fmla="*/ 3584575 w 5784"/>
              <a:gd name="T7" fmla="*/ 182563 h 528"/>
              <a:gd name="T8" fmla="*/ 9182100 w 5784"/>
              <a:gd name="T9" fmla="*/ 182563 h 528"/>
              <a:gd name="T10" fmla="*/ 9174163 w 5784"/>
              <a:gd name="T11" fmla="*/ 838200 h 528"/>
              <a:gd name="T12" fmla="*/ 0 w 5784"/>
              <a:gd name="T13" fmla="*/ 823913 h 528"/>
              <a:gd name="T14" fmla="*/ 0 w 5784"/>
              <a:gd name="T15" fmla="*/ 588963 h 52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84" h="528">
                <a:moveTo>
                  <a:pt x="449" y="370"/>
                </a:moveTo>
                <a:lnTo>
                  <a:pt x="768" y="1"/>
                </a:lnTo>
                <a:lnTo>
                  <a:pt x="2158" y="0"/>
                </a:lnTo>
                <a:lnTo>
                  <a:pt x="2258" y="115"/>
                </a:lnTo>
                <a:lnTo>
                  <a:pt x="5784" y="115"/>
                </a:lnTo>
                <a:lnTo>
                  <a:pt x="5779" y="528"/>
                </a:lnTo>
                <a:lnTo>
                  <a:pt x="0" y="519"/>
                </a:lnTo>
                <a:lnTo>
                  <a:pt x="0" y="371"/>
                </a:lnTo>
              </a:path>
            </a:pathLst>
          </a:custGeom>
          <a:blipFill dpi="0" rotWithShape="1">
            <a:blip r:embed="rId16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43025"/>
            <a:ext cx="8229600" cy="513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609600" y="579438"/>
            <a:ext cx="7848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timing>
    <p:tnLst>
      <p:par>
        <p:cTn id="1" dur="indefinite" restart="never" nodeType="tmRoot"/>
      </p:par>
    </p:tnLst>
  </p:timing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28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16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7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67.png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6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8.bin"/><Relationship Id="rId5" Type="http://schemas.openxmlformats.org/officeDocument/2006/relationships/oleObject" Target="../embeddings/oleObject17.bin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oleObject" Target="../embeddings/oleObject30.bin"/><Relationship Id="rId18" Type="http://schemas.openxmlformats.org/officeDocument/2006/relationships/oleObject" Target="../embeddings/oleObject35.bin"/><Relationship Id="rId26" Type="http://schemas.openxmlformats.org/officeDocument/2006/relationships/oleObject" Target="../embeddings/oleObject43.bin"/><Relationship Id="rId3" Type="http://schemas.openxmlformats.org/officeDocument/2006/relationships/oleObject" Target="../embeddings/oleObject20.bin"/><Relationship Id="rId21" Type="http://schemas.openxmlformats.org/officeDocument/2006/relationships/oleObject" Target="../embeddings/oleObject38.bin"/><Relationship Id="rId7" Type="http://schemas.openxmlformats.org/officeDocument/2006/relationships/oleObject" Target="../embeddings/oleObject24.bin"/><Relationship Id="rId12" Type="http://schemas.openxmlformats.org/officeDocument/2006/relationships/oleObject" Target="../embeddings/oleObject29.bin"/><Relationship Id="rId17" Type="http://schemas.openxmlformats.org/officeDocument/2006/relationships/oleObject" Target="../embeddings/oleObject34.bin"/><Relationship Id="rId25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3.bin"/><Relationship Id="rId20" Type="http://schemas.openxmlformats.org/officeDocument/2006/relationships/oleObject" Target="../embeddings/oleObject37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3.bin"/><Relationship Id="rId11" Type="http://schemas.openxmlformats.org/officeDocument/2006/relationships/oleObject" Target="../embeddings/oleObject28.bin"/><Relationship Id="rId24" Type="http://schemas.openxmlformats.org/officeDocument/2006/relationships/oleObject" Target="../embeddings/oleObject41.bin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32.bin"/><Relationship Id="rId23" Type="http://schemas.openxmlformats.org/officeDocument/2006/relationships/oleObject" Target="../embeddings/oleObject40.bin"/><Relationship Id="rId10" Type="http://schemas.openxmlformats.org/officeDocument/2006/relationships/oleObject" Target="../embeddings/oleObject27.bin"/><Relationship Id="rId19" Type="http://schemas.openxmlformats.org/officeDocument/2006/relationships/oleObject" Target="../embeddings/oleObject36.bin"/><Relationship Id="rId4" Type="http://schemas.openxmlformats.org/officeDocument/2006/relationships/oleObject" Target="../embeddings/oleObject21.bin"/><Relationship Id="rId9" Type="http://schemas.openxmlformats.org/officeDocument/2006/relationships/oleObject" Target="../embeddings/oleObject26.bin"/><Relationship Id="rId14" Type="http://schemas.openxmlformats.org/officeDocument/2006/relationships/oleObject" Target="../embeddings/oleObject31.bin"/><Relationship Id="rId22" Type="http://schemas.openxmlformats.org/officeDocument/2006/relationships/oleObject" Target="../embeddings/oleObject39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45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85.png"/><Relationship Id="rId4" Type="http://schemas.openxmlformats.org/officeDocument/2006/relationships/oleObject" Target="../embeddings/oleObject47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1.bin"/><Relationship Id="rId5" Type="http://schemas.openxmlformats.org/officeDocument/2006/relationships/oleObject" Target="../embeddings/oleObject50.bin"/><Relationship Id="rId4" Type="http://schemas.openxmlformats.org/officeDocument/2006/relationships/oleObject" Target="../embeddings/oleObject49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oleObject" Target="../embeddings/oleObject63.bin"/><Relationship Id="rId18" Type="http://schemas.openxmlformats.org/officeDocument/2006/relationships/oleObject" Target="../embeddings/oleObject68.bin"/><Relationship Id="rId26" Type="http://schemas.openxmlformats.org/officeDocument/2006/relationships/oleObject" Target="../embeddings/oleObject76.bin"/><Relationship Id="rId3" Type="http://schemas.openxmlformats.org/officeDocument/2006/relationships/oleObject" Target="../embeddings/oleObject53.bin"/><Relationship Id="rId21" Type="http://schemas.openxmlformats.org/officeDocument/2006/relationships/oleObject" Target="../embeddings/oleObject71.bin"/><Relationship Id="rId7" Type="http://schemas.openxmlformats.org/officeDocument/2006/relationships/oleObject" Target="../embeddings/oleObject57.bin"/><Relationship Id="rId12" Type="http://schemas.openxmlformats.org/officeDocument/2006/relationships/oleObject" Target="../embeddings/oleObject62.bin"/><Relationship Id="rId17" Type="http://schemas.openxmlformats.org/officeDocument/2006/relationships/oleObject" Target="../embeddings/oleObject67.bin"/><Relationship Id="rId25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6.bin"/><Relationship Id="rId20" Type="http://schemas.openxmlformats.org/officeDocument/2006/relationships/oleObject" Target="../embeddings/oleObject70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6.bin"/><Relationship Id="rId11" Type="http://schemas.openxmlformats.org/officeDocument/2006/relationships/oleObject" Target="../embeddings/oleObject61.bin"/><Relationship Id="rId24" Type="http://schemas.openxmlformats.org/officeDocument/2006/relationships/oleObject" Target="../embeddings/oleObject74.bin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5.bin"/><Relationship Id="rId23" Type="http://schemas.openxmlformats.org/officeDocument/2006/relationships/oleObject" Target="../embeddings/oleObject73.bin"/><Relationship Id="rId28" Type="http://schemas.openxmlformats.org/officeDocument/2006/relationships/oleObject" Target="../embeddings/oleObject78.bin"/><Relationship Id="rId10" Type="http://schemas.openxmlformats.org/officeDocument/2006/relationships/oleObject" Target="../embeddings/oleObject60.bin"/><Relationship Id="rId19" Type="http://schemas.openxmlformats.org/officeDocument/2006/relationships/oleObject" Target="../embeddings/oleObject69.bin"/><Relationship Id="rId4" Type="http://schemas.openxmlformats.org/officeDocument/2006/relationships/oleObject" Target="../embeddings/oleObject54.bin"/><Relationship Id="rId9" Type="http://schemas.openxmlformats.org/officeDocument/2006/relationships/oleObject" Target="../embeddings/oleObject59.bin"/><Relationship Id="rId14" Type="http://schemas.openxmlformats.org/officeDocument/2006/relationships/oleObject" Target="../embeddings/oleObject64.bin"/><Relationship Id="rId22" Type="http://schemas.openxmlformats.org/officeDocument/2006/relationships/oleObject" Target="../embeddings/oleObject72.bin"/><Relationship Id="rId27" Type="http://schemas.openxmlformats.org/officeDocument/2006/relationships/oleObject" Target="../embeddings/oleObject77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13" Type="http://schemas.openxmlformats.org/officeDocument/2006/relationships/oleObject" Target="../embeddings/oleObject88.bin"/><Relationship Id="rId3" Type="http://schemas.openxmlformats.org/officeDocument/2006/relationships/image" Target="../media/image104.png"/><Relationship Id="rId7" Type="http://schemas.openxmlformats.org/officeDocument/2006/relationships/oleObject" Target="../embeddings/oleObject82.bin"/><Relationship Id="rId12" Type="http://schemas.openxmlformats.org/officeDocument/2006/relationships/oleObject" Target="../embeddings/oleObject87.bin"/><Relationship Id="rId17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1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81.bin"/><Relationship Id="rId11" Type="http://schemas.openxmlformats.org/officeDocument/2006/relationships/oleObject" Target="../embeddings/oleObject86.bin"/><Relationship Id="rId5" Type="http://schemas.openxmlformats.org/officeDocument/2006/relationships/oleObject" Target="../embeddings/oleObject80.bin"/><Relationship Id="rId15" Type="http://schemas.openxmlformats.org/officeDocument/2006/relationships/oleObject" Target="../embeddings/oleObject90.bin"/><Relationship Id="rId10" Type="http://schemas.openxmlformats.org/officeDocument/2006/relationships/oleObject" Target="../embeddings/oleObject85.bin"/><Relationship Id="rId4" Type="http://schemas.openxmlformats.org/officeDocument/2006/relationships/oleObject" Target="../embeddings/oleObject79.bin"/><Relationship Id="rId9" Type="http://schemas.openxmlformats.org/officeDocument/2006/relationships/oleObject" Target="../embeddings/oleObject84.bin"/><Relationship Id="rId14" Type="http://schemas.openxmlformats.org/officeDocument/2006/relationships/oleObject" Target="../embeddings/oleObject89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96.bin"/><Relationship Id="rId5" Type="http://schemas.openxmlformats.org/officeDocument/2006/relationships/oleObject" Target="../embeddings/oleObject95.bin"/><Relationship Id="rId4" Type="http://schemas.openxmlformats.org/officeDocument/2006/relationships/oleObject" Target="../embeddings/oleObject94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oleObject" Target="../embeddings/oleObject99.bin"/><Relationship Id="rId4" Type="http://schemas.openxmlformats.org/officeDocument/2006/relationships/oleObject" Target="../embeddings/oleObject98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03.bin"/><Relationship Id="rId5" Type="http://schemas.openxmlformats.org/officeDocument/2006/relationships/oleObject" Target="../embeddings/oleObject102.bin"/><Relationship Id="rId4" Type="http://schemas.openxmlformats.org/officeDocument/2006/relationships/oleObject" Target="../embeddings/oleObject101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13" Type="http://schemas.openxmlformats.org/officeDocument/2006/relationships/oleObject" Target="../embeddings/oleObject114.bin"/><Relationship Id="rId18" Type="http://schemas.openxmlformats.org/officeDocument/2006/relationships/oleObject" Target="../embeddings/oleObject119.bin"/><Relationship Id="rId3" Type="http://schemas.openxmlformats.org/officeDocument/2006/relationships/oleObject" Target="../embeddings/oleObject104.bin"/><Relationship Id="rId21" Type="http://schemas.openxmlformats.org/officeDocument/2006/relationships/oleObject" Target="../embeddings/oleObject122.bin"/><Relationship Id="rId7" Type="http://schemas.openxmlformats.org/officeDocument/2006/relationships/oleObject" Target="../embeddings/oleObject108.bin"/><Relationship Id="rId12" Type="http://schemas.openxmlformats.org/officeDocument/2006/relationships/oleObject" Target="../embeddings/oleObject113.bin"/><Relationship Id="rId17" Type="http://schemas.openxmlformats.org/officeDocument/2006/relationships/oleObject" Target="../embeddings/oleObject11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7.bin"/><Relationship Id="rId20" Type="http://schemas.openxmlformats.org/officeDocument/2006/relationships/oleObject" Target="../embeddings/oleObject121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07.bin"/><Relationship Id="rId11" Type="http://schemas.openxmlformats.org/officeDocument/2006/relationships/oleObject" Target="../embeddings/oleObject112.bin"/><Relationship Id="rId5" Type="http://schemas.openxmlformats.org/officeDocument/2006/relationships/oleObject" Target="../embeddings/oleObject106.bin"/><Relationship Id="rId15" Type="http://schemas.openxmlformats.org/officeDocument/2006/relationships/oleObject" Target="../embeddings/oleObject116.bin"/><Relationship Id="rId10" Type="http://schemas.openxmlformats.org/officeDocument/2006/relationships/oleObject" Target="../embeddings/oleObject111.bin"/><Relationship Id="rId19" Type="http://schemas.openxmlformats.org/officeDocument/2006/relationships/oleObject" Target="../embeddings/oleObject120.bin"/><Relationship Id="rId4" Type="http://schemas.openxmlformats.org/officeDocument/2006/relationships/oleObject" Target="../embeddings/oleObject105.bin"/><Relationship Id="rId9" Type="http://schemas.openxmlformats.org/officeDocument/2006/relationships/oleObject" Target="../embeddings/oleObject110.bin"/><Relationship Id="rId14" Type="http://schemas.openxmlformats.org/officeDocument/2006/relationships/oleObject" Target="../embeddings/oleObject115.bin"/><Relationship Id="rId22" Type="http://schemas.openxmlformats.org/officeDocument/2006/relationships/oleObject" Target="../embeddings/oleObject123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Relationship Id="rId9" Type="http://schemas.openxmlformats.org/officeDocument/2006/relationships/image" Target="../media/image141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0.bin"/><Relationship Id="rId13" Type="http://schemas.openxmlformats.org/officeDocument/2006/relationships/oleObject" Target="../embeddings/oleObject135.bin"/><Relationship Id="rId18" Type="http://schemas.openxmlformats.org/officeDocument/2006/relationships/oleObject" Target="../embeddings/oleObject140.bin"/><Relationship Id="rId3" Type="http://schemas.openxmlformats.org/officeDocument/2006/relationships/oleObject" Target="../embeddings/oleObject125.bin"/><Relationship Id="rId7" Type="http://schemas.openxmlformats.org/officeDocument/2006/relationships/oleObject" Target="../embeddings/oleObject129.bin"/><Relationship Id="rId12" Type="http://schemas.openxmlformats.org/officeDocument/2006/relationships/oleObject" Target="../embeddings/oleObject134.bin"/><Relationship Id="rId17" Type="http://schemas.openxmlformats.org/officeDocument/2006/relationships/oleObject" Target="../embeddings/oleObject139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8.bin"/><Relationship Id="rId20" Type="http://schemas.openxmlformats.org/officeDocument/2006/relationships/oleObject" Target="../embeddings/oleObject142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28.bin"/><Relationship Id="rId11" Type="http://schemas.openxmlformats.org/officeDocument/2006/relationships/oleObject" Target="../embeddings/oleObject133.bin"/><Relationship Id="rId5" Type="http://schemas.openxmlformats.org/officeDocument/2006/relationships/oleObject" Target="../embeddings/oleObject127.bin"/><Relationship Id="rId15" Type="http://schemas.openxmlformats.org/officeDocument/2006/relationships/oleObject" Target="../embeddings/oleObject137.bin"/><Relationship Id="rId10" Type="http://schemas.openxmlformats.org/officeDocument/2006/relationships/oleObject" Target="../embeddings/oleObject132.bin"/><Relationship Id="rId19" Type="http://schemas.openxmlformats.org/officeDocument/2006/relationships/oleObject" Target="../embeddings/oleObject141.bin"/><Relationship Id="rId4" Type="http://schemas.openxmlformats.org/officeDocument/2006/relationships/oleObject" Target="../embeddings/oleObject126.bin"/><Relationship Id="rId9" Type="http://schemas.openxmlformats.org/officeDocument/2006/relationships/oleObject" Target="../embeddings/oleObject131.bin"/><Relationship Id="rId14" Type="http://schemas.openxmlformats.org/officeDocument/2006/relationships/oleObject" Target="../embeddings/oleObject136.bin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53.bin"/><Relationship Id="rId18" Type="http://schemas.openxmlformats.org/officeDocument/2006/relationships/oleObject" Target="../embeddings/oleObject158.bin"/><Relationship Id="rId26" Type="http://schemas.openxmlformats.org/officeDocument/2006/relationships/oleObject" Target="../embeddings/oleObject166.bin"/><Relationship Id="rId39" Type="http://schemas.openxmlformats.org/officeDocument/2006/relationships/oleObject" Target="../embeddings/oleObject179.bin"/><Relationship Id="rId3" Type="http://schemas.openxmlformats.org/officeDocument/2006/relationships/oleObject" Target="../embeddings/oleObject143.bin"/><Relationship Id="rId21" Type="http://schemas.openxmlformats.org/officeDocument/2006/relationships/oleObject" Target="../embeddings/oleObject161.bin"/><Relationship Id="rId34" Type="http://schemas.openxmlformats.org/officeDocument/2006/relationships/oleObject" Target="../embeddings/oleObject174.bin"/><Relationship Id="rId42" Type="http://schemas.openxmlformats.org/officeDocument/2006/relationships/oleObject" Target="../embeddings/oleObject182.bin"/><Relationship Id="rId47" Type="http://schemas.openxmlformats.org/officeDocument/2006/relationships/oleObject" Target="../embeddings/oleObject187.bin"/><Relationship Id="rId50" Type="http://schemas.openxmlformats.org/officeDocument/2006/relationships/oleObject" Target="../embeddings/oleObject190.bin"/><Relationship Id="rId7" Type="http://schemas.openxmlformats.org/officeDocument/2006/relationships/oleObject" Target="../embeddings/oleObject147.bin"/><Relationship Id="rId12" Type="http://schemas.openxmlformats.org/officeDocument/2006/relationships/oleObject" Target="../embeddings/oleObject152.bin"/><Relationship Id="rId17" Type="http://schemas.openxmlformats.org/officeDocument/2006/relationships/oleObject" Target="../embeddings/oleObject157.bin"/><Relationship Id="rId25" Type="http://schemas.openxmlformats.org/officeDocument/2006/relationships/oleObject" Target="../embeddings/oleObject165.bin"/><Relationship Id="rId33" Type="http://schemas.openxmlformats.org/officeDocument/2006/relationships/oleObject" Target="../embeddings/oleObject173.bin"/><Relationship Id="rId38" Type="http://schemas.openxmlformats.org/officeDocument/2006/relationships/oleObject" Target="../embeddings/oleObject178.bin"/><Relationship Id="rId46" Type="http://schemas.openxmlformats.org/officeDocument/2006/relationships/oleObject" Target="../embeddings/oleObject186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6.bin"/><Relationship Id="rId20" Type="http://schemas.openxmlformats.org/officeDocument/2006/relationships/oleObject" Target="../embeddings/oleObject160.bin"/><Relationship Id="rId29" Type="http://schemas.openxmlformats.org/officeDocument/2006/relationships/oleObject" Target="../embeddings/oleObject169.bin"/><Relationship Id="rId41" Type="http://schemas.openxmlformats.org/officeDocument/2006/relationships/oleObject" Target="../embeddings/oleObject181.bin"/><Relationship Id="rId54" Type="http://schemas.openxmlformats.org/officeDocument/2006/relationships/oleObject" Target="../embeddings/oleObject194.bin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46.bin"/><Relationship Id="rId11" Type="http://schemas.openxmlformats.org/officeDocument/2006/relationships/oleObject" Target="../embeddings/oleObject151.bin"/><Relationship Id="rId24" Type="http://schemas.openxmlformats.org/officeDocument/2006/relationships/oleObject" Target="../embeddings/oleObject164.bin"/><Relationship Id="rId32" Type="http://schemas.openxmlformats.org/officeDocument/2006/relationships/oleObject" Target="../embeddings/oleObject172.bin"/><Relationship Id="rId37" Type="http://schemas.openxmlformats.org/officeDocument/2006/relationships/oleObject" Target="../embeddings/oleObject177.bin"/><Relationship Id="rId40" Type="http://schemas.openxmlformats.org/officeDocument/2006/relationships/oleObject" Target="../embeddings/oleObject180.bin"/><Relationship Id="rId45" Type="http://schemas.openxmlformats.org/officeDocument/2006/relationships/oleObject" Target="../embeddings/oleObject185.bin"/><Relationship Id="rId53" Type="http://schemas.openxmlformats.org/officeDocument/2006/relationships/oleObject" Target="../embeddings/oleObject193.bin"/><Relationship Id="rId5" Type="http://schemas.openxmlformats.org/officeDocument/2006/relationships/oleObject" Target="../embeddings/oleObject145.bin"/><Relationship Id="rId15" Type="http://schemas.openxmlformats.org/officeDocument/2006/relationships/oleObject" Target="../embeddings/oleObject155.bin"/><Relationship Id="rId23" Type="http://schemas.openxmlformats.org/officeDocument/2006/relationships/oleObject" Target="../embeddings/oleObject163.bin"/><Relationship Id="rId28" Type="http://schemas.openxmlformats.org/officeDocument/2006/relationships/oleObject" Target="../embeddings/oleObject168.bin"/><Relationship Id="rId36" Type="http://schemas.openxmlformats.org/officeDocument/2006/relationships/oleObject" Target="../embeddings/oleObject176.bin"/><Relationship Id="rId49" Type="http://schemas.openxmlformats.org/officeDocument/2006/relationships/oleObject" Target="../embeddings/oleObject189.bin"/><Relationship Id="rId10" Type="http://schemas.openxmlformats.org/officeDocument/2006/relationships/oleObject" Target="../embeddings/oleObject150.bin"/><Relationship Id="rId19" Type="http://schemas.openxmlformats.org/officeDocument/2006/relationships/oleObject" Target="../embeddings/oleObject159.bin"/><Relationship Id="rId31" Type="http://schemas.openxmlformats.org/officeDocument/2006/relationships/oleObject" Target="../embeddings/oleObject171.bin"/><Relationship Id="rId44" Type="http://schemas.openxmlformats.org/officeDocument/2006/relationships/oleObject" Target="../embeddings/oleObject184.bin"/><Relationship Id="rId52" Type="http://schemas.openxmlformats.org/officeDocument/2006/relationships/oleObject" Target="../embeddings/oleObject192.bin"/><Relationship Id="rId4" Type="http://schemas.openxmlformats.org/officeDocument/2006/relationships/oleObject" Target="../embeddings/oleObject144.bin"/><Relationship Id="rId9" Type="http://schemas.openxmlformats.org/officeDocument/2006/relationships/oleObject" Target="../embeddings/oleObject149.bin"/><Relationship Id="rId14" Type="http://schemas.openxmlformats.org/officeDocument/2006/relationships/oleObject" Target="../embeddings/oleObject154.bin"/><Relationship Id="rId22" Type="http://schemas.openxmlformats.org/officeDocument/2006/relationships/oleObject" Target="../embeddings/oleObject162.bin"/><Relationship Id="rId27" Type="http://schemas.openxmlformats.org/officeDocument/2006/relationships/oleObject" Target="../embeddings/oleObject167.bin"/><Relationship Id="rId30" Type="http://schemas.openxmlformats.org/officeDocument/2006/relationships/oleObject" Target="../embeddings/oleObject170.bin"/><Relationship Id="rId35" Type="http://schemas.openxmlformats.org/officeDocument/2006/relationships/oleObject" Target="../embeddings/oleObject175.bin"/><Relationship Id="rId43" Type="http://schemas.openxmlformats.org/officeDocument/2006/relationships/oleObject" Target="../embeddings/oleObject183.bin"/><Relationship Id="rId48" Type="http://schemas.openxmlformats.org/officeDocument/2006/relationships/oleObject" Target="../embeddings/oleObject188.bin"/><Relationship Id="rId8" Type="http://schemas.openxmlformats.org/officeDocument/2006/relationships/oleObject" Target="../embeddings/oleObject148.bin"/><Relationship Id="rId51" Type="http://schemas.openxmlformats.org/officeDocument/2006/relationships/oleObject" Target="../embeddings/oleObject191.bin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59.jpeg"/><Relationship Id="rId5" Type="http://schemas.openxmlformats.org/officeDocument/2006/relationships/oleObject" Target="../embeddings/oleObject197.bin"/><Relationship Id="rId4" Type="http://schemas.openxmlformats.org/officeDocument/2006/relationships/oleObject" Target="../embeddings/oleObject196.bin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oleObject" Target="../embeddings/oleObject200.bin"/><Relationship Id="rId4" Type="http://schemas.openxmlformats.org/officeDocument/2006/relationships/oleObject" Target="../embeddings/oleObject199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audio" Target="../media/audio1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sz="3600" smtClean="0">
                <a:latin typeface="Times New Roman" charset="0"/>
              </a:rPr>
              <a:t>第</a:t>
            </a:r>
            <a:r>
              <a:rPr lang="en-US" altLang="zh-CN" sz="3600" smtClean="0">
                <a:latin typeface="Times New Roman" charset="0"/>
              </a:rPr>
              <a:t>4</a:t>
            </a:r>
            <a:r>
              <a:rPr lang="zh-CN" altLang="en-US" sz="3600" smtClean="0">
                <a:latin typeface="Times New Roman" charset="0"/>
              </a:rPr>
              <a:t>章 组合逻辑的分析与设计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4292600"/>
            <a:ext cx="7777163" cy="1752600"/>
          </a:xfrm>
        </p:spPr>
        <p:txBody>
          <a:bodyPr/>
          <a:lstStyle/>
          <a:p>
            <a:pPr eaLnBrk="1" hangingPunct="1"/>
            <a:r>
              <a:rPr lang="en-US" altLang="zh-CN" smtClean="0"/>
              <a:t>Chapter 4: Analysis and Design of Combinational Logic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22"/>
          <p:cNvPicPr>
            <a:picLocks noChangeAspect="1" noChangeArrowheads="1"/>
          </p:cNvPicPr>
          <p:nvPr/>
        </p:nvPicPr>
        <p:blipFill>
          <a:blip r:embed="rId2">
            <a:lum contrast="30000"/>
            <a:grayscl/>
          </a:blip>
          <a:srcRect/>
          <a:stretch>
            <a:fillRect/>
          </a:stretch>
        </p:blipFill>
        <p:spPr bwMode="auto">
          <a:xfrm>
            <a:off x="-36513" y="0"/>
            <a:ext cx="55784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795" name="Group 6"/>
          <p:cNvGrpSpPr>
            <a:grpSpLocks/>
          </p:cNvGrpSpPr>
          <p:nvPr/>
        </p:nvGrpSpPr>
        <p:grpSpPr bwMode="auto">
          <a:xfrm>
            <a:off x="5364163" y="1989138"/>
            <a:ext cx="3779837" cy="4311650"/>
            <a:chOff x="3936" y="1296"/>
            <a:chExt cx="2064" cy="2716"/>
          </a:xfrm>
        </p:grpSpPr>
        <p:sp>
          <p:nvSpPr>
            <p:cNvPr id="33796" name="Text Box 7"/>
            <p:cNvSpPr txBox="1">
              <a:spLocks noChangeArrowheads="1"/>
            </p:cNvSpPr>
            <p:nvPr/>
          </p:nvSpPr>
          <p:spPr bwMode="auto">
            <a:xfrm>
              <a:off x="4080" y="1309"/>
              <a:ext cx="1920" cy="270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2400" b="1">
                  <a:latin typeface="Comic Sans MS" pitchFamily="66" charset="0"/>
                  <a:ea typeface="宋体" pitchFamily="2" charset="-122"/>
                </a:rPr>
                <a:t>A=[(w’z)’(x’yz’)’]’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400" b="1">
                  <a:latin typeface="Comic Sans MS" pitchFamily="66" charset="0"/>
                  <a:ea typeface="宋体" pitchFamily="2" charset="-122"/>
                </a:rPr>
                <a:t>B=[(xy’z’)’(x’yz)’]’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400" b="1">
                  <a:latin typeface="Comic Sans MS" pitchFamily="66" charset="0"/>
                  <a:ea typeface="宋体" pitchFamily="2" charset="-122"/>
                </a:rPr>
                <a:t>C=(wx’y’z’)’’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400" b="1">
                  <a:latin typeface="Comic Sans MS" pitchFamily="66" charset="0"/>
                  <a:ea typeface="宋体" pitchFamily="2" charset="-122"/>
                </a:rPr>
                <a:t>D=[(xy’z)’(x’yz’)’(w’z)’]’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400" b="1">
                  <a:latin typeface="Comic Sans MS" pitchFamily="66" charset="0"/>
                  <a:ea typeface="宋体" pitchFamily="2" charset="-122"/>
                </a:rPr>
                <a:t>E=[(x’y)’(z)’]’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400" b="1">
                  <a:latin typeface="Comic Sans MS" pitchFamily="66" charset="0"/>
                  <a:ea typeface="宋体" pitchFamily="2" charset="-122"/>
                </a:rPr>
                <a:t>F=[(wx’y’)’(y’z)’]’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400" b="1">
                  <a:latin typeface="Comic Sans MS" pitchFamily="66" charset="0"/>
                  <a:ea typeface="宋体" pitchFamily="2" charset="-122"/>
                </a:rPr>
                <a:t>G=[(w)(xy’z)’]’</a:t>
              </a:r>
            </a:p>
            <a:p>
              <a:pPr algn="ctr" eaLnBrk="0" hangingPunct="0">
                <a:spcBef>
                  <a:spcPct val="50000"/>
                </a:spcBef>
              </a:pPr>
              <a:endParaRPr lang="en-US" altLang="zh-CN" sz="2400" b="1">
                <a:latin typeface="Comic Sans MS" pitchFamily="66" charset="0"/>
                <a:ea typeface="宋体" pitchFamily="2" charset="-122"/>
              </a:endParaRPr>
            </a:p>
          </p:txBody>
        </p:sp>
        <p:sp>
          <p:nvSpPr>
            <p:cNvPr id="33797" name="AutoShape 8"/>
            <p:cNvSpPr>
              <a:spLocks/>
            </p:cNvSpPr>
            <p:nvPr/>
          </p:nvSpPr>
          <p:spPr bwMode="auto">
            <a:xfrm>
              <a:off x="3936" y="1296"/>
              <a:ext cx="192" cy="1824"/>
            </a:xfrm>
            <a:prstGeom prst="leftBrace">
              <a:avLst>
                <a:gd name="adj1" fmla="val 79167"/>
                <a:gd name="adj2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>
                <a:latin typeface="Times New Roman" charset="0"/>
                <a:ea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主要内容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3713" y="1989138"/>
            <a:ext cx="6257925" cy="4383087"/>
          </a:xfrm>
        </p:spPr>
        <p:txBody>
          <a:bodyPr/>
          <a:lstStyle/>
          <a:p>
            <a:pPr eaLnBrk="1" hangingPunct="1"/>
            <a:r>
              <a:rPr lang="zh-CN" altLang="en-US" smtClean="0"/>
              <a:t>组合逻辑的设计方法</a:t>
            </a:r>
          </a:p>
          <a:p>
            <a:pPr eaLnBrk="1" hangingPunct="1">
              <a:buClr>
                <a:schemeClr val="tx2"/>
              </a:buClr>
            </a:pPr>
            <a:r>
              <a:rPr lang="zh-CN" altLang="en-US" smtClean="0"/>
              <a:t>数字集成电路介绍</a:t>
            </a:r>
          </a:p>
          <a:p>
            <a:pPr eaLnBrk="1" hangingPunct="1"/>
            <a:r>
              <a:rPr lang="zh-CN" altLang="en-US" smtClean="0"/>
              <a:t>译码器与编码器</a:t>
            </a:r>
          </a:p>
          <a:p>
            <a:pPr eaLnBrk="1" hangingPunct="1"/>
            <a:r>
              <a:rPr lang="zh-CN" altLang="en-US" smtClean="0"/>
              <a:t>数字多路器</a:t>
            </a:r>
          </a:p>
          <a:p>
            <a:pPr eaLnBrk="1" hangingPunct="1"/>
            <a:r>
              <a:rPr lang="zh-CN" altLang="en-US" smtClean="0"/>
              <a:t>加法器与减法器</a:t>
            </a:r>
          </a:p>
          <a:p>
            <a:pPr eaLnBrk="1" hangingPunct="1"/>
            <a:r>
              <a:rPr lang="zh-CN" altLang="en-US" smtClean="0"/>
              <a:t>二进制比较器与</a:t>
            </a:r>
            <a:r>
              <a:rPr lang="en-US" altLang="zh-CN" smtClean="0"/>
              <a:t>ALU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数字集成电路介绍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74788"/>
            <a:ext cx="8353425" cy="51228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/>
              <a:t>TTL</a:t>
            </a:r>
            <a:r>
              <a:rPr lang="zh-CN" altLang="en-US" smtClean="0"/>
              <a:t>（晶体管</a:t>
            </a:r>
            <a:r>
              <a:rPr lang="en-US" altLang="zh-CN" smtClean="0"/>
              <a:t>——</a:t>
            </a:r>
            <a:r>
              <a:rPr lang="zh-CN" altLang="en-US" smtClean="0"/>
              <a:t>晶体管逻辑电路）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mtClean="0"/>
              <a:t>低功耗	</a:t>
            </a:r>
            <a:r>
              <a:rPr lang="en-US" altLang="zh-CN" smtClean="0"/>
              <a:t>Low power(L)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mtClean="0"/>
              <a:t>高速 	</a:t>
            </a:r>
            <a:r>
              <a:rPr lang="en-US" altLang="zh-CN" smtClean="0"/>
              <a:t>High speed(H)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mtClean="0"/>
              <a:t>低功耗肖特基 </a:t>
            </a:r>
            <a:r>
              <a:rPr lang="en-US" altLang="zh-CN" smtClean="0"/>
              <a:t>Low power Schottky(LS)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mtClean="0"/>
              <a:t>肖特基	</a:t>
            </a:r>
            <a:r>
              <a:rPr lang="en-US" altLang="zh-CN" smtClean="0"/>
              <a:t>Schottky(S)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mtClean="0"/>
              <a:t>先进低功耗肖特基</a:t>
            </a:r>
            <a:r>
              <a:rPr lang="en-US" altLang="zh-CN" smtClean="0"/>
              <a:t>Advanced Low power Schottky(ALS)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mtClean="0"/>
              <a:t>先进肖特基 </a:t>
            </a:r>
            <a:r>
              <a:rPr lang="en-US" altLang="zh-CN" smtClean="0"/>
              <a:t>Advanced Schottky(AS)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ECL</a:t>
            </a:r>
            <a:r>
              <a:rPr lang="zh-CN" altLang="en-US" smtClean="0"/>
              <a:t>（射极耦合逻辑电路）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CMOS</a:t>
            </a:r>
            <a:r>
              <a:rPr lang="zh-CN" altLang="en-US" smtClean="0"/>
              <a:t>（互补金属氧化物半导体）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集成电路命名规则（</a:t>
            </a:r>
            <a:r>
              <a:rPr lang="en-US" altLang="zh-CN" smtClean="0"/>
              <a:t>TTL</a:t>
            </a:r>
            <a:r>
              <a:rPr lang="zh-CN" altLang="en-US" smtClean="0"/>
              <a:t>）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1557338" y="1700213"/>
            <a:ext cx="5486400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4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SN74LS00</a:t>
            </a:r>
          </a:p>
        </p:txBody>
      </p:sp>
      <p:sp>
        <p:nvSpPr>
          <p:cNvPr id="36868" name="Line 5"/>
          <p:cNvSpPr>
            <a:spLocks noChangeShapeType="1"/>
          </p:cNvSpPr>
          <p:nvPr/>
        </p:nvSpPr>
        <p:spPr bwMode="auto">
          <a:xfrm>
            <a:off x="3233738" y="2309813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9" name="Line 6"/>
          <p:cNvSpPr>
            <a:spLocks noChangeShapeType="1"/>
          </p:cNvSpPr>
          <p:nvPr/>
        </p:nvSpPr>
        <p:spPr bwMode="auto">
          <a:xfrm>
            <a:off x="3843338" y="2309813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0" name="Line 7"/>
          <p:cNvSpPr>
            <a:spLocks noChangeShapeType="1"/>
          </p:cNvSpPr>
          <p:nvPr/>
        </p:nvSpPr>
        <p:spPr bwMode="auto">
          <a:xfrm>
            <a:off x="4452938" y="2309813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 flipH="1">
            <a:off x="1187450" y="2309813"/>
            <a:ext cx="2198688" cy="1263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1" name="Line 9"/>
          <p:cNvSpPr>
            <a:spLocks noChangeShapeType="1"/>
          </p:cNvSpPr>
          <p:nvPr/>
        </p:nvSpPr>
        <p:spPr bwMode="auto">
          <a:xfrm>
            <a:off x="4681538" y="2309813"/>
            <a:ext cx="1690687" cy="10477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 flipH="1">
            <a:off x="3708400" y="2309813"/>
            <a:ext cx="439738" cy="13350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188913" y="3644900"/>
            <a:ext cx="2079625" cy="2225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sz="2000" b="1">
                <a:latin typeface="Comic Sans MS" pitchFamily="66" charset="0"/>
                <a:ea typeface="宋体" pitchFamily="2" charset="-122"/>
              </a:rPr>
              <a:t>生产者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altLang="zh-CN" sz="2000" b="1">
                <a:latin typeface="Comic Sans MS" pitchFamily="66" charset="0"/>
                <a:ea typeface="宋体" pitchFamily="2" charset="-122"/>
              </a:rPr>
              <a:t>CT:</a:t>
            </a:r>
            <a:r>
              <a:rPr lang="zh-CN" altLang="en-US" sz="2000" b="1">
                <a:latin typeface="Comic Sans MS" pitchFamily="66" charset="0"/>
                <a:ea typeface="宋体" pitchFamily="2" charset="-122"/>
              </a:rPr>
              <a:t>中国</a:t>
            </a:r>
            <a:r>
              <a:rPr lang="en-US" altLang="zh-CN" sz="2000" b="1">
                <a:latin typeface="Comic Sans MS" pitchFamily="66" charset="0"/>
                <a:ea typeface="宋体" pitchFamily="2" charset="-122"/>
              </a:rPr>
              <a:t>TTL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altLang="zh-CN" sz="2000" b="1">
                <a:latin typeface="Comic Sans MS" pitchFamily="66" charset="0"/>
                <a:ea typeface="宋体" pitchFamily="2" charset="-122"/>
              </a:rPr>
              <a:t>SN</a:t>
            </a:r>
            <a:r>
              <a:rPr lang="zh-CN" altLang="en-US" sz="2000" b="1">
                <a:latin typeface="Comic Sans MS" pitchFamily="66" charset="0"/>
                <a:ea typeface="宋体" pitchFamily="2" charset="-122"/>
              </a:rPr>
              <a:t>：德州仪器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altLang="zh-CN" sz="2000" b="1">
                <a:latin typeface="Comic Sans MS" pitchFamily="66" charset="0"/>
                <a:ea typeface="宋体" pitchFamily="2" charset="-122"/>
              </a:rPr>
              <a:t>HD</a:t>
            </a:r>
            <a:r>
              <a:rPr lang="zh-CN" altLang="en-US" sz="2000" b="1">
                <a:latin typeface="Comic Sans MS" pitchFamily="66" charset="0"/>
                <a:ea typeface="宋体" pitchFamily="2" charset="-122"/>
              </a:rPr>
              <a:t>：日立</a:t>
            </a:r>
          </a:p>
          <a:p>
            <a:pPr algn="ctr" eaLnBrk="0" hangingPunct="0">
              <a:spcBef>
                <a:spcPct val="50000"/>
              </a:spcBef>
            </a:pPr>
            <a:endParaRPr lang="en-US" altLang="zh-CN" sz="2000" b="1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2339975" y="3716338"/>
            <a:ext cx="2819400" cy="1768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 b="1">
                <a:latin typeface="Comic Sans MS" pitchFamily="66" charset="0"/>
                <a:ea typeface="宋体" pitchFamily="2" charset="-122"/>
              </a:rPr>
              <a:t>54--- </a:t>
            </a:r>
            <a:r>
              <a:rPr lang="zh-CN" altLang="en-US" sz="2000" b="1">
                <a:latin typeface="Comic Sans MS" pitchFamily="66" charset="0"/>
                <a:ea typeface="宋体" pitchFamily="2" charset="-122"/>
              </a:rPr>
              <a:t>军用温度范围</a:t>
            </a:r>
          </a:p>
          <a:p>
            <a:pPr eaLnBrk="0" hangingPunct="0">
              <a:spcBef>
                <a:spcPct val="50000"/>
              </a:spcBef>
            </a:pPr>
            <a:r>
              <a:rPr lang="zh-CN" altLang="en-US" sz="2000" b="1">
                <a:latin typeface="Comic Sans MS" pitchFamily="66" charset="0"/>
                <a:ea typeface="宋体" pitchFamily="2" charset="-122"/>
              </a:rPr>
              <a:t>（</a:t>
            </a:r>
            <a:r>
              <a:rPr lang="en-US" altLang="zh-CN" sz="2000" b="1">
                <a:latin typeface="Comic Sans MS" pitchFamily="66" charset="0"/>
                <a:ea typeface="宋体" pitchFamily="2" charset="-122"/>
              </a:rPr>
              <a:t>-55</a:t>
            </a:r>
            <a:r>
              <a:rPr lang="en-US" altLang="zh-CN" sz="2000" b="1">
                <a:latin typeface="Times New Roman" charset="0"/>
                <a:ea typeface="宋体" pitchFamily="2" charset="-122"/>
              </a:rPr>
              <a:t>℃</a:t>
            </a:r>
            <a:r>
              <a:rPr lang="zh-CN" altLang="en-US" sz="2000" b="1">
                <a:latin typeface="Comic Sans MS" pitchFamily="66" charset="0"/>
                <a:ea typeface="宋体" pitchFamily="2" charset="-122"/>
              </a:rPr>
              <a:t>～</a:t>
            </a:r>
            <a:r>
              <a:rPr lang="en-US" altLang="zh-CN" sz="2000" b="1">
                <a:latin typeface="Comic Sans MS" pitchFamily="66" charset="0"/>
                <a:ea typeface="宋体" pitchFamily="2" charset="-122"/>
              </a:rPr>
              <a:t>125</a:t>
            </a:r>
            <a:r>
              <a:rPr lang="en-US" altLang="zh-CN" sz="2000" b="1">
                <a:latin typeface="Times New Roman" charset="0"/>
                <a:ea typeface="宋体" pitchFamily="2" charset="-122"/>
              </a:rPr>
              <a:t>℃</a:t>
            </a:r>
            <a:r>
              <a:rPr lang="zh-CN" altLang="en-US" sz="2000" b="1">
                <a:latin typeface="Comic Sans MS" pitchFamily="66" charset="0"/>
                <a:ea typeface="宋体" pitchFamily="2" charset="-122"/>
              </a:rPr>
              <a:t>）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000" b="1">
                <a:latin typeface="Comic Sans MS" pitchFamily="66" charset="0"/>
                <a:ea typeface="宋体" pitchFamily="2" charset="-122"/>
              </a:rPr>
              <a:t>74--- </a:t>
            </a:r>
            <a:r>
              <a:rPr lang="zh-CN" altLang="en-US" sz="2000" b="1">
                <a:latin typeface="Comic Sans MS" pitchFamily="66" charset="0"/>
                <a:ea typeface="宋体" pitchFamily="2" charset="-122"/>
              </a:rPr>
              <a:t>商用温度范围</a:t>
            </a:r>
          </a:p>
          <a:p>
            <a:pPr eaLnBrk="0" hangingPunct="0">
              <a:spcBef>
                <a:spcPct val="50000"/>
              </a:spcBef>
            </a:pPr>
            <a:r>
              <a:rPr lang="zh-CN" altLang="en-US" sz="2000" b="1">
                <a:latin typeface="Comic Sans MS" pitchFamily="66" charset="0"/>
                <a:ea typeface="宋体" pitchFamily="2" charset="-122"/>
              </a:rPr>
              <a:t>（</a:t>
            </a:r>
            <a:r>
              <a:rPr lang="en-US" altLang="zh-CN" sz="2000" b="1">
                <a:latin typeface="Comic Sans MS" pitchFamily="66" charset="0"/>
                <a:ea typeface="宋体" pitchFamily="2" charset="-122"/>
              </a:rPr>
              <a:t>0</a:t>
            </a:r>
            <a:r>
              <a:rPr lang="en-US" altLang="zh-CN" sz="2000" b="1">
                <a:latin typeface="Times New Roman" charset="0"/>
                <a:ea typeface="宋体" pitchFamily="2" charset="-122"/>
              </a:rPr>
              <a:t>℃</a:t>
            </a:r>
            <a:r>
              <a:rPr lang="zh-CN" altLang="en-US" sz="2000" b="1">
                <a:latin typeface="Comic Sans MS" pitchFamily="66" charset="0"/>
                <a:ea typeface="宋体" pitchFamily="2" charset="-122"/>
              </a:rPr>
              <a:t>～</a:t>
            </a:r>
            <a:r>
              <a:rPr lang="en-US" altLang="zh-CN" sz="2000" b="1">
                <a:latin typeface="Comic Sans MS" pitchFamily="66" charset="0"/>
                <a:ea typeface="宋体" pitchFamily="2" charset="-122"/>
              </a:rPr>
              <a:t>70</a:t>
            </a:r>
            <a:r>
              <a:rPr lang="en-US" altLang="zh-CN" sz="2000" b="1">
                <a:latin typeface="Times New Roman" charset="0"/>
                <a:ea typeface="宋体" pitchFamily="2" charset="-122"/>
              </a:rPr>
              <a:t>℃</a:t>
            </a:r>
            <a:r>
              <a:rPr lang="zh-CN" altLang="en-US" sz="2000" b="1">
                <a:latin typeface="Comic Sans MS" pitchFamily="66" charset="0"/>
                <a:ea typeface="宋体" pitchFamily="2" charset="-122"/>
              </a:rPr>
              <a:t>）</a:t>
            </a:r>
          </a:p>
        </p:txBody>
      </p:sp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5508625" y="3335338"/>
            <a:ext cx="3363913" cy="2225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000" b="1">
                <a:latin typeface="Comic Sans MS" pitchFamily="66" charset="0"/>
                <a:ea typeface="宋体" pitchFamily="2" charset="-122"/>
              </a:rPr>
              <a:t>Low power(L)</a:t>
            </a:r>
          </a:p>
          <a:p>
            <a:pPr eaLnBrk="0" hangingPunct="0"/>
            <a:r>
              <a:rPr lang="en-US" altLang="zh-CN" sz="2000" b="1">
                <a:latin typeface="Comic Sans MS" pitchFamily="66" charset="0"/>
                <a:ea typeface="宋体" pitchFamily="2" charset="-122"/>
              </a:rPr>
              <a:t>High speed(H)</a:t>
            </a:r>
          </a:p>
          <a:p>
            <a:pPr eaLnBrk="0" hangingPunct="0"/>
            <a:r>
              <a:rPr lang="en-US" altLang="zh-CN" sz="2000" b="1">
                <a:latin typeface="Comic Sans MS" pitchFamily="66" charset="0"/>
                <a:ea typeface="宋体" pitchFamily="2" charset="-122"/>
              </a:rPr>
              <a:t>Low power Schottky(LS)</a:t>
            </a:r>
          </a:p>
          <a:p>
            <a:pPr eaLnBrk="0" hangingPunct="0"/>
            <a:r>
              <a:rPr lang="en-US" altLang="zh-CN" sz="2000" b="1">
                <a:latin typeface="Comic Sans MS" pitchFamily="66" charset="0"/>
                <a:ea typeface="宋体" pitchFamily="2" charset="-122"/>
              </a:rPr>
              <a:t>Schottky(S)</a:t>
            </a:r>
          </a:p>
          <a:p>
            <a:pPr eaLnBrk="0" hangingPunct="0"/>
            <a:r>
              <a:rPr lang="en-US" altLang="zh-CN" sz="2000" b="1">
                <a:latin typeface="Comic Sans MS" pitchFamily="66" charset="0"/>
                <a:ea typeface="宋体" pitchFamily="2" charset="-122"/>
              </a:rPr>
              <a:t>Advanced Low power Schottky(ALS)</a:t>
            </a:r>
          </a:p>
          <a:p>
            <a:pPr eaLnBrk="0" hangingPunct="0"/>
            <a:r>
              <a:rPr lang="en-US" altLang="zh-CN" sz="2000" b="1">
                <a:latin typeface="Comic Sans MS" pitchFamily="66" charset="0"/>
                <a:ea typeface="宋体" pitchFamily="2" charset="-122"/>
              </a:rPr>
              <a:t>Advanced Schottky(AS)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6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 animBg="1"/>
      <p:bldP spid="18441" grpId="0" animBg="1"/>
      <p:bldP spid="18442" grpId="0" animBg="1"/>
      <p:bldP spid="18443" grpId="0"/>
      <p:bldP spid="18444" grpId="0"/>
      <p:bldP spid="184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 descr="11"/>
          <p:cNvPicPr>
            <a:picLocks noChangeAspect="1" noChangeArrowheads="1"/>
          </p:cNvPicPr>
          <p:nvPr/>
        </p:nvPicPr>
        <p:blipFill>
          <a:blip r:embed="rId2">
            <a:lum contrast="96000"/>
            <a:grayscl/>
          </a:blip>
          <a:srcRect/>
          <a:stretch>
            <a:fillRect/>
          </a:stretch>
        </p:blipFill>
        <p:spPr bwMode="auto">
          <a:xfrm>
            <a:off x="0" y="1412875"/>
            <a:ext cx="4611688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5" descr="22"/>
          <p:cNvPicPr>
            <a:picLocks noChangeAspect="1" noChangeArrowheads="1"/>
          </p:cNvPicPr>
          <p:nvPr/>
        </p:nvPicPr>
        <p:blipFill>
          <a:blip r:embed="rId3">
            <a:lum contrast="30000"/>
            <a:grayscl/>
          </a:blip>
          <a:srcRect/>
          <a:stretch>
            <a:fillRect/>
          </a:stretch>
        </p:blipFill>
        <p:spPr bwMode="auto">
          <a:xfrm>
            <a:off x="4716463" y="1341438"/>
            <a:ext cx="4394200" cy="525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SN74LS00</a:t>
            </a:r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2349500"/>
            <a:ext cx="8675688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SNXXXX10</a:t>
            </a: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0063" y="1196975"/>
            <a:ext cx="2998787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1484313"/>
            <a:ext cx="3657600" cy="267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4213" y="4525963"/>
            <a:ext cx="3743325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SNXXXX27</a:t>
            </a:r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7788" y="1196975"/>
            <a:ext cx="2989262" cy="557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113" y="4076700"/>
            <a:ext cx="3455987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0113" y="1209675"/>
            <a:ext cx="345757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SNXXXX04</a:t>
            </a:r>
          </a:p>
        </p:txBody>
      </p:sp>
      <p:pic>
        <p:nvPicPr>
          <p:cNvPr id="4198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54713" y="1279525"/>
            <a:ext cx="2362200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7100" y="3678238"/>
            <a:ext cx="3932238" cy="29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0113" y="1268413"/>
            <a:ext cx="4103687" cy="214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43011" name="Picture 4" descr="44"/>
          <p:cNvPicPr>
            <a:picLocks noChangeAspect="1" noChangeArrowheads="1"/>
          </p:cNvPicPr>
          <p:nvPr/>
        </p:nvPicPr>
        <p:blipFill>
          <a:blip r:embed="rId2">
            <a:lum contrast="30000"/>
            <a:grayscl/>
          </a:blip>
          <a:srcRect/>
          <a:stretch>
            <a:fillRect/>
          </a:stretch>
        </p:blipFill>
        <p:spPr bwMode="auto">
          <a:xfrm>
            <a:off x="4411663" y="331788"/>
            <a:ext cx="4732337" cy="619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5" descr="22"/>
          <p:cNvPicPr>
            <a:picLocks noChangeAspect="1" noChangeArrowheads="1"/>
          </p:cNvPicPr>
          <p:nvPr/>
        </p:nvPicPr>
        <p:blipFill>
          <a:blip r:embed="rId3">
            <a:lum contrast="30000"/>
            <a:grayscl/>
          </a:blip>
          <a:srcRect/>
          <a:stretch>
            <a:fillRect/>
          </a:stretch>
        </p:blipFill>
        <p:spPr bwMode="auto">
          <a:xfrm>
            <a:off x="0" y="981075"/>
            <a:ext cx="4333875" cy="518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主要内容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3713" y="1989138"/>
            <a:ext cx="6257925" cy="4383087"/>
          </a:xfrm>
        </p:spPr>
        <p:txBody>
          <a:bodyPr/>
          <a:lstStyle/>
          <a:p>
            <a:pPr eaLnBrk="1" hangingPunct="1"/>
            <a:r>
              <a:rPr lang="zh-CN" altLang="en-US" smtClean="0"/>
              <a:t>组合逻辑的设计方法</a:t>
            </a:r>
          </a:p>
          <a:p>
            <a:pPr eaLnBrk="1" hangingPunct="1"/>
            <a:r>
              <a:rPr lang="zh-CN" altLang="en-US" smtClean="0"/>
              <a:t>数字集成电路介绍</a:t>
            </a:r>
          </a:p>
          <a:p>
            <a:pPr eaLnBrk="1" hangingPunct="1"/>
            <a:r>
              <a:rPr lang="zh-CN" altLang="en-US" smtClean="0"/>
              <a:t>译码器与编码器</a:t>
            </a:r>
          </a:p>
          <a:p>
            <a:pPr eaLnBrk="1" hangingPunct="1"/>
            <a:r>
              <a:rPr lang="zh-CN" altLang="en-US" smtClean="0"/>
              <a:t>数字多路器</a:t>
            </a:r>
          </a:p>
          <a:p>
            <a:pPr eaLnBrk="1" hangingPunct="1"/>
            <a:r>
              <a:rPr lang="zh-CN" altLang="en-US" smtClean="0"/>
              <a:t>加法器与减法器</a:t>
            </a:r>
          </a:p>
          <a:p>
            <a:pPr eaLnBrk="1" hangingPunct="1"/>
            <a:r>
              <a:rPr lang="zh-CN" altLang="en-US" smtClean="0"/>
              <a:t>二进制比较器与</a:t>
            </a:r>
            <a:r>
              <a:rPr lang="en-US" altLang="zh-CN" smtClean="0"/>
              <a:t>ALU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主要内容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3713" y="1989138"/>
            <a:ext cx="6257925" cy="4383087"/>
          </a:xfrm>
        </p:spPr>
        <p:txBody>
          <a:bodyPr/>
          <a:lstStyle/>
          <a:p>
            <a:pPr eaLnBrk="1" hangingPunct="1"/>
            <a:r>
              <a:rPr lang="zh-CN" altLang="en-US" smtClean="0"/>
              <a:t>组合逻辑的设计方法</a:t>
            </a:r>
          </a:p>
          <a:p>
            <a:pPr eaLnBrk="1" hangingPunct="1"/>
            <a:r>
              <a:rPr lang="zh-CN" altLang="en-US" smtClean="0"/>
              <a:t>数字集成电路介绍</a:t>
            </a:r>
          </a:p>
          <a:p>
            <a:pPr eaLnBrk="1" hangingPunct="1">
              <a:buClr>
                <a:schemeClr val="tx2"/>
              </a:buClr>
            </a:pPr>
            <a:r>
              <a:rPr lang="zh-CN" altLang="en-US" smtClean="0"/>
              <a:t>译码器与编码器</a:t>
            </a:r>
          </a:p>
          <a:p>
            <a:pPr eaLnBrk="1" hangingPunct="1"/>
            <a:r>
              <a:rPr lang="zh-CN" altLang="en-US" smtClean="0"/>
              <a:t>数字多路器</a:t>
            </a:r>
          </a:p>
          <a:p>
            <a:pPr eaLnBrk="1" hangingPunct="1"/>
            <a:r>
              <a:rPr lang="zh-CN" altLang="en-US" smtClean="0"/>
              <a:t>加法器与减法器</a:t>
            </a:r>
          </a:p>
          <a:p>
            <a:pPr eaLnBrk="1" hangingPunct="1"/>
            <a:r>
              <a:rPr lang="zh-CN" altLang="en-US" smtClean="0"/>
              <a:t>二进制比较器与</a:t>
            </a:r>
            <a:r>
              <a:rPr lang="en-US" altLang="zh-CN" smtClean="0"/>
              <a:t>ALU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译码器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555750"/>
            <a:ext cx="8281988" cy="4752975"/>
          </a:xfrm>
        </p:spPr>
        <p:txBody>
          <a:bodyPr/>
          <a:lstStyle/>
          <a:p>
            <a:pPr eaLnBrk="1" hangingPunct="1"/>
            <a:r>
              <a:rPr lang="zh-CN" altLang="en-US" smtClean="0"/>
              <a:t>译码器</a:t>
            </a:r>
          </a:p>
          <a:p>
            <a:pPr lvl="1" eaLnBrk="1" hangingPunct="1"/>
            <a:r>
              <a:rPr lang="zh-CN" altLang="en-US" smtClean="0"/>
              <a:t>将</a:t>
            </a:r>
            <a:r>
              <a:rPr lang="en-US" altLang="zh-CN" smtClean="0"/>
              <a:t>N</a:t>
            </a:r>
            <a:r>
              <a:rPr lang="zh-CN" altLang="en-US" smtClean="0"/>
              <a:t>个输入转换成对应的</a:t>
            </a:r>
            <a:r>
              <a:rPr lang="en-US" altLang="zh-CN" smtClean="0"/>
              <a:t>M</a:t>
            </a:r>
            <a:r>
              <a:rPr lang="zh-CN" altLang="en-US" smtClean="0"/>
              <a:t>个输出的过程</a:t>
            </a:r>
          </a:p>
          <a:p>
            <a:pPr lvl="1" eaLnBrk="1" hangingPunct="1"/>
            <a:r>
              <a:rPr lang="en-US" altLang="zh-CN" smtClean="0"/>
              <a:t>M≤2</a:t>
            </a:r>
            <a:r>
              <a:rPr lang="en-US" altLang="zh-CN" baseline="30000" smtClean="0"/>
              <a:t>N</a:t>
            </a:r>
          </a:p>
          <a:p>
            <a:pPr eaLnBrk="1" hangingPunct="1"/>
            <a:r>
              <a:rPr lang="zh-CN" altLang="en-US" smtClean="0"/>
              <a:t>类型</a:t>
            </a:r>
          </a:p>
          <a:p>
            <a:pPr lvl="1" eaLnBrk="1" hangingPunct="1"/>
            <a:r>
              <a:rPr lang="zh-CN" altLang="en-US" smtClean="0"/>
              <a:t>全部译码和部分译码；</a:t>
            </a:r>
          </a:p>
          <a:p>
            <a:pPr lvl="1" eaLnBrk="1" hangingPunct="1"/>
            <a:r>
              <a:rPr lang="zh-CN" altLang="en-US" smtClean="0"/>
              <a:t>二进制译码、代码译码器、数字显示译码器。</a:t>
            </a:r>
          </a:p>
          <a:p>
            <a:pPr eaLnBrk="1" hangingPunct="1"/>
            <a:r>
              <a:rPr lang="zh-CN" altLang="en-US" smtClean="0"/>
              <a:t>举例</a:t>
            </a:r>
          </a:p>
          <a:p>
            <a:pPr lvl="1" eaLnBrk="1" hangingPunct="1"/>
            <a:r>
              <a:rPr lang="en-US" altLang="zh-CN" smtClean="0"/>
              <a:t>N-2</a:t>
            </a:r>
            <a:r>
              <a:rPr lang="en-US" altLang="zh-CN" baseline="30000" smtClean="0"/>
              <a:t>n</a:t>
            </a:r>
            <a:r>
              <a:rPr lang="zh-CN" altLang="en-US" smtClean="0"/>
              <a:t>译码器，	</a:t>
            </a:r>
            <a:r>
              <a:rPr lang="en-US" altLang="zh-CN" smtClean="0"/>
              <a:t>eg: 3</a:t>
            </a:r>
            <a:r>
              <a:rPr lang="zh-CN" altLang="en-US" smtClean="0"/>
              <a:t>线</a:t>
            </a:r>
            <a:r>
              <a:rPr lang="en-US" altLang="zh-CN" smtClean="0"/>
              <a:t>-8</a:t>
            </a:r>
            <a:r>
              <a:rPr lang="zh-CN" altLang="en-US" smtClean="0"/>
              <a:t>线译码器</a:t>
            </a:r>
          </a:p>
          <a:p>
            <a:pPr lvl="1" eaLnBrk="1" hangingPunct="1"/>
            <a:r>
              <a:rPr lang="en-US" altLang="zh-CN" smtClean="0"/>
              <a:t>N-M</a:t>
            </a:r>
            <a:r>
              <a:rPr lang="zh-CN" altLang="en-US" smtClean="0"/>
              <a:t>译码器，</a:t>
            </a:r>
            <a:r>
              <a:rPr lang="en-US" altLang="zh-CN" smtClean="0"/>
              <a:t>M&lt;2</a:t>
            </a:r>
            <a:r>
              <a:rPr lang="en-US" altLang="zh-CN" baseline="30000" smtClean="0"/>
              <a:t>n</a:t>
            </a:r>
            <a:r>
              <a:rPr lang="en-US" altLang="zh-CN" smtClean="0"/>
              <a:t>,  eg: 4</a:t>
            </a:r>
            <a:r>
              <a:rPr lang="zh-CN" altLang="en-US" smtClean="0"/>
              <a:t>线</a:t>
            </a:r>
            <a:r>
              <a:rPr lang="en-US" altLang="zh-CN" smtClean="0"/>
              <a:t>-10</a:t>
            </a:r>
            <a:r>
              <a:rPr lang="zh-CN" altLang="en-US" smtClean="0"/>
              <a:t>线译码器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译码器模型</a:t>
            </a:r>
          </a:p>
        </p:txBody>
      </p:sp>
      <p:pic>
        <p:nvPicPr>
          <p:cNvPr id="4608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2988" y="1341438"/>
            <a:ext cx="6985000" cy="545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2-4</a:t>
            </a:r>
            <a:r>
              <a:rPr lang="zh-CN" altLang="en-US" smtClean="0"/>
              <a:t>译码器</a:t>
            </a:r>
          </a:p>
        </p:txBody>
      </p:sp>
      <p:pic>
        <p:nvPicPr>
          <p:cNvPr id="4710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7175" y="1436688"/>
            <a:ext cx="5003800" cy="256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6" descr="22"/>
          <p:cNvPicPr>
            <a:picLocks noChangeAspect="1" noChangeArrowheads="1"/>
          </p:cNvPicPr>
          <p:nvPr/>
        </p:nvPicPr>
        <p:blipFill>
          <a:blip r:embed="rId3">
            <a:lum contrast="18000"/>
            <a:grayscl/>
          </a:blip>
          <a:srcRect/>
          <a:stretch>
            <a:fillRect/>
          </a:stretch>
        </p:blipFill>
        <p:spPr bwMode="auto">
          <a:xfrm>
            <a:off x="0" y="2349500"/>
            <a:ext cx="4067175" cy="319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4859338" y="4225925"/>
            <a:ext cx="3736975" cy="244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800" b="1">
                <a:latin typeface="Comic Sans MS" pitchFamily="66" charset="0"/>
                <a:ea typeface="宋体" pitchFamily="2" charset="-122"/>
              </a:rPr>
              <a:t>Y</a:t>
            </a:r>
            <a:r>
              <a:rPr lang="en-US" altLang="zh-CN" sz="2800" b="1" baseline="-25000">
                <a:latin typeface="Comic Sans MS" pitchFamily="66" charset="0"/>
                <a:ea typeface="宋体" pitchFamily="2" charset="-122"/>
              </a:rPr>
              <a:t>0</a:t>
            </a:r>
            <a:r>
              <a:rPr lang="en-US" altLang="zh-CN" sz="2800" b="1">
                <a:latin typeface="Comic Sans MS" pitchFamily="66" charset="0"/>
                <a:ea typeface="宋体" pitchFamily="2" charset="-122"/>
              </a:rPr>
              <a:t>=(G’B’A’)’=G+B+A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800" b="1">
                <a:latin typeface="Comic Sans MS" pitchFamily="66" charset="0"/>
                <a:ea typeface="宋体" pitchFamily="2" charset="-122"/>
              </a:rPr>
              <a:t>Y</a:t>
            </a:r>
            <a:r>
              <a:rPr lang="en-US" altLang="zh-CN" sz="2800" b="1" baseline="-25000">
                <a:latin typeface="Comic Sans MS" pitchFamily="66" charset="0"/>
                <a:ea typeface="宋体" pitchFamily="2" charset="-122"/>
              </a:rPr>
              <a:t>1</a:t>
            </a:r>
            <a:r>
              <a:rPr lang="en-US" altLang="zh-CN" sz="2800" b="1">
                <a:latin typeface="Comic Sans MS" pitchFamily="66" charset="0"/>
                <a:ea typeface="宋体" pitchFamily="2" charset="-122"/>
              </a:rPr>
              <a:t>=(G’B’A)’=G+B+A’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800" b="1">
                <a:latin typeface="Comic Sans MS" pitchFamily="66" charset="0"/>
                <a:ea typeface="宋体" pitchFamily="2" charset="-122"/>
              </a:rPr>
              <a:t>Y</a:t>
            </a:r>
            <a:r>
              <a:rPr lang="en-US" altLang="zh-CN" sz="2800" b="1" baseline="-25000">
                <a:latin typeface="Comic Sans MS" pitchFamily="66" charset="0"/>
                <a:ea typeface="宋体" pitchFamily="2" charset="-122"/>
              </a:rPr>
              <a:t>2</a:t>
            </a:r>
            <a:r>
              <a:rPr lang="en-US" altLang="zh-CN" sz="2800" b="1">
                <a:latin typeface="Comic Sans MS" pitchFamily="66" charset="0"/>
                <a:ea typeface="宋体" pitchFamily="2" charset="-122"/>
              </a:rPr>
              <a:t>=(G’BA’)’=G+B’+A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800" b="1">
                <a:latin typeface="Comic Sans MS" pitchFamily="66" charset="0"/>
                <a:ea typeface="宋体" pitchFamily="2" charset="-122"/>
              </a:rPr>
              <a:t>Y</a:t>
            </a:r>
            <a:r>
              <a:rPr lang="en-US" altLang="zh-CN" sz="2800" b="1" baseline="-25000">
                <a:latin typeface="Comic Sans MS" pitchFamily="66" charset="0"/>
                <a:ea typeface="宋体" pitchFamily="2" charset="-122"/>
              </a:rPr>
              <a:t>3</a:t>
            </a:r>
            <a:r>
              <a:rPr lang="en-US" altLang="zh-CN" sz="2800" b="1">
                <a:latin typeface="Comic Sans MS" pitchFamily="66" charset="0"/>
                <a:ea typeface="宋体" pitchFamily="2" charset="-122"/>
              </a:rPr>
              <a:t>=(G’BA)’=G+B’+A’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74XX139</a:t>
            </a:r>
          </a:p>
        </p:txBody>
      </p:sp>
      <p:pic>
        <p:nvPicPr>
          <p:cNvPr id="48131" name="Picture 4" descr="11"/>
          <p:cNvPicPr>
            <a:picLocks noChangeAspect="1" noChangeArrowheads="1"/>
          </p:cNvPicPr>
          <p:nvPr/>
        </p:nvPicPr>
        <p:blipFill>
          <a:blip r:embed="rId2">
            <a:lum contrast="12000"/>
            <a:grayscl/>
          </a:blip>
          <a:srcRect/>
          <a:stretch>
            <a:fillRect/>
          </a:stretch>
        </p:blipFill>
        <p:spPr bwMode="auto">
          <a:xfrm>
            <a:off x="3492500" y="1425575"/>
            <a:ext cx="5562600" cy="524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1412875"/>
            <a:ext cx="326707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1188" y="3573463"/>
            <a:ext cx="2343150" cy="299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74XX138</a:t>
            </a:r>
          </a:p>
        </p:txBody>
      </p:sp>
      <p:pic>
        <p:nvPicPr>
          <p:cNvPr id="4915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6100" y="1139825"/>
            <a:ext cx="4787900" cy="257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6" descr="55"/>
          <p:cNvPicPr>
            <a:picLocks noChangeAspect="1" noChangeArrowheads="1"/>
          </p:cNvPicPr>
          <p:nvPr/>
        </p:nvPicPr>
        <p:blipFill>
          <a:blip r:embed="rId3">
            <a:lum contrast="24000"/>
            <a:grayscl/>
          </a:blip>
          <a:srcRect l="3430"/>
          <a:stretch>
            <a:fillRect/>
          </a:stretch>
        </p:blipFill>
        <p:spPr bwMode="auto">
          <a:xfrm>
            <a:off x="5508625" y="3786190"/>
            <a:ext cx="3492500" cy="302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4" descr="66"/>
          <p:cNvPicPr>
            <a:picLocks noChangeAspect="1" noChangeArrowheads="1"/>
          </p:cNvPicPr>
          <p:nvPr/>
        </p:nvPicPr>
        <p:blipFill>
          <a:blip r:embed="rId4">
            <a:lum contrast="36000"/>
            <a:grayscl/>
          </a:blip>
          <a:srcRect/>
          <a:stretch>
            <a:fillRect/>
          </a:stretch>
        </p:blipFill>
        <p:spPr bwMode="auto">
          <a:xfrm>
            <a:off x="107950" y="2279650"/>
            <a:ext cx="5400675" cy="45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二进制译码器与最小项</a:t>
            </a:r>
          </a:p>
        </p:txBody>
      </p:sp>
      <p:pic>
        <p:nvPicPr>
          <p:cNvPr id="50179" name="Picture 4" descr="55"/>
          <p:cNvPicPr>
            <a:picLocks noChangeAspect="1" noChangeArrowheads="1"/>
          </p:cNvPicPr>
          <p:nvPr/>
        </p:nvPicPr>
        <p:blipFill>
          <a:blip r:embed="rId2">
            <a:lum contrast="24000"/>
            <a:grayscl/>
          </a:blip>
          <a:srcRect l="3430"/>
          <a:stretch>
            <a:fillRect/>
          </a:stretch>
        </p:blipFill>
        <p:spPr bwMode="auto">
          <a:xfrm>
            <a:off x="755650" y="1341438"/>
            <a:ext cx="4464050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0" name="Text Box 5"/>
          <p:cNvSpPr txBox="1">
            <a:spLocks noChangeArrowheads="1"/>
          </p:cNvSpPr>
          <p:nvPr/>
        </p:nvSpPr>
        <p:spPr bwMode="auto">
          <a:xfrm>
            <a:off x="5580063" y="1298575"/>
            <a:ext cx="2079625" cy="429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ea typeface="宋体" pitchFamily="2" charset="-122"/>
              </a:rPr>
              <a:t>Y</a:t>
            </a:r>
            <a:r>
              <a:rPr lang="en-US" altLang="zh-CN" sz="2400" b="1" baseline="-25000">
                <a:ea typeface="宋体" pitchFamily="2" charset="-122"/>
              </a:rPr>
              <a:t>0</a:t>
            </a:r>
            <a:r>
              <a:rPr lang="en-US" altLang="zh-CN" sz="2400" b="1">
                <a:ea typeface="宋体" pitchFamily="2" charset="-122"/>
              </a:rPr>
              <a:t>’=(C’B’A’)’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ea typeface="宋体" pitchFamily="2" charset="-122"/>
              </a:rPr>
              <a:t>Y</a:t>
            </a:r>
            <a:r>
              <a:rPr lang="en-US" altLang="zh-CN" sz="2400" b="1" baseline="-25000">
                <a:ea typeface="宋体" pitchFamily="2" charset="-122"/>
              </a:rPr>
              <a:t>1</a:t>
            </a:r>
            <a:r>
              <a:rPr lang="en-US" altLang="zh-CN" sz="2400" b="1">
                <a:ea typeface="宋体" pitchFamily="2" charset="-122"/>
              </a:rPr>
              <a:t>’=(C’B’A)’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ea typeface="宋体" pitchFamily="2" charset="-122"/>
              </a:rPr>
              <a:t>Y</a:t>
            </a:r>
            <a:r>
              <a:rPr lang="en-US" altLang="zh-CN" sz="2400" b="1" baseline="-25000">
                <a:ea typeface="宋体" pitchFamily="2" charset="-122"/>
              </a:rPr>
              <a:t>2</a:t>
            </a:r>
            <a:r>
              <a:rPr lang="en-US" altLang="zh-CN" sz="2400" b="1">
                <a:ea typeface="宋体" pitchFamily="2" charset="-122"/>
              </a:rPr>
              <a:t>’=(C’BA’)’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ea typeface="宋体" pitchFamily="2" charset="-122"/>
              </a:rPr>
              <a:t>Y</a:t>
            </a:r>
            <a:r>
              <a:rPr lang="en-US" altLang="zh-CN" sz="2400" b="1" baseline="-25000">
                <a:ea typeface="宋体" pitchFamily="2" charset="-122"/>
              </a:rPr>
              <a:t>3</a:t>
            </a:r>
            <a:r>
              <a:rPr lang="en-US" altLang="zh-CN" sz="2400" b="1">
                <a:ea typeface="宋体" pitchFamily="2" charset="-122"/>
              </a:rPr>
              <a:t>’=(C’BA)’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ea typeface="宋体" pitchFamily="2" charset="-122"/>
              </a:rPr>
              <a:t>Y</a:t>
            </a:r>
            <a:r>
              <a:rPr lang="en-US" altLang="zh-CN" sz="2400" b="1" baseline="-25000">
                <a:ea typeface="宋体" pitchFamily="2" charset="-122"/>
              </a:rPr>
              <a:t>4</a:t>
            </a:r>
            <a:r>
              <a:rPr lang="en-US" altLang="zh-CN" sz="2400" b="1">
                <a:ea typeface="宋体" pitchFamily="2" charset="-122"/>
              </a:rPr>
              <a:t>’=(CB’A’)’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ea typeface="宋体" pitchFamily="2" charset="-122"/>
              </a:rPr>
              <a:t>Y</a:t>
            </a:r>
            <a:r>
              <a:rPr lang="en-US" altLang="zh-CN" sz="2400" b="1" baseline="-25000">
                <a:ea typeface="宋体" pitchFamily="2" charset="-122"/>
              </a:rPr>
              <a:t>5</a:t>
            </a:r>
            <a:r>
              <a:rPr lang="en-US" altLang="zh-CN" sz="2400" b="1">
                <a:ea typeface="宋体" pitchFamily="2" charset="-122"/>
              </a:rPr>
              <a:t>’=(CB’A)’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ea typeface="宋体" pitchFamily="2" charset="-122"/>
              </a:rPr>
              <a:t>Y</a:t>
            </a:r>
            <a:r>
              <a:rPr lang="en-US" altLang="zh-CN" sz="2400" b="1" baseline="-25000">
                <a:ea typeface="宋体" pitchFamily="2" charset="-122"/>
              </a:rPr>
              <a:t>6</a:t>
            </a:r>
            <a:r>
              <a:rPr lang="en-US" altLang="zh-CN" sz="2400" b="1">
                <a:ea typeface="宋体" pitchFamily="2" charset="-122"/>
              </a:rPr>
              <a:t>’=(CBA’)’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ea typeface="宋体" pitchFamily="2" charset="-122"/>
              </a:rPr>
              <a:t>Y</a:t>
            </a:r>
            <a:r>
              <a:rPr lang="en-US" altLang="zh-CN" sz="2400" b="1" baseline="-25000">
                <a:ea typeface="宋体" pitchFamily="2" charset="-122"/>
              </a:rPr>
              <a:t>7</a:t>
            </a:r>
            <a:r>
              <a:rPr lang="en-US" altLang="zh-CN" sz="2400" b="1">
                <a:ea typeface="宋体" pitchFamily="2" charset="-122"/>
              </a:rPr>
              <a:t>’=(CBA)’</a:t>
            </a: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836613" y="5661025"/>
            <a:ext cx="7561262" cy="94615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kumimoji="1" lang="zh-CN" altLang="en-US" sz="2800" b="1">
                <a:latin typeface="宋体" pitchFamily="2" charset="-122"/>
                <a:ea typeface="宋体" pitchFamily="2" charset="-122"/>
              </a:rPr>
              <a:t>译码功能：根据输出引脚哪一条线有效，就可知道具体输入的二进制代码是哪一种组合。</a:t>
            </a:r>
          </a:p>
        </p:txBody>
      </p:sp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7524750" y="1284288"/>
            <a:ext cx="1223963" cy="429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solidFill>
                  <a:srgbClr val="FF3300"/>
                </a:solidFill>
                <a:ea typeface="宋体" pitchFamily="2" charset="-122"/>
              </a:rPr>
              <a:t>=m</a:t>
            </a:r>
            <a:r>
              <a:rPr lang="en-US" altLang="zh-CN" sz="2400" b="1" baseline="-25000">
                <a:solidFill>
                  <a:srgbClr val="FF3300"/>
                </a:solidFill>
                <a:ea typeface="宋体" pitchFamily="2" charset="-122"/>
              </a:rPr>
              <a:t>0</a:t>
            </a:r>
            <a:r>
              <a:rPr lang="en-US" altLang="zh-CN" sz="2400" b="1">
                <a:solidFill>
                  <a:srgbClr val="FF3300"/>
                </a:solidFill>
                <a:ea typeface="宋体" pitchFamily="2" charset="-122"/>
              </a:rPr>
              <a:t>’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solidFill>
                  <a:srgbClr val="FF3300"/>
                </a:solidFill>
                <a:ea typeface="宋体" pitchFamily="2" charset="-122"/>
              </a:rPr>
              <a:t>=m</a:t>
            </a:r>
            <a:r>
              <a:rPr lang="en-US" altLang="zh-CN" sz="2400" b="1" baseline="-25000">
                <a:solidFill>
                  <a:srgbClr val="FF3300"/>
                </a:solidFill>
                <a:ea typeface="宋体" pitchFamily="2" charset="-122"/>
              </a:rPr>
              <a:t>1</a:t>
            </a:r>
            <a:r>
              <a:rPr lang="en-US" altLang="zh-CN" sz="2400" b="1">
                <a:solidFill>
                  <a:srgbClr val="FF3300"/>
                </a:solidFill>
                <a:ea typeface="宋体" pitchFamily="2" charset="-122"/>
              </a:rPr>
              <a:t>’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solidFill>
                  <a:srgbClr val="FF3300"/>
                </a:solidFill>
                <a:ea typeface="宋体" pitchFamily="2" charset="-122"/>
              </a:rPr>
              <a:t>=m</a:t>
            </a:r>
            <a:r>
              <a:rPr lang="en-US" altLang="zh-CN" sz="2400" b="1" baseline="-25000">
                <a:solidFill>
                  <a:srgbClr val="FF3300"/>
                </a:solidFill>
                <a:ea typeface="宋体" pitchFamily="2" charset="-122"/>
              </a:rPr>
              <a:t>2</a:t>
            </a:r>
            <a:r>
              <a:rPr lang="en-US" altLang="zh-CN" sz="2400" b="1">
                <a:solidFill>
                  <a:srgbClr val="FF3300"/>
                </a:solidFill>
                <a:ea typeface="宋体" pitchFamily="2" charset="-122"/>
              </a:rPr>
              <a:t>’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solidFill>
                  <a:srgbClr val="FF3300"/>
                </a:solidFill>
                <a:ea typeface="宋体" pitchFamily="2" charset="-122"/>
              </a:rPr>
              <a:t>=m</a:t>
            </a:r>
            <a:r>
              <a:rPr lang="en-US" altLang="zh-CN" sz="2400" b="1" baseline="-25000">
                <a:solidFill>
                  <a:srgbClr val="FF3300"/>
                </a:solidFill>
                <a:ea typeface="宋体" pitchFamily="2" charset="-122"/>
              </a:rPr>
              <a:t>3</a:t>
            </a:r>
            <a:r>
              <a:rPr lang="en-US" altLang="zh-CN" sz="2400" b="1">
                <a:solidFill>
                  <a:srgbClr val="FF3300"/>
                </a:solidFill>
                <a:ea typeface="宋体" pitchFamily="2" charset="-122"/>
              </a:rPr>
              <a:t>’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solidFill>
                  <a:srgbClr val="FF3300"/>
                </a:solidFill>
                <a:ea typeface="宋体" pitchFamily="2" charset="-122"/>
              </a:rPr>
              <a:t>=m</a:t>
            </a:r>
            <a:r>
              <a:rPr lang="en-US" altLang="zh-CN" sz="2400" b="1" baseline="-25000">
                <a:solidFill>
                  <a:srgbClr val="FF3300"/>
                </a:solidFill>
                <a:ea typeface="宋体" pitchFamily="2" charset="-122"/>
              </a:rPr>
              <a:t>4</a:t>
            </a:r>
            <a:r>
              <a:rPr lang="en-US" altLang="zh-CN" sz="2400" b="1">
                <a:solidFill>
                  <a:srgbClr val="FF3300"/>
                </a:solidFill>
                <a:ea typeface="宋体" pitchFamily="2" charset="-122"/>
              </a:rPr>
              <a:t>’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solidFill>
                  <a:srgbClr val="FF3300"/>
                </a:solidFill>
                <a:ea typeface="宋体" pitchFamily="2" charset="-122"/>
              </a:rPr>
              <a:t>=m</a:t>
            </a:r>
            <a:r>
              <a:rPr lang="en-US" altLang="zh-CN" sz="2400" b="1" baseline="-25000">
                <a:solidFill>
                  <a:srgbClr val="FF3300"/>
                </a:solidFill>
                <a:ea typeface="宋体" pitchFamily="2" charset="-122"/>
              </a:rPr>
              <a:t>5</a:t>
            </a:r>
            <a:r>
              <a:rPr lang="en-US" altLang="zh-CN" sz="2400" b="1">
                <a:solidFill>
                  <a:srgbClr val="FF3300"/>
                </a:solidFill>
                <a:ea typeface="宋体" pitchFamily="2" charset="-122"/>
              </a:rPr>
              <a:t>’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solidFill>
                  <a:srgbClr val="FF3300"/>
                </a:solidFill>
                <a:ea typeface="宋体" pitchFamily="2" charset="-122"/>
              </a:rPr>
              <a:t>=m</a:t>
            </a:r>
            <a:r>
              <a:rPr lang="en-US" altLang="zh-CN" sz="2400" b="1" baseline="-25000">
                <a:solidFill>
                  <a:srgbClr val="FF3300"/>
                </a:solidFill>
                <a:ea typeface="宋体" pitchFamily="2" charset="-122"/>
              </a:rPr>
              <a:t>6</a:t>
            </a:r>
            <a:r>
              <a:rPr lang="en-US" altLang="zh-CN" sz="2400" b="1">
                <a:solidFill>
                  <a:srgbClr val="FF3300"/>
                </a:solidFill>
                <a:ea typeface="宋体" pitchFamily="2" charset="-122"/>
              </a:rPr>
              <a:t>’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solidFill>
                  <a:srgbClr val="FF3300"/>
                </a:solidFill>
                <a:ea typeface="宋体" pitchFamily="2" charset="-122"/>
              </a:rPr>
              <a:t>=m</a:t>
            </a:r>
            <a:r>
              <a:rPr lang="en-US" altLang="zh-CN" sz="2400" b="1" baseline="-25000">
                <a:solidFill>
                  <a:srgbClr val="FF3300"/>
                </a:solidFill>
                <a:ea typeface="宋体" pitchFamily="2" charset="-122"/>
              </a:rPr>
              <a:t>7</a:t>
            </a:r>
            <a:r>
              <a:rPr lang="en-US" altLang="zh-CN" sz="2400" b="1">
                <a:solidFill>
                  <a:srgbClr val="FF3300"/>
                </a:solidFill>
                <a:ea typeface="宋体" pitchFamily="2" charset="-122"/>
              </a:rPr>
              <a:t>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0" grpId="0" animBg="1"/>
      <p:bldP spid="3687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译码器应用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628775"/>
            <a:ext cx="7772400" cy="4114800"/>
          </a:xfrm>
        </p:spPr>
        <p:txBody>
          <a:bodyPr/>
          <a:lstStyle/>
          <a:p>
            <a:pPr eaLnBrk="1" hangingPunct="1"/>
            <a:r>
              <a:rPr lang="zh-CN" altLang="en-US" smtClean="0"/>
              <a:t>用二进制译码器和门电路可</a:t>
            </a:r>
            <a:r>
              <a:rPr lang="zh-CN" altLang="en-US" smtClean="0">
                <a:solidFill>
                  <a:srgbClr val="FF0000"/>
                </a:solidFill>
              </a:rPr>
              <a:t>实现任何组合逻辑函数</a:t>
            </a:r>
          </a:p>
          <a:p>
            <a:pPr lvl="1" eaLnBrk="1" hangingPunct="1"/>
            <a:r>
              <a:rPr lang="zh-CN" altLang="en-US" smtClean="0"/>
              <a:t>二进制译码器的输出端能提供输入变量的全部最小项；</a:t>
            </a:r>
          </a:p>
          <a:p>
            <a:pPr lvl="1" eaLnBrk="1" hangingPunct="1"/>
            <a:r>
              <a:rPr lang="zh-CN" altLang="en-US" smtClean="0"/>
              <a:t>任何组合逻辑函数都可以变换为最小项之和的标准式；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示例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2017713"/>
            <a:ext cx="7848600" cy="4114800"/>
          </a:xfrm>
        </p:spPr>
        <p:txBody>
          <a:bodyPr/>
          <a:lstStyle/>
          <a:p>
            <a:pPr eaLnBrk="1" hangingPunct="1"/>
            <a:r>
              <a:rPr lang="zh-CN" altLang="en-US" smtClean="0"/>
              <a:t>例：用</a:t>
            </a:r>
            <a:r>
              <a:rPr lang="en-US" altLang="zh-CN" smtClean="0"/>
              <a:t>3</a:t>
            </a:r>
            <a:r>
              <a:rPr lang="zh-CN" altLang="en-US" smtClean="0"/>
              <a:t>线</a:t>
            </a:r>
            <a:r>
              <a:rPr lang="en-US" altLang="zh-CN" smtClean="0"/>
              <a:t>-8</a:t>
            </a:r>
            <a:r>
              <a:rPr lang="zh-CN" altLang="en-US" smtClean="0"/>
              <a:t>线译码器 </a:t>
            </a:r>
            <a:r>
              <a:rPr lang="en-US" altLang="zh-CN" smtClean="0"/>
              <a:t>74LS138</a:t>
            </a:r>
            <a:r>
              <a:rPr lang="zh-CN" altLang="en-US" smtClean="0"/>
              <a:t>实现下面的逻辑函数</a:t>
            </a:r>
          </a:p>
          <a:p>
            <a:pPr lvl="1" eaLnBrk="1" hangingPunct="1"/>
            <a:r>
              <a:rPr lang="en-US" altLang="zh-CN" smtClean="0"/>
              <a:t>Y1=A’B’+AC+A’C’</a:t>
            </a:r>
          </a:p>
          <a:p>
            <a:pPr lvl="1" eaLnBrk="1" hangingPunct="1"/>
            <a:r>
              <a:rPr lang="en-US" altLang="zh-CN" smtClean="0"/>
              <a:t>Y2=A’C+AC’</a:t>
            </a:r>
          </a:p>
          <a:p>
            <a:pPr lvl="1" eaLnBrk="1" hangingPunct="1"/>
            <a:r>
              <a:rPr lang="en-US" altLang="zh-CN" smtClean="0"/>
              <a:t>Y3=B’C+BC’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endParaRPr lang="en-US" altLang="zh-CN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/>
              <a:t>Step1</a:t>
            </a:r>
            <a:r>
              <a:rPr lang="zh-CN" altLang="en-US" sz="2800" smtClean="0"/>
              <a:t>：转换为最小项之和形式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84313"/>
            <a:ext cx="8569325" cy="51133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smtClean="0"/>
              <a:t>Y1  =A’B’+AC+A’C’          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smtClean="0"/>
              <a:t>         =A’B’C+A’B’C’+ABC+AB’C+A’BC’+A’B’C’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smtClean="0"/>
              <a:t>         =m1+m0+m7+m5+m2+m0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smtClean="0"/>
              <a:t>         = (m0’m1’m2’m5’m7’)’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smtClean="0"/>
              <a:t>Y2  =A’C+AC’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smtClean="0"/>
              <a:t>         =A’BC+A’B’C+ABC’+AB’C’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smtClean="0"/>
              <a:t>         = m3+m1+m6+m4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smtClean="0"/>
              <a:t>         = (m1’m3’m4’m6’)’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smtClean="0"/>
              <a:t>Y3  =B’C+BC’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smtClean="0"/>
              <a:t>         =AB’C+A’B’C+ABC’+A’BC’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smtClean="0"/>
              <a:t>         =m5+m1+m6+m2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smtClean="0"/>
              <a:t>         = (m1’m2’m5’m6’)’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主要内容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3713" y="1989138"/>
            <a:ext cx="6257925" cy="4383087"/>
          </a:xfrm>
        </p:spPr>
        <p:txBody>
          <a:bodyPr/>
          <a:lstStyle/>
          <a:p>
            <a:pPr eaLnBrk="1" hangingPunct="1">
              <a:buClr>
                <a:schemeClr val="tx2"/>
              </a:buClr>
            </a:pPr>
            <a:r>
              <a:rPr lang="zh-CN" altLang="en-US" smtClean="0"/>
              <a:t>组合逻辑的设计方法</a:t>
            </a:r>
          </a:p>
          <a:p>
            <a:pPr eaLnBrk="1" hangingPunct="1"/>
            <a:r>
              <a:rPr lang="zh-CN" altLang="en-US" smtClean="0"/>
              <a:t>数字集成电路介绍</a:t>
            </a:r>
          </a:p>
          <a:p>
            <a:pPr eaLnBrk="1" hangingPunct="1"/>
            <a:r>
              <a:rPr lang="zh-CN" altLang="en-US" smtClean="0"/>
              <a:t>译码器与编码器</a:t>
            </a:r>
          </a:p>
          <a:p>
            <a:pPr eaLnBrk="1" hangingPunct="1"/>
            <a:r>
              <a:rPr lang="zh-CN" altLang="en-US" smtClean="0"/>
              <a:t>数字多路器</a:t>
            </a:r>
          </a:p>
          <a:p>
            <a:pPr eaLnBrk="1" hangingPunct="1"/>
            <a:r>
              <a:rPr lang="zh-CN" altLang="en-US" smtClean="0"/>
              <a:t>加法器与减法器</a:t>
            </a:r>
          </a:p>
          <a:p>
            <a:pPr eaLnBrk="1" hangingPunct="1"/>
            <a:r>
              <a:rPr lang="zh-CN" altLang="en-US" smtClean="0"/>
              <a:t>二进制比较器与</a:t>
            </a:r>
            <a:r>
              <a:rPr lang="en-US" altLang="zh-CN" smtClean="0"/>
              <a:t>ALU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/>
              <a:t>Step2</a:t>
            </a:r>
            <a:r>
              <a:rPr lang="zh-CN" altLang="en-US" sz="2800" smtClean="0"/>
              <a:t>：用译码器和门电路组合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1452563"/>
            <a:ext cx="5545138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6" name="Text Box 5"/>
          <p:cNvSpPr txBox="1">
            <a:spLocks noChangeArrowheads="1"/>
          </p:cNvSpPr>
          <p:nvPr/>
        </p:nvSpPr>
        <p:spPr bwMode="auto">
          <a:xfrm>
            <a:off x="755650" y="4868863"/>
            <a:ext cx="4233863" cy="180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800" b="1">
                <a:ea typeface="宋体" pitchFamily="2" charset="-122"/>
              </a:rPr>
              <a:t>Y</a:t>
            </a:r>
            <a:r>
              <a:rPr lang="en-US" altLang="zh-CN" sz="2800" b="1" baseline="-25000">
                <a:ea typeface="宋体" pitchFamily="2" charset="-122"/>
              </a:rPr>
              <a:t>1</a:t>
            </a:r>
            <a:r>
              <a:rPr lang="en-US" altLang="zh-CN" sz="2800" b="1">
                <a:ea typeface="宋体" pitchFamily="2" charset="-122"/>
              </a:rPr>
              <a:t>= (m</a:t>
            </a:r>
            <a:r>
              <a:rPr lang="en-US" altLang="zh-CN" sz="2800" b="1" baseline="-25000">
                <a:ea typeface="宋体" pitchFamily="2" charset="-122"/>
              </a:rPr>
              <a:t>0</a:t>
            </a:r>
            <a:r>
              <a:rPr lang="en-US" altLang="zh-CN" sz="2800" b="1">
                <a:ea typeface="宋体" pitchFamily="2" charset="-122"/>
              </a:rPr>
              <a:t>’m</a:t>
            </a:r>
            <a:r>
              <a:rPr lang="en-US" altLang="zh-CN" sz="2800" b="1" baseline="-25000">
                <a:ea typeface="宋体" pitchFamily="2" charset="-122"/>
              </a:rPr>
              <a:t>1</a:t>
            </a:r>
            <a:r>
              <a:rPr lang="en-US" altLang="zh-CN" sz="2800" b="1">
                <a:ea typeface="宋体" pitchFamily="2" charset="-122"/>
              </a:rPr>
              <a:t>’m</a:t>
            </a:r>
            <a:r>
              <a:rPr lang="en-US" altLang="zh-CN" sz="2800" b="1" baseline="-25000">
                <a:ea typeface="宋体" pitchFamily="2" charset="-122"/>
              </a:rPr>
              <a:t>2</a:t>
            </a:r>
            <a:r>
              <a:rPr lang="en-US" altLang="zh-CN" sz="2800" b="1">
                <a:ea typeface="宋体" pitchFamily="2" charset="-122"/>
              </a:rPr>
              <a:t>’m</a:t>
            </a:r>
            <a:r>
              <a:rPr lang="en-US" altLang="zh-CN" sz="2800" b="1" baseline="-25000">
                <a:ea typeface="宋体" pitchFamily="2" charset="-122"/>
              </a:rPr>
              <a:t>5</a:t>
            </a:r>
            <a:r>
              <a:rPr lang="en-US" altLang="zh-CN" sz="2800" b="1">
                <a:ea typeface="宋体" pitchFamily="2" charset="-122"/>
              </a:rPr>
              <a:t>’m</a:t>
            </a:r>
            <a:r>
              <a:rPr lang="en-US" altLang="zh-CN" sz="2800" b="1" baseline="-25000">
                <a:ea typeface="宋体" pitchFamily="2" charset="-122"/>
              </a:rPr>
              <a:t>7</a:t>
            </a:r>
            <a:r>
              <a:rPr lang="en-US" altLang="zh-CN" sz="2800" b="1">
                <a:ea typeface="宋体" pitchFamily="2" charset="-122"/>
              </a:rPr>
              <a:t>’)’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800" b="1">
                <a:ea typeface="宋体" pitchFamily="2" charset="-122"/>
              </a:rPr>
              <a:t>Y</a:t>
            </a:r>
            <a:r>
              <a:rPr lang="en-US" altLang="zh-CN" sz="2800" b="1" baseline="-25000">
                <a:ea typeface="宋体" pitchFamily="2" charset="-122"/>
              </a:rPr>
              <a:t>2</a:t>
            </a:r>
            <a:r>
              <a:rPr lang="en-US" altLang="zh-CN" sz="2800" b="1">
                <a:ea typeface="宋体" pitchFamily="2" charset="-122"/>
              </a:rPr>
              <a:t>= (m</a:t>
            </a:r>
            <a:r>
              <a:rPr lang="en-US" altLang="zh-CN" sz="2800" b="1" baseline="-25000">
                <a:ea typeface="宋体" pitchFamily="2" charset="-122"/>
              </a:rPr>
              <a:t>1</a:t>
            </a:r>
            <a:r>
              <a:rPr lang="en-US" altLang="zh-CN" sz="2800" b="1">
                <a:ea typeface="宋体" pitchFamily="2" charset="-122"/>
              </a:rPr>
              <a:t>’m</a:t>
            </a:r>
            <a:r>
              <a:rPr lang="en-US" altLang="zh-CN" sz="2800" b="1" baseline="-25000">
                <a:ea typeface="宋体" pitchFamily="2" charset="-122"/>
              </a:rPr>
              <a:t>3</a:t>
            </a:r>
            <a:r>
              <a:rPr lang="en-US" altLang="zh-CN" sz="2800" b="1">
                <a:ea typeface="宋体" pitchFamily="2" charset="-122"/>
              </a:rPr>
              <a:t>’m</a:t>
            </a:r>
            <a:r>
              <a:rPr lang="en-US" altLang="zh-CN" sz="2800" b="1" baseline="-25000">
                <a:ea typeface="宋体" pitchFamily="2" charset="-122"/>
              </a:rPr>
              <a:t>4</a:t>
            </a:r>
            <a:r>
              <a:rPr lang="en-US" altLang="zh-CN" sz="2800" b="1">
                <a:ea typeface="宋体" pitchFamily="2" charset="-122"/>
              </a:rPr>
              <a:t>’m</a:t>
            </a:r>
            <a:r>
              <a:rPr lang="en-US" altLang="zh-CN" sz="2800" b="1" baseline="-25000">
                <a:ea typeface="宋体" pitchFamily="2" charset="-122"/>
              </a:rPr>
              <a:t>6</a:t>
            </a:r>
            <a:r>
              <a:rPr lang="en-US" altLang="zh-CN" sz="2800" b="1">
                <a:ea typeface="宋体" pitchFamily="2" charset="-122"/>
              </a:rPr>
              <a:t>’)’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800" b="1">
                <a:ea typeface="宋体" pitchFamily="2" charset="-122"/>
              </a:rPr>
              <a:t>Y</a:t>
            </a:r>
            <a:r>
              <a:rPr lang="en-US" altLang="zh-CN" sz="2800" b="1" baseline="-25000">
                <a:ea typeface="宋体" pitchFamily="2" charset="-122"/>
              </a:rPr>
              <a:t>3</a:t>
            </a:r>
            <a:r>
              <a:rPr lang="en-US" altLang="zh-CN" sz="2800" b="1">
                <a:ea typeface="宋体" pitchFamily="2" charset="-122"/>
              </a:rPr>
              <a:t>= (m</a:t>
            </a:r>
            <a:r>
              <a:rPr lang="en-US" altLang="zh-CN" sz="2800" b="1" baseline="-25000">
                <a:ea typeface="宋体" pitchFamily="2" charset="-122"/>
              </a:rPr>
              <a:t>1</a:t>
            </a:r>
            <a:r>
              <a:rPr lang="en-US" altLang="zh-CN" sz="2800" b="1">
                <a:ea typeface="宋体" pitchFamily="2" charset="-122"/>
              </a:rPr>
              <a:t>’m</a:t>
            </a:r>
            <a:r>
              <a:rPr lang="en-US" altLang="zh-CN" sz="2800" b="1" baseline="-25000">
                <a:ea typeface="宋体" pitchFamily="2" charset="-122"/>
              </a:rPr>
              <a:t>2</a:t>
            </a:r>
            <a:r>
              <a:rPr lang="en-US" altLang="zh-CN" sz="2800" b="1">
                <a:ea typeface="宋体" pitchFamily="2" charset="-122"/>
              </a:rPr>
              <a:t>’m</a:t>
            </a:r>
            <a:r>
              <a:rPr lang="en-US" altLang="zh-CN" sz="2800" b="1" baseline="-25000">
                <a:ea typeface="宋体" pitchFamily="2" charset="-122"/>
              </a:rPr>
              <a:t>5</a:t>
            </a:r>
            <a:r>
              <a:rPr lang="en-US" altLang="zh-CN" sz="2800" b="1">
                <a:ea typeface="宋体" pitchFamily="2" charset="-122"/>
              </a:rPr>
              <a:t>’m</a:t>
            </a:r>
            <a:r>
              <a:rPr lang="en-US" altLang="zh-CN" sz="2800" b="1" baseline="-25000">
                <a:ea typeface="宋体" pitchFamily="2" charset="-122"/>
              </a:rPr>
              <a:t>6</a:t>
            </a:r>
            <a:r>
              <a:rPr lang="en-US" altLang="zh-CN" sz="2800" b="1">
                <a:ea typeface="宋体" pitchFamily="2" charset="-122"/>
              </a:rPr>
              <a:t>’)’</a:t>
            </a:r>
          </a:p>
        </p:txBody>
      </p:sp>
      <p:sp>
        <p:nvSpPr>
          <p:cNvPr id="40966" name="Rectangle 6"/>
          <p:cNvSpPr>
            <a:spLocks noChangeArrowheads="1"/>
          </p:cNvSpPr>
          <p:nvPr/>
        </p:nvSpPr>
        <p:spPr bwMode="auto">
          <a:xfrm>
            <a:off x="5973763" y="1711325"/>
            <a:ext cx="2990850" cy="265430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150000"/>
              <a:buFont typeface="Wingdings" pitchFamily="2" charset="2"/>
              <a:buNone/>
            </a:pPr>
            <a:r>
              <a:rPr lang="zh-CN" altLang="en-US" sz="2800" b="1">
                <a:latin typeface="Times New Roman" charset="0"/>
                <a:ea typeface="宋体" pitchFamily="2" charset="-122"/>
              </a:rPr>
              <a:t>当译码器输出低电平有效时，多选用与非门；译码器输出高电平有效时，多选用或门。</a:t>
            </a:r>
          </a:p>
        </p:txBody>
      </p:sp>
      <p:sp>
        <p:nvSpPr>
          <p:cNvPr id="40967" name="Rectangle 7"/>
          <p:cNvSpPr>
            <a:spLocks noChangeArrowheads="1"/>
          </p:cNvSpPr>
          <p:nvPr/>
        </p:nvSpPr>
        <p:spPr bwMode="auto">
          <a:xfrm>
            <a:off x="6013450" y="5373688"/>
            <a:ext cx="2879725" cy="94615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800" b="1">
                <a:latin typeface="Times New Roman" charset="0"/>
                <a:ea typeface="宋体" pitchFamily="2" charset="-122"/>
              </a:rPr>
              <a:t>思考：有没有其它连接方法？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6" grpId="0" animBg="1"/>
      <p:bldP spid="4096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611188" y="2201863"/>
            <a:ext cx="2663825" cy="403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zh-CN" sz="2400" b="1">
                <a:ea typeface="宋体" pitchFamily="2" charset="-122"/>
              </a:rPr>
              <a:t>Y</a:t>
            </a:r>
            <a:r>
              <a:rPr lang="en-US" altLang="zh-CN" sz="2400" b="1" baseline="-25000">
                <a:ea typeface="宋体" pitchFamily="2" charset="-122"/>
              </a:rPr>
              <a:t>1</a:t>
            </a:r>
            <a:r>
              <a:rPr lang="en-US" altLang="zh-CN" sz="2400" b="1">
                <a:ea typeface="宋体" pitchFamily="2" charset="-122"/>
              </a:rPr>
              <a:t>=A’B’+AC+A’C</a:t>
            </a:r>
          </a:p>
          <a:p>
            <a:pPr eaLnBrk="0" hangingPunct="0">
              <a:lnSpc>
                <a:spcPct val="120000"/>
              </a:lnSpc>
            </a:pPr>
            <a:r>
              <a:rPr lang="en-US" altLang="zh-CN" sz="2400" b="1">
                <a:ea typeface="宋体" pitchFamily="2" charset="-122"/>
              </a:rPr>
              <a:t>    =</a:t>
            </a:r>
            <a:r>
              <a:rPr lang="en-US" altLang="zh-CN" sz="2400" b="1">
                <a:ea typeface="宋体" pitchFamily="2" charset="-122"/>
                <a:cs typeface="Arial" charset="0"/>
              </a:rPr>
              <a:t>∑(0,1,2,5,7)</a:t>
            </a:r>
          </a:p>
          <a:p>
            <a:pPr eaLnBrk="0" hangingPunct="0">
              <a:lnSpc>
                <a:spcPct val="120000"/>
              </a:lnSpc>
            </a:pPr>
            <a:r>
              <a:rPr lang="en-US" altLang="zh-CN" sz="2400" b="1">
                <a:ea typeface="宋体" pitchFamily="2" charset="-122"/>
              </a:rPr>
              <a:t>    =m</a:t>
            </a:r>
            <a:r>
              <a:rPr lang="en-US" altLang="zh-CN" sz="2400" b="1" baseline="-25000">
                <a:ea typeface="宋体" pitchFamily="2" charset="-122"/>
              </a:rPr>
              <a:t>3</a:t>
            </a:r>
            <a:r>
              <a:rPr lang="en-US" altLang="zh-CN" sz="2400" b="1">
                <a:ea typeface="宋体" pitchFamily="2" charset="-122"/>
              </a:rPr>
              <a:t>’m</a:t>
            </a:r>
            <a:r>
              <a:rPr lang="en-US" altLang="zh-CN" sz="2400" b="1" baseline="-25000">
                <a:ea typeface="宋体" pitchFamily="2" charset="-122"/>
              </a:rPr>
              <a:t>4</a:t>
            </a:r>
            <a:r>
              <a:rPr lang="en-US" altLang="zh-CN" sz="2400" b="1">
                <a:ea typeface="宋体" pitchFamily="2" charset="-122"/>
              </a:rPr>
              <a:t>’m</a:t>
            </a:r>
            <a:r>
              <a:rPr lang="en-US" altLang="zh-CN" sz="2400" b="1" baseline="-25000">
                <a:ea typeface="宋体" pitchFamily="2" charset="-122"/>
              </a:rPr>
              <a:t>6</a:t>
            </a:r>
            <a:r>
              <a:rPr lang="en-US" altLang="zh-CN" sz="2400" b="1">
                <a:ea typeface="宋体" pitchFamily="2" charset="-122"/>
              </a:rPr>
              <a:t>’</a:t>
            </a:r>
          </a:p>
          <a:p>
            <a:pPr eaLnBrk="0" hangingPunct="0">
              <a:lnSpc>
                <a:spcPct val="120000"/>
              </a:lnSpc>
            </a:pPr>
            <a:r>
              <a:rPr lang="en-US" altLang="zh-CN" sz="2400" b="1">
                <a:ea typeface="宋体" pitchFamily="2" charset="-122"/>
              </a:rPr>
              <a:t>Y</a:t>
            </a:r>
            <a:r>
              <a:rPr lang="en-US" altLang="zh-CN" sz="2400" b="1" baseline="-25000">
                <a:ea typeface="宋体" pitchFamily="2" charset="-122"/>
              </a:rPr>
              <a:t>2</a:t>
            </a:r>
            <a:r>
              <a:rPr lang="en-US" altLang="zh-CN" sz="2400" b="1">
                <a:ea typeface="宋体" pitchFamily="2" charset="-122"/>
              </a:rPr>
              <a:t>=A’C+AC’</a:t>
            </a:r>
          </a:p>
          <a:p>
            <a:pPr eaLnBrk="0" hangingPunct="0">
              <a:lnSpc>
                <a:spcPct val="120000"/>
              </a:lnSpc>
            </a:pPr>
            <a:r>
              <a:rPr lang="en-US" altLang="zh-CN" sz="2400" b="1">
                <a:ea typeface="宋体" pitchFamily="2" charset="-122"/>
              </a:rPr>
              <a:t>    = ∑(1,3,4,6)</a:t>
            </a:r>
          </a:p>
          <a:p>
            <a:pPr eaLnBrk="0" hangingPunct="0">
              <a:lnSpc>
                <a:spcPct val="120000"/>
              </a:lnSpc>
            </a:pPr>
            <a:r>
              <a:rPr lang="en-US" altLang="zh-CN" sz="2400" b="1">
                <a:ea typeface="宋体" pitchFamily="2" charset="-122"/>
              </a:rPr>
              <a:t>    =m</a:t>
            </a:r>
            <a:r>
              <a:rPr lang="en-US" altLang="zh-CN" sz="2400" b="1" baseline="-25000">
                <a:ea typeface="宋体" pitchFamily="2" charset="-122"/>
              </a:rPr>
              <a:t>0</a:t>
            </a:r>
            <a:r>
              <a:rPr lang="en-US" altLang="zh-CN" sz="2400" b="1">
                <a:ea typeface="宋体" pitchFamily="2" charset="-122"/>
              </a:rPr>
              <a:t>’m</a:t>
            </a:r>
            <a:r>
              <a:rPr lang="en-US" altLang="zh-CN" sz="2400" b="1" baseline="-25000">
                <a:ea typeface="宋体" pitchFamily="2" charset="-122"/>
              </a:rPr>
              <a:t>2</a:t>
            </a:r>
            <a:r>
              <a:rPr lang="en-US" altLang="zh-CN" sz="2400" b="1">
                <a:ea typeface="宋体" pitchFamily="2" charset="-122"/>
              </a:rPr>
              <a:t>’m</a:t>
            </a:r>
            <a:r>
              <a:rPr lang="en-US" altLang="zh-CN" sz="2400" b="1" baseline="-25000">
                <a:ea typeface="宋体" pitchFamily="2" charset="-122"/>
              </a:rPr>
              <a:t>5</a:t>
            </a:r>
            <a:r>
              <a:rPr lang="en-US" altLang="zh-CN" sz="2400" b="1">
                <a:ea typeface="宋体" pitchFamily="2" charset="-122"/>
              </a:rPr>
              <a:t>’m</a:t>
            </a:r>
            <a:r>
              <a:rPr lang="en-US" altLang="zh-CN" sz="2400" b="1" baseline="-25000">
                <a:ea typeface="宋体" pitchFamily="2" charset="-122"/>
              </a:rPr>
              <a:t>7</a:t>
            </a:r>
            <a:r>
              <a:rPr lang="en-US" altLang="zh-CN" sz="2400" b="1">
                <a:ea typeface="宋体" pitchFamily="2" charset="-122"/>
              </a:rPr>
              <a:t>’</a:t>
            </a:r>
            <a:r>
              <a:rPr lang="en-US" altLang="zh-CN" sz="2400" b="1" baseline="-25000">
                <a:ea typeface="宋体" pitchFamily="2" charset="-122"/>
              </a:rPr>
              <a:t> </a:t>
            </a:r>
          </a:p>
          <a:p>
            <a:pPr eaLnBrk="0" hangingPunct="0">
              <a:lnSpc>
                <a:spcPct val="120000"/>
              </a:lnSpc>
            </a:pPr>
            <a:r>
              <a:rPr lang="en-US" altLang="zh-CN" sz="2400" b="1">
                <a:ea typeface="宋体" pitchFamily="2" charset="-122"/>
              </a:rPr>
              <a:t>Y</a:t>
            </a:r>
            <a:r>
              <a:rPr lang="en-US" altLang="zh-CN" sz="2400" b="1" baseline="-25000">
                <a:ea typeface="宋体" pitchFamily="2" charset="-122"/>
              </a:rPr>
              <a:t>3</a:t>
            </a:r>
            <a:r>
              <a:rPr lang="en-US" altLang="zh-CN" sz="2400" b="1">
                <a:ea typeface="宋体" pitchFamily="2" charset="-122"/>
              </a:rPr>
              <a:t>=B’C+BC’</a:t>
            </a:r>
          </a:p>
          <a:p>
            <a:pPr eaLnBrk="0" hangingPunct="0">
              <a:lnSpc>
                <a:spcPct val="120000"/>
              </a:lnSpc>
            </a:pPr>
            <a:r>
              <a:rPr lang="en-US" altLang="zh-CN" sz="2400" b="1">
                <a:ea typeface="宋体" pitchFamily="2" charset="-122"/>
              </a:rPr>
              <a:t>    =∑(1,2,5,6)</a:t>
            </a:r>
          </a:p>
          <a:p>
            <a:pPr eaLnBrk="0" hangingPunct="0">
              <a:lnSpc>
                <a:spcPct val="120000"/>
              </a:lnSpc>
            </a:pPr>
            <a:r>
              <a:rPr lang="en-US" altLang="zh-CN" sz="2400" b="1">
                <a:ea typeface="宋体" pitchFamily="2" charset="-122"/>
              </a:rPr>
              <a:t>    =m</a:t>
            </a:r>
            <a:r>
              <a:rPr lang="en-US" altLang="zh-CN" sz="2400" b="1" baseline="-25000">
                <a:ea typeface="宋体" pitchFamily="2" charset="-122"/>
              </a:rPr>
              <a:t>0</a:t>
            </a:r>
            <a:r>
              <a:rPr lang="en-US" altLang="zh-CN" sz="2400" b="1">
                <a:ea typeface="宋体" pitchFamily="2" charset="-122"/>
              </a:rPr>
              <a:t>’m</a:t>
            </a:r>
            <a:r>
              <a:rPr lang="en-US" altLang="zh-CN" sz="2400" b="1" baseline="-25000">
                <a:ea typeface="宋体" pitchFamily="2" charset="-122"/>
              </a:rPr>
              <a:t>3</a:t>
            </a:r>
            <a:r>
              <a:rPr lang="en-US" altLang="zh-CN" sz="2400" b="1">
                <a:ea typeface="宋体" pitchFamily="2" charset="-122"/>
              </a:rPr>
              <a:t>’m</a:t>
            </a:r>
            <a:r>
              <a:rPr lang="en-US" altLang="zh-CN" sz="2400" b="1" baseline="-25000">
                <a:ea typeface="宋体" pitchFamily="2" charset="-122"/>
              </a:rPr>
              <a:t>4</a:t>
            </a:r>
            <a:r>
              <a:rPr lang="en-US" altLang="zh-CN" sz="2400" b="1">
                <a:ea typeface="宋体" pitchFamily="2" charset="-122"/>
              </a:rPr>
              <a:t>’m</a:t>
            </a:r>
            <a:r>
              <a:rPr lang="en-US" altLang="zh-CN" sz="2400" b="1" baseline="-25000">
                <a:ea typeface="宋体" pitchFamily="2" charset="-122"/>
              </a:rPr>
              <a:t>7</a:t>
            </a:r>
            <a:r>
              <a:rPr lang="en-US" altLang="zh-CN" sz="2400" b="1">
                <a:ea typeface="宋体" pitchFamily="2" charset="-122"/>
              </a:rPr>
              <a:t>’</a:t>
            </a:r>
          </a:p>
        </p:txBody>
      </p:sp>
      <p:graphicFrame>
        <p:nvGraphicFramePr>
          <p:cNvPr id="41989" name="Object 5"/>
          <p:cNvGraphicFramePr>
            <a:graphicFrameLocks noChangeAspect="1"/>
          </p:cNvGraphicFramePr>
          <p:nvPr>
            <p:ph idx="1"/>
          </p:nvPr>
        </p:nvGraphicFramePr>
        <p:xfrm>
          <a:off x="3409950" y="2117725"/>
          <a:ext cx="4978400" cy="3182938"/>
        </p:xfrm>
        <a:graphic>
          <a:graphicData uri="http://schemas.openxmlformats.org/presentationml/2006/ole">
            <p:oleObj spid="_x0000_s3074" name="Visio" r:id="rId3" imgW="4701540" imgH="2549366" progId="Visio.Drawing.11">
              <p:embed/>
            </p:oleObj>
          </a:graphicData>
        </a:graphic>
      </p:graphicFrame>
      <p:sp>
        <p:nvSpPr>
          <p:cNvPr id="41992" name="Text Box 8"/>
          <p:cNvSpPr txBox="1">
            <a:spLocks noChangeArrowheads="1"/>
          </p:cNvSpPr>
          <p:nvPr/>
        </p:nvSpPr>
        <p:spPr bwMode="auto">
          <a:xfrm>
            <a:off x="5435600" y="188913"/>
            <a:ext cx="315277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 b="1">
                <a:ea typeface="宋体" pitchFamily="2" charset="-122"/>
              </a:rPr>
              <a:t>Y</a:t>
            </a:r>
            <a:r>
              <a:rPr lang="en-US" altLang="zh-CN" sz="2000" b="1" baseline="-25000">
                <a:ea typeface="宋体" pitchFamily="2" charset="-122"/>
              </a:rPr>
              <a:t>1</a:t>
            </a:r>
            <a:r>
              <a:rPr lang="en-US" altLang="zh-CN" sz="2000" b="1">
                <a:ea typeface="宋体" pitchFamily="2" charset="-122"/>
              </a:rPr>
              <a:t>= (m</a:t>
            </a:r>
            <a:r>
              <a:rPr lang="en-US" altLang="zh-CN" sz="2000" b="1" baseline="-25000">
                <a:ea typeface="宋体" pitchFamily="2" charset="-122"/>
              </a:rPr>
              <a:t>0</a:t>
            </a:r>
            <a:r>
              <a:rPr lang="en-US" altLang="zh-CN" sz="2000" b="1">
                <a:ea typeface="宋体" pitchFamily="2" charset="-122"/>
              </a:rPr>
              <a:t>’m</a:t>
            </a:r>
            <a:r>
              <a:rPr lang="en-US" altLang="zh-CN" sz="2000" b="1" baseline="-25000">
                <a:ea typeface="宋体" pitchFamily="2" charset="-122"/>
              </a:rPr>
              <a:t>1</a:t>
            </a:r>
            <a:r>
              <a:rPr lang="en-US" altLang="zh-CN" sz="2000" b="1">
                <a:ea typeface="宋体" pitchFamily="2" charset="-122"/>
              </a:rPr>
              <a:t>’m</a:t>
            </a:r>
            <a:r>
              <a:rPr lang="en-US" altLang="zh-CN" sz="2000" b="1" baseline="-25000">
                <a:ea typeface="宋体" pitchFamily="2" charset="-122"/>
              </a:rPr>
              <a:t>2</a:t>
            </a:r>
            <a:r>
              <a:rPr lang="en-US" altLang="zh-CN" sz="2000" b="1">
                <a:ea typeface="宋体" pitchFamily="2" charset="-122"/>
              </a:rPr>
              <a:t>’m</a:t>
            </a:r>
            <a:r>
              <a:rPr lang="en-US" altLang="zh-CN" sz="2000" b="1" baseline="-25000">
                <a:ea typeface="宋体" pitchFamily="2" charset="-122"/>
              </a:rPr>
              <a:t>5</a:t>
            </a:r>
            <a:r>
              <a:rPr lang="en-US" altLang="zh-CN" sz="2000" b="1">
                <a:ea typeface="宋体" pitchFamily="2" charset="-122"/>
              </a:rPr>
              <a:t>’m</a:t>
            </a:r>
            <a:r>
              <a:rPr lang="en-US" altLang="zh-CN" sz="2000" b="1" baseline="-25000">
                <a:ea typeface="宋体" pitchFamily="2" charset="-122"/>
              </a:rPr>
              <a:t>7</a:t>
            </a:r>
            <a:r>
              <a:rPr lang="en-US" altLang="zh-CN" sz="2000" b="1">
                <a:ea typeface="宋体" pitchFamily="2" charset="-122"/>
              </a:rPr>
              <a:t>’)’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000" b="1">
                <a:ea typeface="宋体" pitchFamily="2" charset="-122"/>
              </a:rPr>
              <a:t>Y</a:t>
            </a:r>
            <a:r>
              <a:rPr lang="en-US" altLang="zh-CN" sz="2000" b="1" baseline="-25000">
                <a:ea typeface="宋体" pitchFamily="2" charset="-122"/>
              </a:rPr>
              <a:t>2</a:t>
            </a:r>
            <a:r>
              <a:rPr lang="en-US" altLang="zh-CN" sz="2000" b="1">
                <a:ea typeface="宋体" pitchFamily="2" charset="-122"/>
              </a:rPr>
              <a:t>= (m</a:t>
            </a:r>
            <a:r>
              <a:rPr lang="en-US" altLang="zh-CN" sz="2000" b="1" baseline="-25000">
                <a:ea typeface="宋体" pitchFamily="2" charset="-122"/>
              </a:rPr>
              <a:t>1</a:t>
            </a:r>
            <a:r>
              <a:rPr lang="en-US" altLang="zh-CN" sz="2000" b="1">
                <a:ea typeface="宋体" pitchFamily="2" charset="-122"/>
              </a:rPr>
              <a:t>’m</a:t>
            </a:r>
            <a:r>
              <a:rPr lang="en-US" altLang="zh-CN" sz="2000" b="1" baseline="-25000">
                <a:ea typeface="宋体" pitchFamily="2" charset="-122"/>
              </a:rPr>
              <a:t>3</a:t>
            </a:r>
            <a:r>
              <a:rPr lang="en-US" altLang="zh-CN" sz="2000" b="1">
                <a:ea typeface="宋体" pitchFamily="2" charset="-122"/>
              </a:rPr>
              <a:t>’m</a:t>
            </a:r>
            <a:r>
              <a:rPr lang="en-US" altLang="zh-CN" sz="2000" b="1" baseline="-25000">
                <a:ea typeface="宋体" pitchFamily="2" charset="-122"/>
              </a:rPr>
              <a:t>4</a:t>
            </a:r>
            <a:r>
              <a:rPr lang="en-US" altLang="zh-CN" sz="2000" b="1">
                <a:ea typeface="宋体" pitchFamily="2" charset="-122"/>
              </a:rPr>
              <a:t>’m</a:t>
            </a:r>
            <a:r>
              <a:rPr lang="en-US" altLang="zh-CN" sz="2000" b="1" baseline="-25000">
                <a:ea typeface="宋体" pitchFamily="2" charset="-122"/>
              </a:rPr>
              <a:t>6</a:t>
            </a:r>
            <a:r>
              <a:rPr lang="en-US" altLang="zh-CN" sz="2000" b="1">
                <a:ea typeface="宋体" pitchFamily="2" charset="-122"/>
              </a:rPr>
              <a:t>’)’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000" b="1">
                <a:ea typeface="宋体" pitchFamily="2" charset="-122"/>
              </a:rPr>
              <a:t>Y</a:t>
            </a:r>
            <a:r>
              <a:rPr lang="en-US" altLang="zh-CN" sz="2000" b="1" baseline="-25000">
                <a:ea typeface="宋体" pitchFamily="2" charset="-122"/>
              </a:rPr>
              <a:t>3</a:t>
            </a:r>
            <a:r>
              <a:rPr lang="en-US" altLang="zh-CN" sz="2000" b="1">
                <a:ea typeface="宋体" pitchFamily="2" charset="-122"/>
              </a:rPr>
              <a:t>= (m</a:t>
            </a:r>
            <a:r>
              <a:rPr lang="en-US" altLang="zh-CN" sz="2000" b="1" baseline="-25000">
                <a:ea typeface="宋体" pitchFamily="2" charset="-122"/>
              </a:rPr>
              <a:t>1</a:t>
            </a:r>
            <a:r>
              <a:rPr lang="en-US" altLang="zh-CN" sz="2000" b="1">
                <a:ea typeface="宋体" pitchFamily="2" charset="-122"/>
              </a:rPr>
              <a:t>’m</a:t>
            </a:r>
            <a:r>
              <a:rPr lang="en-US" altLang="zh-CN" sz="2000" b="1" baseline="-25000">
                <a:ea typeface="宋体" pitchFamily="2" charset="-122"/>
              </a:rPr>
              <a:t>2</a:t>
            </a:r>
            <a:r>
              <a:rPr lang="en-US" altLang="zh-CN" sz="2000" b="1">
                <a:ea typeface="宋体" pitchFamily="2" charset="-122"/>
              </a:rPr>
              <a:t>’m</a:t>
            </a:r>
            <a:r>
              <a:rPr lang="en-US" altLang="zh-CN" sz="2000" b="1" baseline="-25000">
                <a:ea typeface="宋体" pitchFamily="2" charset="-122"/>
              </a:rPr>
              <a:t>5</a:t>
            </a:r>
            <a:r>
              <a:rPr lang="en-US" altLang="zh-CN" sz="2000" b="1">
                <a:ea typeface="宋体" pitchFamily="2" charset="-122"/>
              </a:rPr>
              <a:t>’m</a:t>
            </a:r>
            <a:r>
              <a:rPr lang="en-US" altLang="zh-CN" sz="2000" b="1" baseline="-25000">
                <a:ea typeface="宋体" pitchFamily="2" charset="-122"/>
              </a:rPr>
              <a:t>6</a:t>
            </a:r>
            <a:r>
              <a:rPr lang="en-US" altLang="zh-CN" sz="2000" b="1">
                <a:ea typeface="宋体" pitchFamily="2" charset="-122"/>
              </a:rPr>
              <a:t>’)’</a:t>
            </a:r>
          </a:p>
        </p:txBody>
      </p:sp>
      <p:sp>
        <p:nvSpPr>
          <p:cNvPr id="41993" name="Text Box 9"/>
          <p:cNvSpPr txBox="1">
            <a:spLocks noChangeArrowheads="1"/>
          </p:cNvSpPr>
          <p:nvPr/>
        </p:nvSpPr>
        <p:spPr bwMode="auto">
          <a:xfrm>
            <a:off x="5076825" y="5116513"/>
            <a:ext cx="30241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ea typeface="宋体" pitchFamily="2" charset="-122"/>
              </a:rPr>
              <a:t>Y</a:t>
            </a:r>
            <a:r>
              <a:rPr lang="en-US" altLang="zh-CN" sz="2400" b="1" baseline="-25000">
                <a:ea typeface="宋体" pitchFamily="2" charset="-122"/>
              </a:rPr>
              <a:t>1</a:t>
            </a:r>
            <a:r>
              <a:rPr lang="en-US" altLang="zh-CN" sz="2400" b="1">
                <a:ea typeface="宋体" pitchFamily="2" charset="-122"/>
              </a:rPr>
              <a:t>=m</a:t>
            </a:r>
            <a:r>
              <a:rPr lang="en-US" altLang="zh-CN" sz="2400" b="1" baseline="-25000">
                <a:ea typeface="宋体" pitchFamily="2" charset="-122"/>
              </a:rPr>
              <a:t>3</a:t>
            </a:r>
            <a:r>
              <a:rPr lang="en-US" altLang="zh-CN" sz="2400" b="1">
                <a:ea typeface="宋体" pitchFamily="2" charset="-122"/>
              </a:rPr>
              <a:t>’m</a:t>
            </a:r>
            <a:r>
              <a:rPr lang="en-US" altLang="zh-CN" sz="2400" b="1" baseline="-25000">
                <a:ea typeface="宋体" pitchFamily="2" charset="-122"/>
              </a:rPr>
              <a:t>4</a:t>
            </a:r>
            <a:r>
              <a:rPr lang="en-US" altLang="zh-CN" sz="2400" b="1">
                <a:ea typeface="宋体" pitchFamily="2" charset="-122"/>
              </a:rPr>
              <a:t>’m</a:t>
            </a:r>
            <a:r>
              <a:rPr lang="en-US" altLang="zh-CN" sz="2400" b="1" baseline="-25000">
                <a:ea typeface="宋体" pitchFamily="2" charset="-122"/>
              </a:rPr>
              <a:t>6</a:t>
            </a:r>
            <a:r>
              <a:rPr lang="en-US" altLang="zh-CN" sz="2400" b="1">
                <a:ea typeface="宋体" pitchFamily="2" charset="-122"/>
              </a:rPr>
              <a:t>’</a:t>
            </a:r>
            <a:endParaRPr lang="en-US" altLang="zh-CN" sz="2400" b="1">
              <a:ea typeface="宋体" pitchFamily="2" charset="-122"/>
              <a:cs typeface="Arial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ea typeface="宋体" pitchFamily="2" charset="-122"/>
              </a:rPr>
              <a:t>Y</a:t>
            </a:r>
            <a:r>
              <a:rPr lang="en-US" altLang="zh-CN" sz="2400" b="1" baseline="-25000">
                <a:ea typeface="宋体" pitchFamily="2" charset="-122"/>
              </a:rPr>
              <a:t>2</a:t>
            </a:r>
            <a:r>
              <a:rPr lang="en-US" altLang="zh-CN" sz="2400" b="1">
                <a:ea typeface="宋体" pitchFamily="2" charset="-122"/>
              </a:rPr>
              <a:t>=m</a:t>
            </a:r>
            <a:r>
              <a:rPr lang="en-US" altLang="zh-CN" sz="2400" b="1" baseline="-25000">
                <a:ea typeface="宋体" pitchFamily="2" charset="-122"/>
              </a:rPr>
              <a:t>0</a:t>
            </a:r>
            <a:r>
              <a:rPr lang="en-US" altLang="zh-CN" sz="2400" b="1">
                <a:ea typeface="宋体" pitchFamily="2" charset="-122"/>
              </a:rPr>
              <a:t>’m</a:t>
            </a:r>
            <a:r>
              <a:rPr lang="en-US" altLang="zh-CN" sz="2400" b="1" baseline="-25000">
                <a:ea typeface="宋体" pitchFamily="2" charset="-122"/>
              </a:rPr>
              <a:t>2</a:t>
            </a:r>
            <a:r>
              <a:rPr lang="en-US" altLang="zh-CN" sz="2400" b="1">
                <a:ea typeface="宋体" pitchFamily="2" charset="-122"/>
              </a:rPr>
              <a:t>’m</a:t>
            </a:r>
            <a:r>
              <a:rPr lang="en-US" altLang="zh-CN" sz="2400" b="1" baseline="-25000">
                <a:ea typeface="宋体" pitchFamily="2" charset="-122"/>
              </a:rPr>
              <a:t>5</a:t>
            </a:r>
            <a:r>
              <a:rPr lang="en-US" altLang="zh-CN" sz="2400" b="1">
                <a:ea typeface="宋体" pitchFamily="2" charset="-122"/>
              </a:rPr>
              <a:t>’m</a:t>
            </a:r>
            <a:r>
              <a:rPr lang="en-US" altLang="zh-CN" sz="2400" b="1" baseline="-25000">
                <a:ea typeface="宋体" pitchFamily="2" charset="-122"/>
              </a:rPr>
              <a:t>7</a:t>
            </a:r>
            <a:r>
              <a:rPr lang="en-US" altLang="zh-CN" sz="2400" b="1">
                <a:ea typeface="宋体" pitchFamily="2" charset="-122"/>
              </a:rPr>
              <a:t>’</a:t>
            </a:r>
            <a:r>
              <a:rPr lang="en-US" altLang="zh-CN" sz="2400" b="1" baseline="-25000">
                <a:ea typeface="宋体" pitchFamily="2" charset="-122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ea typeface="宋体" pitchFamily="2" charset="-122"/>
              </a:rPr>
              <a:t>Y</a:t>
            </a:r>
            <a:r>
              <a:rPr lang="en-US" altLang="zh-CN" sz="2400" b="1" baseline="-25000">
                <a:ea typeface="宋体" pitchFamily="2" charset="-122"/>
              </a:rPr>
              <a:t>3</a:t>
            </a:r>
            <a:r>
              <a:rPr lang="en-US" altLang="zh-CN" sz="2400" b="1">
                <a:ea typeface="宋体" pitchFamily="2" charset="-122"/>
              </a:rPr>
              <a:t>=m</a:t>
            </a:r>
            <a:r>
              <a:rPr lang="en-US" altLang="zh-CN" sz="2400" b="1" baseline="-25000">
                <a:ea typeface="宋体" pitchFamily="2" charset="-122"/>
              </a:rPr>
              <a:t>0</a:t>
            </a:r>
            <a:r>
              <a:rPr lang="en-US" altLang="zh-CN" sz="2400" b="1">
                <a:ea typeface="宋体" pitchFamily="2" charset="-122"/>
              </a:rPr>
              <a:t>’m</a:t>
            </a:r>
            <a:r>
              <a:rPr lang="en-US" altLang="zh-CN" sz="2400" b="1" baseline="-25000">
                <a:ea typeface="宋体" pitchFamily="2" charset="-122"/>
              </a:rPr>
              <a:t>3</a:t>
            </a:r>
            <a:r>
              <a:rPr lang="en-US" altLang="zh-CN" sz="2400" b="1">
                <a:ea typeface="宋体" pitchFamily="2" charset="-122"/>
              </a:rPr>
              <a:t>’m</a:t>
            </a:r>
            <a:r>
              <a:rPr lang="en-US" altLang="zh-CN" sz="2400" b="1" baseline="-25000">
                <a:ea typeface="宋体" pitchFamily="2" charset="-122"/>
              </a:rPr>
              <a:t>4</a:t>
            </a:r>
            <a:r>
              <a:rPr lang="en-US" altLang="zh-CN" sz="2400" b="1">
                <a:ea typeface="宋体" pitchFamily="2" charset="-122"/>
              </a:rPr>
              <a:t>’m</a:t>
            </a:r>
            <a:r>
              <a:rPr lang="en-US" altLang="zh-CN" sz="2400" b="1" baseline="-25000">
                <a:ea typeface="宋体" pitchFamily="2" charset="-122"/>
              </a:rPr>
              <a:t>7</a:t>
            </a:r>
            <a:r>
              <a:rPr lang="en-US" altLang="zh-CN" sz="2400" b="1">
                <a:ea typeface="宋体" pitchFamily="2" charset="-122"/>
              </a:rPr>
              <a:t>’</a:t>
            </a:r>
          </a:p>
        </p:txBody>
      </p:sp>
      <p:pic>
        <p:nvPicPr>
          <p:cNvPr id="41994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8175" y="63500"/>
            <a:ext cx="3240088" cy="199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8" grpId="0" build="p"/>
      <p:bldP spid="41992" grpId="0"/>
      <p:bldP spid="4199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练习</a:t>
            </a:r>
          </a:p>
        </p:txBody>
      </p:sp>
      <p:pic>
        <p:nvPicPr>
          <p:cNvPr id="44036" name="Picture 4" descr="88"/>
          <p:cNvPicPr>
            <a:picLocks noChangeAspect="1" noChangeArrowheads="1"/>
          </p:cNvPicPr>
          <p:nvPr/>
        </p:nvPicPr>
        <p:blipFill>
          <a:blip r:embed="rId2">
            <a:lum contrast="30000"/>
            <a:grayscl/>
          </a:blip>
          <a:srcRect/>
          <a:stretch>
            <a:fillRect/>
          </a:stretch>
        </p:blipFill>
        <p:spPr bwMode="auto">
          <a:xfrm>
            <a:off x="323850" y="3521075"/>
            <a:ext cx="4895850" cy="311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5900" y="2647950"/>
            <a:ext cx="384810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412875"/>
            <a:ext cx="8064500" cy="2087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mtClean="0"/>
              <a:t>练习</a:t>
            </a:r>
            <a:r>
              <a:rPr lang="en-US" altLang="zh-CN" smtClean="0"/>
              <a:t>4.1</a:t>
            </a:r>
            <a:r>
              <a:rPr lang="zh-CN" altLang="en-US" smtClean="0"/>
              <a:t>：两种方式（</a:t>
            </a:r>
            <a:r>
              <a:rPr lang="en-US" altLang="zh-CN" smtClean="0"/>
              <a:t>1.</a:t>
            </a:r>
            <a:r>
              <a:rPr lang="zh-CN" altLang="en-US" smtClean="0"/>
              <a:t>只用逻辑门，</a:t>
            </a:r>
            <a:r>
              <a:rPr lang="en-US" altLang="zh-CN" smtClean="0"/>
              <a:t>2.</a:t>
            </a:r>
            <a:r>
              <a:rPr lang="zh-CN" altLang="en-US" smtClean="0"/>
              <a:t>使用</a:t>
            </a:r>
            <a:r>
              <a:rPr lang="en-US" altLang="zh-CN" smtClean="0"/>
              <a:t>74LS138</a:t>
            </a:r>
            <a:r>
              <a:rPr lang="zh-CN" altLang="en-US" smtClean="0"/>
              <a:t>和门电路）画出下面逻辑表达式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mtClean="0"/>
              <a:t>X=f(a,b,c)=</a:t>
            </a:r>
            <a:r>
              <a:rPr lang="en-US" altLang="zh-CN" smtClean="0">
                <a:cs typeface="Times New Roman" charset="0"/>
              </a:rPr>
              <a:t>∑(0,3,5,6,7) 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mtClean="0">
                <a:cs typeface="Times New Roman" charset="0"/>
              </a:rPr>
              <a:t>  =a’b’c’+ab+bc+ac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译码器的级联</a:t>
            </a:r>
          </a:p>
        </p:txBody>
      </p:sp>
      <p:pic>
        <p:nvPicPr>
          <p:cNvPr id="56323" name="Picture 5" descr="222"/>
          <p:cNvPicPr>
            <a:picLocks noChangeAspect="1" noChangeArrowheads="1"/>
          </p:cNvPicPr>
          <p:nvPr/>
        </p:nvPicPr>
        <p:blipFill>
          <a:blip r:embed="rId2">
            <a:lum contrast="42000"/>
            <a:grayscl/>
          </a:blip>
          <a:srcRect/>
          <a:stretch>
            <a:fillRect/>
          </a:stretch>
        </p:blipFill>
        <p:spPr bwMode="auto">
          <a:xfrm>
            <a:off x="468313" y="2205038"/>
            <a:ext cx="3890962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4" name="Text Box 6"/>
          <p:cNvSpPr txBox="1">
            <a:spLocks noChangeArrowheads="1"/>
          </p:cNvSpPr>
          <p:nvPr/>
        </p:nvSpPr>
        <p:spPr bwMode="auto">
          <a:xfrm>
            <a:off x="539750" y="1412875"/>
            <a:ext cx="3744913" cy="396875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latin typeface="Verdana" pitchFamily="34" charset="0"/>
                <a:ea typeface="宋体" pitchFamily="2" charset="-122"/>
              </a:rPr>
              <a:t>3-8</a:t>
            </a:r>
            <a:r>
              <a:rPr lang="zh-CN" altLang="en-US" sz="2000" b="1">
                <a:latin typeface="Verdana" pitchFamily="34" charset="0"/>
                <a:ea typeface="宋体" pitchFamily="2" charset="-122"/>
              </a:rPr>
              <a:t>译码器扩展成</a:t>
            </a:r>
            <a:r>
              <a:rPr lang="en-US" altLang="zh-CN" sz="2000" b="1">
                <a:latin typeface="Verdana" pitchFamily="34" charset="0"/>
                <a:ea typeface="宋体" pitchFamily="2" charset="-122"/>
              </a:rPr>
              <a:t>4-16</a:t>
            </a:r>
            <a:r>
              <a:rPr lang="zh-CN" altLang="en-US" sz="2000" b="1">
                <a:latin typeface="Verdana" pitchFamily="34" charset="0"/>
                <a:ea typeface="宋体" pitchFamily="2" charset="-122"/>
              </a:rPr>
              <a:t>译码器</a:t>
            </a:r>
          </a:p>
        </p:txBody>
      </p:sp>
      <p:pic>
        <p:nvPicPr>
          <p:cNvPr id="56325" name="Picture 46" descr="4444"/>
          <p:cNvPicPr>
            <a:picLocks noChangeAspect="1" noChangeArrowheads="1"/>
          </p:cNvPicPr>
          <p:nvPr/>
        </p:nvPicPr>
        <p:blipFill>
          <a:blip r:embed="rId3">
            <a:lum contrast="12000"/>
            <a:grayscl/>
          </a:blip>
          <a:srcRect/>
          <a:stretch>
            <a:fillRect/>
          </a:stretch>
        </p:blipFill>
        <p:spPr bwMode="auto">
          <a:xfrm>
            <a:off x="4643438" y="2132013"/>
            <a:ext cx="4359275" cy="468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Text Box 47"/>
          <p:cNvSpPr txBox="1">
            <a:spLocks noChangeArrowheads="1"/>
          </p:cNvSpPr>
          <p:nvPr/>
        </p:nvSpPr>
        <p:spPr bwMode="auto">
          <a:xfrm>
            <a:off x="5148263" y="1358900"/>
            <a:ext cx="3527425" cy="701675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>
                <a:latin typeface="Comic Sans MS" pitchFamily="66" charset="0"/>
                <a:ea typeface="宋体" pitchFamily="2" charset="-122"/>
              </a:rPr>
              <a:t>一个</a:t>
            </a:r>
            <a:r>
              <a:rPr lang="en-US" altLang="zh-CN" sz="2000" b="1">
                <a:latin typeface="Comic Sans MS" pitchFamily="66" charset="0"/>
                <a:ea typeface="宋体" pitchFamily="2" charset="-122"/>
              </a:rPr>
              <a:t>2-4</a:t>
            </a:r>
            <a:r>
              <a:rPr lang="zh-CN" altLang="en-US" sz="2000" b="1">
                <a:latin typeface="Comic Sans MS" pitchFamily="66" charset="0"/>
                <a:ea typeface="宋体" pitchFamily="2" charset="-122"/>
              </a:rPr>
              <a:t>译码器及四个</a:t>
            </a:r>
            <a:r>
              <a:rPr lang="en-US" altLang="zh-CN" sz="2000" b="1">
                <a:latin typeface="Comic Sans MS" pitchFamily="66" charset="0"/>
                <a:ea typeface="宋体" pitchFamily="2" charset="-122"/>
              </a:rPr>
              <a:t>3-8</a:t>
            </a:r>
            <a:r>
              <a:rPr lang="zh-CN" altLang="en-US" sz="2000" b="1">
                <a:latin typeface="Comic Sans MS" pitchFamily="66" charset="0"/>
                <a:ea typeface="宋体" pitchFamily="2" charset="-122"/>
              </a:rPr>
              <a:t>译码器实现一个 </a:t>
            </a:r>
            <a:r>
              <a:rPr lang="en-US" altLang="zh-CN" sz="2000" b="1">
                <a:latin typeface="Comic Sans MS" pitchFamily="66" charset="0"/>
                <a:ea typeface="宋体" pitchFamily="2" charset="-122"/>
              </a:rPr>
              <a:t>5-32 </a:t>
            </a:r>
            <a:r>
              <a:rPr lang="zh-CN" altLang="en-US" sz="2000" b="1">
                <a:latin typeface="Comic Sans MS" pitchFamily="66" charset="0"/>
                <a:ea typeface="宋体" pitchFamily="2" charset="-122"/>
              </a:rPr>
              <a:t>译码器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3-8</a:t>
            </a:r>
            <a:r>
              <a:rPr lang="zh-CN" altLang="en-US" smtClean="0"/>
              <a:t>译码器扩展成</a:t>
            </a:r>
            <a:r>
              <a:rPr lang="en-US" altLang="zh-CN" smtClean="0"/>
              <a:t>4-16</a:t>
            </a:r>
            <a:r>
              <a:rPr lang="zh-CN" altLang="en-US" smtClean="0"/>
              <a:t>译码器</a:t>
            </a: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3459163" y="3870325"/>
            <a:ext cx="1512887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2400">
                <a:latin typeface="Verdana" pitchFamily="34" charset="0"/>
              </a:rPr>
              <a:t>1   1   1</a:t>
            </a:r>
          </a:p>
        </p:txBody>
      </p:sp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6445250" y="1593850"/>
            <a:ext cx="136842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zh-CN" altLang="en-US" sz="2400">
                <a:latin typeface="Verdana" pitchFamily="34" charset="0"/>
              </a:rPr>
              <a:t>片</a:t>
            </a:r>
            <a:r>
              <a:rPr lang="en-US" altLang="zh-CN" sz="2400">
                <a:latin typeface="Verdana" pitchFamily="34" charset="0"/>
              </a:rPr>
              <a:t>2</a:t>
            </a:r>
            <a:r>
              <a:rPr lang="zh-CN" altLang="en-US" sz="2400">
                <a:latin typeface="Verdana" pitchFamily="34" charset="0"/>
              </a:rPr>
              <a:t>译码</a:t>
            </a:r>
          </a:p>
        </p:txBody>
      </p:sp>
      <p:sp>
        <p:nvSpPr>
          <p:cNvPr id="4103" name="Rectangle 6"/>
          <p:cNvSpPr>
            <a:spLocks noChangeArrowheads="1"/>
          </p:cNvSpPr>
          <p:nvPr/>
        </p:nvSpPr>
        <p:spPr bwMode="auto">
          <a:xfrm>
            <a:off x="4972050" y="3475038"/>
            <a:ext cx="151130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endParaRPr lang="zh-CN" altLang="zh-CN" sz="2400">
              <a:latin typeface="Verdana" pitchFamily="34" charset="0"/>
            </a:endParaRPr>
          </a:p>
        </p:txBody>
      </p:sp>
      <p:sp>
        <p:nvSpPr>
          <p:cNvPr id="4104" name="Rectangle 7"/>
          <p:cNvSpPr>
            <a:spLocks noChangeArrowheads="1"/>
          </p:cNvSpPr>
          <p:nvPr/>
        </p:nvSpPr>
        <p:spPr bwMode="auto">
          <a:xfrm>
            <a:off x="3459163" y="3475038"/>
            <a:ext cx="1512887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2400">
                <a:latin typeface="Verdana" pitchFamily="34" charset="0"/>
              </a:rPr>
              <a:t>0   0   0</a:t>
            </a:r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2763838" y="3502025"/>
            <a:ext cx="69532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2400">
                <a:solidFill>
                  <a:srgbClr val="FF0000"/>
                </a:solidFill>
                <a:latin typeface="Verdana" pitchFamily="34" charset="0"/>
              </a:rPr>
              <a:t>1</a:t>
            </a:r>
          </a:p>
        </p:txBody>
      </p:sp>
      <p:sp>
        <p:nvSpPr>
          <p:cNvPr id="4106" name="Rectangle 9"/>
          <p:cNvSpPr>
            <a:spLocks noChangeArrowheads="1"/>
          </p:cNvSpPr>
          <p:nvPr/>
        </p:nvSpPr>
        <p:spPr bwMode="auto">
          <a:xfrm>
            <a:off x="3459163" y="3079750"/>
            <a:ext cx="1512887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2400">
                <a:latin typeface="Verdana" pitchFamily="34" charset="0"/>
              </a:rPr>
              <a:t>1   1   1</a:t>
            </a:r>
          </a:p>
        </p:txBody>
      </p:sp>
      <p:sp>
        <p:nvSpPr>
          <p:cNvPr id="4107" name="Rectangle 10"/>
          <p:cNvSpPr>
            <a:spLocks noChangeArrowheads="1"/>
          </p:cNvSpPr>
          <p:nvPr/>
        </p:nvSpPr>
        <p:spPr bwMode="auto">
          <a:xfrm>
            <a:off x="6483350" y="2684463"/>
            <a:ext cx="136842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endParaRPr lang="zh-CN" altLang="zh-CN" sz="2400">
              <a:latin typeface="Verdana" pitchFamily="34" charset="0"/>
            </a:endParaRPr>
          </a:p>
        </p:txBody>
      </p:sp>
      <p:sp>
        <p:nvSpPr>
          <p:cNvPr id="4108" name="Rectangle 11"/>
          <p:cNvSpPr>
            <a:spLocks noChangeArrowheads="1"/>
          </p:cNvSpPr>
          <p:nvPr/>
        </p:nvSpPr>
        <p:spPr bwMode="auto">
          <a:xfrm>
            <a:off x="4972050" y="1595438"/>
            <a:ext cx="140017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zh-CN" altLang="en-US" sz="2400">
                <a:latin typeface="Verdana" pitchFamily="34" charset="0"/>
              </a:rPr>
              <a:t>片</a:t>
            </a:r>
            <a:r>
              <a:rPr lang="en-US" altLang="zh-CN" sz="2400">
                <a:latin typeface="Verdana" pitchFamily="34" charset="0"/>
              </a:rPr>
              <a:t>1</a:t>
            </a:r>
            <a:r>
              <a:rPr lang="zh-CN" altLang="en-US" sz="2400">
                <a:latin typeface="Verdana" pitchFamily="34" charset="0"/>
              </a:rPr>
              <a:t>译码</a:t>
            </a:r>
          </a:p>
        </p:txBody>
      </p:sp>
      <p:sp>
        <p:nvSpPr>
          <p:cNvPr id="4109" name="Rectangle 12"/>
          <p:cNvSpPr>
            <a:spLocks noChangeArrowheads="1"/>
          </p:cNvSpPr>
          <p:nvPr/>
        </p:nvSpPr>
        <p:spPr bwMode="auto">
          <a:xfrm>
            <a:off x="3459163" y="2684463"/>
            <a:ext cx="1512887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2400">
                <a:latin typeface="Verdana" pitchFamily="34" charset="0"/>
              </a:rPr>
              <a:t>0   0   0</a:t>
            </a:r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2763838" y="2711450"/>
            <a:ext cx="69532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2400">
                <a:solidFill>
                  <a:srgbClr val="FF0000"/>
                </a:solidFill>
                <a:latin typeface="Verdana" pitchFamily="34" charset="0"/>
              </a:rPr>
              <a:t>0</a:t>
            </a:r>
          </a:p>
        </p:txBody>
      </p:sp>
      <p:sp>
        <p:nvSpPr>
          <p:cNvPr id="4111" name="Rectangle 14"/>
          <p:cNvSpPr>
            <a:spLocks noChangeArrowheads="1"/>
          </p:cNvSpPr>
          <p:nvPr/>
        </p:nvSpPr>
        <p:spPr bwMode="auto">
          <a:xfrm>
            <a:off x="6483350" y="2179638"/>
            <a:ext cx="13684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2400">
                <a:latin typeface="Verdana" pitchFamily="34" charset="0"/>
              </a:rPr>
              <a:t>D</a:t>
            </a:r>
            <a:r>
              <a:rPr lang="en-US" altLang="zh-CN" sz="2400" baseline="-25000">
                <a:latin typeface="Verdana" pitchFamily="34" charset="0"/>
              </a:rPr>
              <a:t>8</a:t>
            </a:r>
            <a:r>
              <a:rPr lang="zh-CN" altLang="en-US" sz="2400">
                <a:latin typeface="Verdana" pitchFamily="34" charset="0"/>
              </a:rPr>
              <a:t>～</a:t>
            </a:r>
            <a:r>
              <a:rPr lang="en-US" altLang="zh-CN" sz="2400">
                <a:latin typeface="Verdana" pitchFamily="34" charset="0"/>
              </a:rPr>
              <a:t>D</a:t>
            </a:r>
            <a:r>
              <a:rPr lang="en-US" altLang="zh-CN" sz="2400" baseline="-25000">
                <a:latin typeface="Verdana" pitchFamily="34" charset="0"/>
              </a:rPr>
              <a:t>15</a:t>
            </a:r>
          </a:p>
        </p:txBody>
      </p:sp>
      <p:sp>
        <p:nvSpPr>
          <p:cNvPr id="4112" name="Rectangle 15"/>
          <p:cNvSpPr>
            <a:spLocks noChangeArrowheads="1"/>
          </p:cNvSpPr>
          <p:nvPr/>
        </p:nvSpPr>
        <p:spPr bwMode="auto">
          <a:xfrm>
            <a:off x="4972050" y="2179638"/>
            <a:ext cx="15113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2400">
                <a:latin typeface="Verdana" pitchFamily="34" charset="0"/>
              </a:rPr>
              <a:t>D</a:t>
            </a:r>
            <a:r>
              <a:rPr lang="en-US" altLang="zh-CN" sz="2400" baseline="-25000">
                <a:latin typeface="Verdana" pitchFamily="34" charset="0"/>
              </a:rPr>
              <a:t>0</a:t>
            </a:r>
            <a:r>
              <a:rPr lang="zh-CN" altLang="en-US" sz="2400">
                <a:latin typeface="Verdana" pitchFamily="34" charset="0"/>
              </a:rPr>
              <a:t>～</a:t>
            </a:r>
            <a:r>
              <a:rPr lang="en-US" altLang="zh-CN" sz="2400">
                <a:latin typeface="Verdana" pitchFamily="34" charset="0"/>
              </a:rPr>
              <a:t>D</a:t>
            </a:r>
            <a:r>
              <a:rPr lang="en-US" altLang="zh-CN" sz="2400" baseline="-25000">
                <a:latin typeface="Verdana" pitchFamily="34" charset="0"/>
              </a:rPr>
              <a:t>7</a:t>
            </a:r>
          </a:p>
        </p:txBody>
      </p:sp>
      <p:sp>
        <p:nvSpPr>
          <p:cNvPr id="4113" name="Rectangle 16"/>
          <p:cNvSpPr>
            <a:spLocks noChangeArrowheads="1"/>
          </p:cNvSpPr>
          <p:nvPr/>
        </p:nvSpPr>
        <p:spPr bwMode="auto">
          <a:xfrm>
            <a:off x="3459163" y="2179638"/>
            <a:ext cx="151288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2400">
                <a:latin typeface="Verdana" pitchFamily="34" charset="0"/>
              </a:rPr>
              <a:t> x   y   z</a:t>
            </a:r>
          </a:p>
        </p:txBody>
      </p:sp>
      <p:sp>
        <p:nvSpPr>
          <p:cNvPr id="4114" name="Rectangle 17"/>
          <p:cNvSpPr>
            <a:spLocks noChangeArrowheads="1"/>
          </p:cNvSpPr>
          <p:nvPr/>
        </p:nvSpPr>
        <p:spPr bwMode="auto">
          <a:xfrm>
            <a:off x="2763838" y="2179638"/>
            <a:ext cx="6953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2400" b="1" baseline="-25000">
                <a:latin typeface="Verdana" pitchFamily="34" charset="0"/>
              </a:rPr>
              <a:t>W</a:t>
            </a:r>
            <a:endParaRPr lang="en-US" altLang="zh-CN" sz="2400" baseline="-25000">
              <a:latin typeface="Verdana" pitchFamily="34" charset="0"/>
            </a:endParaRPr>
          </a:p>
        </p:txBody>
      </p:sp>
      <p:sp>
        <p:nvSpPr>
          <p:cNvPr id="4115" name="Line 18"/>
          <p:cNvSpPr>
            <a:spLocks noChangeShapeType="1"/>
          </p:cNvSpPr>
          <p:nvPr/>
        </p:nvSpPr>
        <p:spPr bwMode="auto">
          <a:xfrm>
            <a:off x="2763838" y="2179638"/>
            <a:ext cx="5087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16" name="Line 19"/>
          <p:cNvSpPr>
            <a:spLocks noChangeShapeType="1"/>
          </p:cNvSpPr>
          <p:nvPr/>
        </p:nvSpPr>
        <p:spPr bwMode="auto">
          <a:xfrm>
            <a:off x="2763838" y="2684463"/>
            <a:ext cx="50879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17" name="Line 20"/>
          <p:cNvSpPr>
            <a:spLocks noChangeShapeType="1"/>
          </p:cNvSpPr>
          <p:nvPr/>
        </p:nvSpPr>
        <p:spPr bwMode="auto">
          <a:xfrm>
            <a:off x="2763838" y="3475038"/>
            <a:ext cx="50879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18" name="Line 21"/>
          <p:cNvSpPr>
            <a:spLocks noChangeShapeType="1"/>
          </p:cNvSpPr>
          <p:nvPr/>
        </p:nvSpPr>
        <p:spPr bwMode="auto">
          <a:xfrm>
            <a:off x="2763838" y="4265613"/>
            <a:ext cx="5087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19" name="Line 22"/>
          <p:cNvSpPr>
            <a:spLocks noChangeShapeType="1"/>
          </p:cNvSpPr>
          <p:nvPr/>
        </p:nvSpPr>
        <p:spPr bwMode="auto">
          <a:xfrm>
            <a:off x="2763838" y="2179638"/>
            <a:ext cx="0" cy="504825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0" name="Line 23"/>
          <p:cNvSpPr>
            <a:spLocks noChangeShapeType="1"/>
          </p:cNvSpPr>
          <p:nvPr/>
        </p:nvSpPr>
        <p:spPr bwMode="auto">
          <a:xfrm>
            <a:off x="3459163" y="2179638"/>
            <a:ext cx="0" cy="2085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1" name="Line 24"/>
          <p:cNvSpPr>
            <a:spLocks noChangeShapeType="1"/>
          </p:cNvSpPr>
          <p:nvPr/>
        </p:nvSpPr>
        <p:spPr bwMode="auto">
          <a:xfrm>
            <a:off x="4972050" y="2179638"/>
            <a:ext cx="0" cy="2085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2" name="Line 25"/>
          <p:cNvSpPr>
            <a:spLocks noChangeShapeType="1"/>
          </p:cNvSpPr>
          <p:nvPr/>
        </p:nvSpPr>
        <p:spPr bwMode="auto">
          <a:xfrm>
            <a:off x="6483350" y="2179638"/>
            <a:ext cx="0" cy="2085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3" name="Line 26"/>
          <p:cNvSpPr>
            <a:spLocks noChangeShapeType="1"/>
          </p:cNvSpPr>
          <p:nvPr/>
        </p:nvSpPr>
        <p:spPr bwMode="auto">
          <a:xfrm>
            <a:off x="7851775" y="2179638"/>
            <a:ext cx="0" cy="504825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4" name="Line 27"/>
          <p:cNvSpPr>
            <a:spLocks noChangeShapeType="1"/>
          </p:cNvSpPr>
          <p:nvPr/>
        </p:nvSpPr>
        <p:spPr bwMode="auto">
          <a:xfrm>
            <a:off x="3459163" y="3079750"/>
            <a:ext cx="15128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5" name="Line 28"/>
          <p:cNvSpPr>
            <a:spLocks noChangeShapeType="1"/>
          </p:cNvSpPr>
          <p:nvPr/>
        </p:nvSpPr>
        <p:spPr bwMode="auto">
          <a:xfrm>
            <a:off x="3459163" y="3870325"/>
            <a:ext cx="15128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6" name="Line 29"/>
          <p:cNvSpPr>
            <a:spLocks noChangeShapeType="1"/>
          </p:cNvSpPr>
          <p:nvPr/>
        </p:nvSpPr>
        <p:spPr bwMode="auto">
          <a:xfrm>
            <a:off x="2763838" y="2684463"/>
            <a:ext cx="0" cy="790575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7" name="Line 30"/>
          <p:cNvSpPr>
            <a:spLocks noChangeShapeType="1"/>
          </p:cNvSpPr>
          <p:nvPr/>
        </p:nvSpPr>
        <p:spPr bwMode="auto">
          <a:xfrm>
            <a:off x="7851775" y="2684463"/>
            <a:ext cx="0" cy="790575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8" name="Line 31"/>
          <p:cNvSpPr>
            <a:spLocks noChangeShapeType="1"/>
          </p:cNvSpPr>
          <p:nvPr/>
        </p:nvSpPr>
        <p:spPr bwMode="auto">
          <a:xfrm>
            <a:off x="2763838" y="3475038"/>
            <a:ext cx="0" cy="790575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9" name="Line 32"/>
          <p:cNvSpPr>
            <a:spLocks noChangeShapeType="1"/>
          </p:cNvSpPr>
          <p:nvPr/>
        </p:nvSpPr>
        <p:spPr bwMode="auto">
          <a:xfrm>
            <a:off x="7851775" y="3475038"/>
            <a:ext cx="0" cy="790575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30" name="Line 33"/>
          <p:cNvSpPr>
            <a:spLocks noChangeShapeType="1"/>
          </p:cNvSpPr>
          <p:nvPr/>
        </p:nvSpPr>
        <p:spPr bwMode="auto">
          <a:xfrm>
            <a:off x="5356225" y="2251075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31" name="Line 34"/>
          <p:cNvSpPr>
            <a:spLocks noChangeShapeType="1"/>
          </p:cNvSpPr>
          <p:nvPr/>
        </p:nvSpPr>
        <p:spPr bwMode="auto">
          <a:xfrm>
            <a:off x="5845175" y="2251075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32" name="Line 35"/>
          <p:cNvSpPr>
            <a:spLocks noChangeShapeType="1"/>
          </p:cNvSpPr>
          <p:nvPr/>
        </p:nvSpPr>
        <p:spPr bwMode="auto">
          <a:xfrm>
            <a:off x="6724650" y="2251075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33" name="Line 36"/>
          <p:cNvSpPr>
            <a:spLocks noChangeShapeType="1"/>
          </p:cNvSpPr>
          <p:nvPr/>
        </p:nvSpPr>
        <p:spPr bwMode="auto">
          <a:xfrm>
            <a:off x="7242175" y="2251075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4976813" y="2673350"/>
            <a:ext cx="1512887" cy="790575"/>
            <a:chOff x="3231" y="1423"/>
            <a:chExt cx="953" cy="498"/>
          </a:xfrm>
        </p:grpSpPr>
        <p:sp>
          <p:nvSpPr>
            <p:cNvPr id="4141" name="Rectangle 38"/>
            <p:cNvSpPr>
              <a:spLocks noChangeArrowheads="1"/>
            </p:cNvSpPr>
            <p:nvPr/>
          </p:nvSpPr>
          <p:spPr bwMode="auto">
            <a:xfrm>
              <a:off x="3231" y="1672"/>
              <a:ext cx="95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2400" b="1">
                  <a:latin typeface="Verdana" pitchFamily="34" charset="0"/>
                </a:rPr>
                <a:t>0 1 1 1</a:t>
              </a:r>
            </a:p>
          </p:txBody>
        </p:sp>
        <p:sp>
          <p:nvSpPr>
            <p:cNvPr id="4142" name="Rectangle 39"/>
            <p:cNvSpPr>
              <a:spLocks noChangeArrowheads="1"/>
            </p:cNvSpPr>
            <p:nvPr/>
          </p:nvSpPr>
          <p:spPr bwMode="auto">
            <a:xfrm>
              <a:off x="3231" y="1423"/>
              <a:ext cx="95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2400" b="1">
                  <a:latin typeface="Verdana" pitchFamily="34" charset="0"/>
                </a:rPr>
                <a:t>0 0 0 0</a:t>
              </a:r>
            </a:p>
          </p:txBody>
        </p:sp>
      </p:grp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6372225" y="3502025"/>
            <a:ext cx="1512888" cy="790575"/>
            <a:chOff x="4110" y="1945"/>
            <a:chExt cx="953" cy="498"/>
          </a:xfrm>
        </p:grpSpPr>
        <p:sp>
          <p:nvSpPr>
            <p:cNvPr id="4139" name="Rectangle 41"/>
            <p:cNvSpPr>
              <a:spLocks noChangeArrowheads="1"/>
            </p:cNvSpPr>
            <p:nvPr/>
          </p:nvSpPr>
          <p:spPr bwMode="auto">
            <a:xfrm>
              <a:off x="4110" y="2194"/>
              <a:ext cx="95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2400">
                  <a:latin typeface="Verdana" pitchFamily="34" charset="0"/>
                </a:rPr>
                <a:t>1 1 1 1</a:t>
              </a:r>
            </a:p>
          </p:txBody>
        </p:sp>
        <p:sp>
          <p:nvSpPr>
            <p:cNvPr id="4140" name="Rectangle 42"/>
            <p:cNvSpPr>
              <a:spLocks noChangeArrowheads="1"/>
            </p:cNvSpPr>
            <p:nvPr/>
          </p:nvSpPr>
          <p:spPr bwMode="auto">
            <a:xfrm>
              <a:off x="4110" y="1945"/>
              <a:ext cx="95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2400">
                  <a:latin typeface="Verdana" pitchFamily="34" charset="0"/>
                </a:rPr>
                <a:t>1 0 0 0</a:t>
              </a:r>
            </a:p>
          </p:txBody>
        </p:sp>
      </p:grpSp>
      <p:sp>
        <p:nvSpPr>
          <p:cNvPr id="46123" name="AutoShape 43"/>
          <p:cNvSpPr>
            <a:spLocks noChangeArrowheads="1"/>
          </p:cNvSpPr>
          <p:nvPr/>
        </p:nvSpPr>
        <p:spPr bwMode="auto">
          <a:xfrm>
            <a:off x="395288" y="1916113"/>
            <a:ext cx="1657350" cy="936625"/>
          </a:xfrm>
          <a:prstGeom prst="wedgeRoundRectCallout">
            <a:avLst>
              <a:gd name="adj1" fmla="val 86495"/>
              <a:gd name="adj2" fmla="val 51523"/>
              <a:gd name="adj3" fmla="val 16667"/>
            </a:avLst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2400" b="1">
                <a:latin typeface="Times New Roman" charset="0"/>
                <a:ea typeface="宋体" pitchFamily="2" charset="-122"/>
              </a:rPr>
              <a:t>片选信号</a:t>
            </a:r>
          </a:p>
          <a:p>
            <a:pPr algn="ctr" eaLnBrk="0" hangingPunct="0"/>
            <a:r>
              <a:rPr lang="en-US" altLang="zh-CN" sz="2400" b="1">
                <a:latin typeface="Times New Roman" charset="0"/>
                <a:ea typeface="宋体" pitchFamily="2" charset="-122"/>
              </a:rPr>
              <a:t>=&gt;</a:t>
            </a:r>
            <a:r>
              <a:rPr lang="zh-CN" altLang="en-US" sz="2400" b="1">
                <a:latin typeface="Times New Roman" charset="0"/>
                <a:ea typeface="宋体" pitchFamily="2" charset="-122"/>
              </a:rPr>
              <a:t>使能</a:t>
            </a:r>
          </a:p>
        </p:txBody>
      </p:sp>
      <p:graphicFrame>
        <p:nvGraphicFramePr>
          <p:cNvPr id="46124" name="Object 44"/>
          <p:cNvGraphicFramePr>
            <a:graphicFrameLocks noChangeAspect="1"/>
          </p:cNvGraphicFramePr>
          <p:nvPr/>
        </p:nvGraphicFramePr>
        <p:xfrm>
          <a:off x="2689225" y="4724400"/>
          <a:ext cx="4114800" cy="530225"/>
        </p:xfrm>
        <a:graphic>
          <a:graphicData uri="http://schemas.openxmlformats.org/presentationml/2006/ole">
            <p:oleObj spid="_x0000_s4098" name="公式" r:id="rId3" imgW="1676160" imgH="215640" progId="Equation.3">
              <p:embed/>
            </p:oleObj>
          </a:graphicData>
        </a:graphic>
      </p:graphicFrame>
      <p:sp>
        <p:nvSpPr>
          <p:cNvPr id="46125" name="Text Box 45"/>
          <p:cNvSpPr txBox="1">
            <a:spLocks noChangeArrowheads="1"/>
          </p:cNvSpPr>
          <p:nvPr/>
        </p:nvSpPr>
        <p:spPr bwMode="auto">
          <a:xfrm>
            <a:off x="1114425" y="4746625"/>
            <a:ext cx="1468438" cy="107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zh-CN" altLang="en-US" sz="2800" b="1">
                <a:ea typeface="宋体" pitchFamily="2" charset="-122"/>
              </a:rPr>
              <a:t>选中片</a:t>
            </a:r>
            <a:r>
              <a:rPr lang="en-US" altLang="zh-CN" sz="2800" b="1">
                <a:ea typeface="宋体" pitchFamily="2" charset="-122"/>
              </a:rPr>
              <a:t>1</a:t>
            </a:r>
            <a:r>
              <a:rPr lang="zh-CN" altLang="en-US" sz="2800" b="1">
                <a:ea typeface="宋体" pitchFamily="2" charset="-122"/>
              </a:rPr>
              <a:t>：</a:t>
            </a:r>
          </a:p>
          <a:p>
            <a:pPr>
              <a:spcBef>
                <a:spcPct val="30000"/>
              </a:spcBef>
            </a:pPr>
            <a:r>
              <a:rPr lang="zh-CN" altLang="en-US" sz="2800" b="1">
                <a:ea typeface="宋体" pitchFamily="2" charset="-122"/>
              </a:rPr>
              <a:t>不选片</a:t>
            </a:r>
            <a:r>
              <a:rPr lang="en-US" altLang="zh-CN" sz="2800" b="1">
                <a:ea typeface="宋体" pitchFamily="2" charset="-122"/>
              </a:rPr>
              <a:t>1</a:t>
            </a:r>
            <a:r>
              <a:rPr lang="zh-CN" altLang="en-US" sz="2800" b="1">
                <a:ea typeface="宋体" pitchFamily="2" charset="-122"/>
              </a:rPr>
              <a:t>：</a:t>
            </a:r>
          </a:p>
        </p:txBody>
      </p:sp>
      <p:graphicFrame>
        <p:nvGraphicFramePr>
          <p:cNvPr id="46126" name="Object 46"/>
          <p:cNvGraphicFramePr>
            <a:graphicFrameLocks noChangeAspect="1"/>
          </p:cNvGraphicFramePr>
          <p:nvPr/>
        </p:nvGraphicFramePr>
        <p:xfrm>
          <a:off x="2671763" y="5299075"/>
          <a:ext cx="4114800" cy="530225"/>
        </p:xfrm>
        <a:graphic>
          <a:graphicData uri="http://schemas.openxmlformats.org/presentationml/2006/ole">
            <p:oleObj spid="_x0000_s4099" name="公式" r:id="rId4" imgW="1676160" imgH="215640" progId="Equation.3">
              <p:embed/>
            </p:oleObj>
          </a:graphicData>
        </a:graphic>
      </p:graphicFrame>
      <p:sp>
        <p:nvSpPr>
          <p:cNvPr id="46127" name="Rectangle 47"/>
          <p:cNvSpPr>
            <a:spLocks noChangeArrowheads="1"/>
          </p:cNvSpPr>
          <p:nvPr/>
        </p:nvSpPr>
        <p:spPr bwMode="auto">
          <a:xfrm>
            <a:off x="1177925" y="6021388"/>
            <a:ext cx="69230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800" b="1">
                <a:latin typeface="Times New Roman" charset="0"/>
                <a:ea typeface="宋体" pitchFamily="2" charset="-122"/>
              </a:rPr>
              <a:t>利用 </a:t>
            </a:r>
            <a:r>
              <a:rPr lang="en-US" altLang="zh-CN" sz="2800" b="1">
                <a:latin typeface="Times New Roman" charset="0"/>
                <a:ea typeface="宋体" pitchFamily="2" charset="-122"/>
              </a:rPr>
              <a:t>w </a:t>
            </a:r>
            <a:r>
              <a:rPr lang="zh-CN" altLang="en-US" sz="2800" b="1">
                <a:latin typeface="Times New Roman" charset="0"/>
                <a:ea typeface="宋体" pitchFamily="2" charset="-122"/>
              </a:rPr>
              <a:t>控制每片中的一个使能信号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8" grpId="0"/>
      <p:bldP spid="46093" grpId="0"/>
      <p:bldP spid="46123" grpId="0" animBg="1"/>
      <p:bldP spid="461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57348" name="Picture 4" descr="222"/>
          <p:cNvPicPr>
            <a:picLocks noChangeAspect="1" noChangeArrowheads="1"/>
          </p:cNvPicPr>
          <p:nvPr/>
        </p:nvPicPr>
        <p:blipFill>
          <a:blip r:embed="rId2">
            <a:lum contrast="42000"/>
            <a:grayscl/>
          </a:blip>
          <a:srcRect/>
          <a:stretch>
            <a:fillRect/>
          </a:stretch>
        </p:blipFill>
        <p:spPr bwMode="auto">
          <a:xfrm>
            <a:off x="1258888" y="0"/>
            <a:ext cx="6407150" cy="671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编码器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557338"/>
            <a:ext cx="4679950" cy="489585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mtClean="0"/>
              <a:t>与译码过程相反，将特定意义的信息编成相应的二进制代码的过程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mtClean="0"/>
              <a:t>n</a:t>
            </a:r>
            <a:r>
              <a:rPr lang="zh-CN" altLang="zh-CN" smtClean="0"/>
              <a:t>个二进制代码（</a:t>
            </a:r>
            <a:r>
              <a:rPr lang="en-US" altLang="zh-CN" smtClean="0"/>
              <a:t>n</a:t>
            </a:r>
            <a:r>
              <a:rPr lang="zh-CN" altLang="zh-CN" smtClean="0"/>
              <a:t>位二进制数）</a:t>
            </a:r>
            <a:r>
              <a:rPr lang="zh-CN" altLang="en-US" smtClean="0"/>
              <a:t>对</a:t>
            </a:r>
            <a:r>
              <a:rPr lang="zh-CN" altLang="zh-CN" smtClean="0"/>
              <a:t>2</a:t>
            </a:r>
            <a:r>
              <a:rPr lang="en-US" altLang="zh-CN" baseline="30000" smtClean="0"/>
              <a:t>n</a:t>
            </a:r>
            <a:r>
              <a:rPr lang="zh-CN" altLang="en-US" smtClean="0"/>
              <a:t>信号进行编码的电路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mtClean="0"/>
              <a:t>普通编码器和优先编码器两类</a:t>
            </a:r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9700" y="2060575"/>
            <a:ext cx="3779838" cy="37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8</a:t>
            </a:r>
            <a:r>
              <a:rPr lang="zh-CN" altLang="en-US" smtClean="0"/>
              <a:t>线</a:t>
            </a:r>
            <a:r>
              <a:rPr lang="en-US" altLang="zh-CN" smtClean="0"/>
              <a:t>-3</a:t>
            </a:r>
            <a:r>
              <a:rPr lang="zh-CN" altLang="en-US" smtClean="0"/>
              <a:t>线二进制编码器</a:t>
            </a:r>
          </a:p>
        </p:txBody>
      </p:sp>
      <p:pic>
        <p:nvPicPr>
          <p:cNvPr id="59395" name="Picture 4"/>
          <p:cNvPicPr>
            <a:picLocks noChangeAspect="1" noChangeArrowheads="1"/>
          </p:cNvPicPr>
          <p:nvPr/>
        </p:nvPicPr>
        <p:blipFill>
          <a:blip r:embed="rId2"/>
          <a:srcRect l="33333" t="46071" r="11806" b="22255"/>
          <a:stretch>
            <a:fillRect/>
          </a:stretch>
        </p:blipFill>
        <p:spPr bwMode="auto">
          <a:xfrm>
            <a:off x="179388" y="1376363"/>
            <a:ext cx="8820150" cy="3683000"/>
          </a:xfrm>
          <a:prstGeom prst="rect">
            <a:avLst/>
          </a:prstGeom>
          <a:noFill/>
          <a:ln w="25400" cap="sq">
            <a:noFill/>
            <a:miter lim="800000"/>
            <a:headEnd/>
            <a:tailEnd/>
          </a:ln>
        </p:spPr>
      </p:pic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3913188" y="5373688"/>
            <a:ext cx="3898900" cy="118745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b="1">
                <a:latin typeface="Courier New" pitchFamily="49" charset="0"/>
                <a:ea typeface="宋体" pitchFamily="2" charset="-122"/>
              </a:rPr>
              <a:t>A</a:t>
            </a:r>
            <a:r>
              <a:rPr lang="en-US" altLang="zh-CN" sz="2400" b="1" baseline="-25000">
                <a:latin typeface="Courier New" pitchFamily="49" charset="0"/>
                <a:ea typeface="宋体" pitchFamily="2" charset="-122"/>
              </a:rPr>
              <a:t>0</a:t>
            </a:r>
            <a:r>
              <a:rPr lang="en-US" altLang="zh-CN" sz="2400" b="1">
                <a:latin typeface="Courier New" pitchFamily="49" charset="0"/>
                <a:ea typeface="宋体" pitchFamily="2" charset="-122"/>
              </a:rPr>
              <a:t> = D</a:t>
            </a:r>
            <a:r>
              <a:rPr lang="en-US" altLang="zh-CN" sz="2400" b="1" baseline="-25000">
                <a:latin typeface="Courier New" pitchFamily="49" charset="0"/>
                <a:ea typeface="宋体" pitchFamily="2" charset="-122"/>
              </a:rPr>
              <a:t>1</a:t>
            </a:r>
            <a:r>
              <a:rPr lang="en-US" altLang="zh-CN" sz="2400" b="1">
                <a:latin typeface="Courier New" pitchFamily="49" charset="0"/>
                <a:ea typeface="宋体" pitchFamily="2" charset="-122"/>
              </a:rPr>
              <a:t> + D</a:t>
            </a:r>
            <a:r>
              <a:rPr lang="en-US" altLang="zh-CN" sz="2400" b="1" baseline="-25000">
                <a:latin typeface="Courier New" pitchFamily="49" charset="0"/>
                <a:ea typeface="宋体" pitchFamily="2" charset="-122"/>
              </a:rPr>
              <a:t>3</a:t>
            </a:r>
            <a:r>
              <a:rPr lang="en-US" altLang="zh-CN" sz="2400" b="1">
                <a:latin typeface="Courier New" pitchFamily="49" charset="0"/>
                <a:ea typeface="宋体" pitchFamily="2" charset="-122"/>
              </a:rPr>
              <a:t> + D</a:t>
            </a:r>
            <a:r>
              <a:rPr lang="en-US" altLang="zh-CN" sz="2400" b="1" baseline="-25000">
                <a:latin typeface="Courier New" pitchFamily="49" charset="0"/>
                <a:ea typeface="宋体" pitchFamily="2" charset="-122"/>
              </a:rPr>
              <a:t>5</a:t>
            </a:r>
            <a:r>
              <a:rPr lang="en-US" altLang="zh-CN" sz="2400" b="1">
                <a:latin typeface="Courier New" pitchFamily="49" charset="0"/>
                <a:ea typeface="宋体" pitchFamily="2" charset="-122"/>
              </a:rPr>
              <a:t> + D</a:t>
            </a:r>
            <a:r>
              <a:rPr lang="en-US" altLang="zh-CN" sz="2400" b="1" baseline="-25000">
                <a:latin typeface="Courier New" pitchFamily="49" charset="0"/>
                <a:ea typeface="宋体" pitchFamily="2" charset="-122"/>
              </a:rPr>
              <a:t>7</a:t>
            </a:r>
          </a:p>
          <a:p>
            <a:pPr eaLnBrk="0" hangingPunct="0"/>
            <a:r>
              <a:rPr lang="en-US" altLang="zh-CN" sz="2400" b="1">
                <a:latin typeface="Courier New" pitchFamily="49" charset="0"/>
                <a:ea typeface="宋体" pitchFamily="2" charset="-122"/>
              </a:rPr>
              <a:t>A</a:t>
            </a:r>
            <a:r>
              <a:rPr lang="en-US" altLang="zh-CN" sz="2400" b="1" baseline="-25000">
                <a:latin typeface="Courier New" pitchFamily="49" charset="0"/>
                <a:ea typeface="宋体" pitchFamily="2" charset="-122"/>
              </a:rPr>
              <a:t>1</a:t>
            </a:r>
            <a:r>
              <a:rPr lang="en-US" altLang="zh-CN" sz="2400" b="1">
                <a:latin typeface="Courier New" pitchFamily="49" charset="0"/>
                <a:ea typeface="宋体" pitchFamily="2" charset="-122"/>
              </a:rPr>
              <a:t> = D</a:t>
            </a:r>
            <a:r>
              <a:rPr lang="en-US" altLang="zh-CN" sz="2400" b="1" baseline="-25000">
                <a:latin typeface="Courier New" pitchFamily="49" charset="0"/>
                <a:ea typeface="宋体" pitchFamily="2" charset="-122"/>
              </a:rPr>
              <a:t>2</a:t>
            </a:r>
            <a:r>
              <a:rPr lang="en-US" altLang="zh-CN" sz="2400" b="1">
                <a:latin typeface="Courier New" pitchFamily="49" charset="0"/>
                <a:ea typeface="宋体" pitchFamily="2" charset="-122"/>
              </a:rPr>
              <a:t> + D</a:t>
            </a:r>
            <a:r>
              <a:rPr lang="en-US" altLang="zh-CN" sz="2400" b="1" baseline="-25000">
                <a:latin typeface="Courier New" pitchFamily="49" charset="0"/>
                <a:ea typeface="宋体" pitchFamily="2" charset="-122"/>
              </a:rPr>
              <a:t>3</a:t>
            </a:r>
            <a:r>
              <a:rPr lang="en-US" altLang="zh-CN" sz="2400" b="1">
                <a:latin typeface="Courier New" pitchFamily="49" charset="0"/>
                <a:ea typeface="宋体" pitchFamily="2" charset="-122"/>
              </a:rPr>
              <a:t> + D</a:t>
            </a:r>
            <a:r>
              <a:rPr lang="en-US" altLang="zh-CN" sz="2400" b="1" baseline="-25000">
                <a:latin typeface="Courier New" pitchFamily="49" charset="0"/>
                <a:ea typeface="宋体" pitchFamily="2" charset="-122"/>
              </a:rPr>
              <a:t>6</a:t>
            </a:r>
            <a:r>
              <a:rPr lang="en-US" altLang="zh-CN" sz="2400" b="1">
                <a:latin typeface="Courier New" pitchFamily="49" charset="0"/>
                <a:ea typeface="宋体" pitchFamily="2" charset="-122"/>
              </a:rPr>
              <a:t> + D</a:t>
            </a:r>
            <a:r>
              <a:rPr lang="en-US" altLang="zh-CN" sz="2400" b="1" baseline="-25000">
                <a:latin typeface="Courier New" pitchFamily="49" charset="0"/>
                <a:ea typeface="宋体" pitchFamily="2" charset="-122"/>
              </a:rPr>
              <a:t>7</a:t>
            </a:r>
          </a:p>
          <a:p>
            <a:pPr eaLnBrk="0" hangingPunct="0"/>
            <a:r>
              <a:rPr lang="en-US" altLang="zh-CN" sz="2400" b="1">
                <a:latin typeface="Courier New" pitchFamily="49" charset="0"/>
                <a:ea typeface="宋体" pitchFamily="2" charset="-122"/>
              </a:rPr>
              <a:t>A</a:t>
            </a:r>
            <a:r>
              <a:rPr lang="en-US" altLang="zh-CN" sz="2400" b="1" baseline="-25000">
                <a:latin typeface="Courier New" pitchFamily="49" charset="0"/>
                <a:ea typeface="宋体" pitchFamily="2" charset="-122"/>
              </a:rPr>
              <a:t>2</a:t>
            </a:r>
            <a:r>
              <a:rPr lang="en-US" altLang="zh-CN" sz="2400" b="1">
                <a:latin typeface="Courier New" pitchFamily="49" charset="0"/>
                <a:ea typeface="宋体" pitchFamily="2" charset="-122"/>
              </a:rPr>
              <a:t> = D</a:t>
            </a:r>
            <a:r>
              <a:rPr lang="en-US" altLang="zh-CN" sz="2400" b="1" baseline="-25000">
                <a:latin typeface="Courier New" pitchFamily="49" charset="0"/>
                <a:ea typeface="宋体" pitchFamily="2" charset="-122"/>
              </a:rPr>
              <a:t>4</a:t>
            </a:r>
            <a:r>
              <a:rPr lang="en-US" altLang="zh-CN" sz="2400" b="1">
                <a:latin typeface="Courier New" pitchFamily="49" charset="0"/>
                <a:ea typeface="宋体" pitchFamily="2" charset="-122"/>
              </a:rPr>
              <a:t> + D</a:t>
            </a:r>
            <a:r>
              <a:rPr lang="en-US" altLang="zh-CN" sz="2400" b="1" baseline="-25000">
                <a:latin typeface="Courier New" pitchFamily="49" charset="0"/>
                <a:ea typeface="宋体" pitchFamily="2" charset="-122"/>
              </a:rPr>
              <a:t>5</a:t>
            </a:r>
            <a:r>
              <a:rPr lang="en-US" altLang="zh-CN" sz="2400" b="1">
                <a:latin typeface="Courier New" pitchFamily="49" charset="0"/>
                <a:ea typeface="宋体" pitchFamily="2" charset="-122"/>
              </a:rPr>
              <a:t> + D</a:t>
            </a:r>
            <a:r>
              <a:rPr lang="en-US" altLang="zh-CN" sz="2400" b="1" baseline="-25000">
                <a:latin typeface="Courier New" pitchFamily="49" charset="0"/>
                <a:ea typeface="宋体" pitchFamily="2" charset="-122"/>
              </a:rPr>
              <a:t>6</a:t>
            </a:r>
            <a:r>
              <a:rPr lang="en-US" altLang="zh-CN" sz="2400" b="1">
                <a:latin typeface="Courier New" pitchFamily="49" charset="0"/>
                <a:ea typeface="宋体" pitchFamily="2" charset="-122"/>
              </a:rPr>
              <a:t> + D</a:t>
            </a:r>
            <a:r>
              <a:rPr lang="en-US" altLang="zh-CN" sz="2400" b="1" baseline="-25000">
                <a:latin typeface="Courier New" pitchFamily="49" charset="0"/>
                <a:ea typeface="宋体" pitchFamily="2" charset="-122"/>
              </a:rPr>
              <a:t>7</a:t>
            </a:r>
          </a:p>
        </p:txBody>
      </p:sp>
      <p:sp>
        <p:nvSpPr>
          <p:cNvPr id="59397" name="AutoShape 6"/>
          <p:cNvSpPr>
            <a:spLocks noChangeArrowheads="1"/>
          </p:cNvSpPr>
          <p:nvPr/>
        </p:nvSpPr>
        <p:spPr bwMode="auto">
          <a:xfrm>
            <a:off x="539750" y="5661025"/>
            <a:ext cx="2471738" cy="549275"/>
          </a:xfrm>
          <a:prstGeom prst="wedgeRoundRectCallout">
            <a:avLst>
              <a:gd name="adj1" fmla="val 46148"/>
              <a:gd name="adj2" fmla="val -153181"/>
              <a:gd name="adj3" fmla="val 16667"/>
            </a:avLst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zh-CN" altLang="en-US" sz="2400" b="1">
                <a:latin typeface="Times New Roman" charset="0"/>
                <a:ea typeface="宋体" pitchFamily="2" charset="-122"/>
              </a:rPr>
              <a:t>输入互斥信号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6041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8888" y="1268413"/>
            <a:ext cx="6769100" cy="533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优先编码器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700213"/>
            <a:ext cx="7772400" cy="41148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问题：当多个信号同时输入，如何选择其优先级？</a:t>
            </a:r>
          </a:p>
          <a:p>
            <a:pPr eaLnBrk="1" hangingPunct="1"/>
            <a:endParaRPr lang="zh-CN" altLang="en-US" dirty="0" smtClean="0"/>
          </a:p>
          <a:p>
            <a:pPr eaLnBrk="1" hangingPunct="1"/>
            <a:r>
              <a:rPr lang="zh-CN" altLang="en-US" dirty="0" smtClean="0">
                <a:solidFill>
                  <a:srgbClr val="FF0000"/>
                </a:solidFill>
              </a:rPr>
              <a:t>优先编码器</a:t>
            </a:r>
            <a:r>
              <a:rPr lang="zh-CN" altLang="en-US" dirty="0" smtClean="0"/>
              <a:t>：当输入端同时有多个信号到来，编码器自动</a:t>
            </a:r>
            <a:r>
              <a:rPr lang="zh-CN" altLang="en-US" dirty="0" smtClean="0">
                <a:solidFill>
                  <a:srgbClr val="FF0000"/>
                </a:solidFill>
              </a:rPr>
              <a:t>按优先权排队，先对优先权级别最高的输入信号进行编码</a:t>
            </a:r>
            <a:r>
              <a:rPr lang="zh-CN" altLang="en-US" dirty="0" smtClean="0"/>
              <a:t>。然后按优先权顺序分别对其它输入信号进行编码。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组合逻辑设计与分析步骤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3713" y="1341438"/>
            <a:ext cx="6872287" cy="5256212"/>
          </a:xfrm>
          <a:noFill/>
        </p:spPr>
        <p:txBody>
          <a:bodyPr/>
          <a:lstStyle/>
          <a:p>
            <a:pPr eaLnBrk="1" hangingPunct="1"/>
            <a:r>
              <a:rPr lang="zh-CN" altLang="en-US" smtClean="0">
                <a:latin typeface="黑体" pitchFamily="2" charset="-122"/>
              </a:rPr>
              <a:t>组合逻辑的分析</a:t>
            </a:r>
          </a:p>
          <a:p>
            <a:pPr eaLnBrk="1" hangingPunct="1"/>
            <a:endParaRPr lang="zh-CN" altLang="en-US" smtClean="0">
              <a:latin typeface="黑体" pitchFamily="2" charset="-122"/>
            </a:endParaRPr>
          </a:p>
          <a:p>
            <a:pPr eaLnBrk="1" hangingPunct="1"/>
            <a:endParaRPr lang="zh-CN" altLang="en-US" smtClean="0">
              <a:latin typeface="黑体" pitchFamily="2" charset="-122"/>
            </a:endParaRPr>
          </a:p>
          <a:p>
            <a:pPr eaLnBrk="1" hangingPunct="1"/>
            <a:endParaRPr lang="zh-CN" altLang="en-US" smtClean="0">
              <a:latin typeface="黑体" pitchFamily="2" charset="-122"/>
            </a:endParaRPr>
          </a:p>
          <a:p>
            <a:pPr eaLnBrk="1" hangingPunct="1"/>
            <a:endParaRPr lang="zh-CN" altLang="en-US" smtClean="0">
              <a:latin typeface="黑体" pitchFamily="2" charset="-122"/>
            </a:endParaRPr>
          </a:p>
          <a:p>
            <a:pPr eaLnBrk="1" hangingPunct="1"/>
            <a:r>
              <a:rPr lang="zh-CN" altLang="en-US" smtClean="0">
                <a:latin typeface="黑体" pitchFamily="2" charset="-122"/>
              </a:rPr>
              <a:t>组合逻辑的设计</a:t>
            </a:r>
          </a:p>
        </p:txBody>
      </p:sp>
      <p:sp>
        <p:nvSpPr>
          <p:cNvPr id="7174" name="AutoShape 6"/>
          <p:cNvSpPr>
            <a:spLocks noChangeArrowheads="1"/>
          </p:cNvSpPr>
          <p:nvPr/>
        </p:nvSpPr>
        <p:spPr bwMode="gray">
          <a:xfrm>
            <a:off x="1952625" y="2103438"/>
            <a:ext cx="1827213" cy="1525587"/>
          </a:xfrm>
          <a:prstGeom prst="chevron">
            <a:avLst>
              <a:gd name="adj" fmla="val 20821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shade val="46275"/>
                  <a:invGamma/>
                </a:srgbClr>
              </a:gs>
            </a:gsLst>
            <a:lin ang="0" scaled="1"/>
          </a:gradFill>
          <a:ln w="38100">
            <a:solidFill>
              <a:srgbClr val="EAEAEA"/>
            </a:solidFill>
            <a:miter lim="800000"/>
            <a:headEnd/>
            <a:tailEnd/>
          </a:ln>
          <a:effectLst>
            <a:outerShdw dist="109250" dir="3267739" algn="ctr" rotWithShape="0">
              <a:srgbClr val="333333">
                <a:alpha val="50000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zh-CN" altLang="en-US" sz="2400" b="1">
                <a:latin typeface="黑体" pitchFamily="2" charset="-122"/>
              </a:rPr>
              <a:t>写出逻辑</a:t>
            </a:r>
          </a:p>
          <a:p>
            <a:pPr algn="ctr" eaLnBrk="0" hangingPunct="0">
              <a:defRPr/>
            </a:pPr>
            <a:r>
              <a:rPr lang="zh-CN" altLang="en-US" sz="2400" b="1">
                <a:latin typeface="黑体" pitchFamily="2" charset="-122"/>
              </a:rPr>
              <a:t>表达式</a:t>
            </a:r>
          </a:p>
        </p:txBody>
      </p:sp>
      <p:sp>
        <p:nvSpPr>
          <p:cNvPr id="7175" name="AutoShape 7"/>
          <p:cNvSpPr>
            <a:spLocks noChangeArrowheads="1"/>
          </p:cNvSpPr>
          <p:nvPr/>
        </p:nvSpPr>
        <p:spPr bwMode="gray">
          <a:xfrm>
            <a:off x="3708400" y="2133600"/>
            <a:ext cx="1665288" cy="1525588"/>
          </a:xfrm>
          <a:prstGeom prst="chevron">
            <a:avLst>
              <a:gd name="adj" fmla="val 1797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 w="38100">
            <a:solidFill>
              <a:srgbClr val="EAEAEA"/>
            </a:solidFill>
            <a:miter lim="800000"/>
            <a:headEnd/>
            <a:tailEnd/>
          </a:ln>
          <a:effectLst>
            <a:outerShdw dist="109250" dir="3267739" algn="ctr" rotWithShape="0">
              <a:srgbClr val="333333">
                <a:alpha val="50000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zh-CN" altLang="en-US" sz="2400" b="1">
                <a:latin typeface="黑体" pitchFamily="2" charset="-122"/>
              </a:rPr>
              <a:t>表达式</a:t>
            </a:r>
          </a:p>
          <a:p>
            <a:pPr algn="ctr" eaLnBrk="0" hangingPunct="0">
              <a:defRPr/>
            </a:pPr>
            <a:r>
              <a:rPr lang="zh-CN" altLang="en-US" sz="2400" b="1">
                <a:latin typeface="黑体" pitchFamily="2" charset="-122"/>
              </a:rPr>
              <a:t>化简</a:t>
            </a:r>
          </a:p>
        </p:txBody>
      </p:sp>
      <p:sp>
        <p:nvSpPr>
          <p:cNvPr id="7176" name="AutoShape 8"/>
          <p:cNvSpPr>
            <a:spLocks noChangeArrowheads="1"/>
          </p:cNvSpPr>
          <p:nvPr/>
        </p:nvSpPr>
        <p:spPr bwMode="gray">
          <a:xfrm>
            <a:off x="5267325" y="2133600"/>
            <a:ext cx="1876425" cy="1525588"/>
          </a:xfrm>
          <a:prstGeom prst="chevron">
            <a:avLst>
              <a:gd name="adj" fmla="val 19157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0" scaled="1"/>
          </a:gradFill>
          <a:ln w="38100">
            <a:solidFill>
              <a:srgbClr val="EAEAEA"/>
            </a:solidFill>
            <a:miter lim="800000"/>
            <a:headEnd/>
            <a:tailEnd/>
          </a:ln>
          <a:effectLst>
            <a:outerShdw dist="109250" dir="3267739" algn="ctr" rotWithShape="0">
              <a:srgbClr val="333333">
                <a:alpha val="50000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zh-CN" altLang="en-US" sz="2400" b="1">
                <a:latin typeface="黑体" pitchFamily="2" charset="-122"/>
              </a:rPr>
              <a:t>构造</a:t>
            </a:r>
          </a:p>
          <a:p>
            <a:pPr algn="ctr" eaLnBrk="0" hangingPunct="0">
              <a:defRPr/>
            </a:pPr>
            <a:r>
              <a:rPr lang="zh-CN" altLang="en-US" sz="2400" b="1">
                <a:latin typeface="黑体" pitchFamily="2" charset="-122"/>
              </a:rPr>
              <a:t>真值表</a:t>
            </a:r>
          </a:p>
        </p:txBody>
      </p:sp>
      <p:sp>
        <p:nvSpPr>
          <p:cNvPr id="7177" name="AutoShape 9"/>
          <p:cNvSpPr>
            <a:spLocks noChangeArrowheads="1"/>
          </p:cNvSpPr>
          <p:nvPr/>
        </p:nvSpPr>
        <p:spPr bwMode="gray">
          <a:xfrm>
            <a:off x="7000875" y="2143125"/>
            <a:ext cx="1730375" cy="1525588"/>
          </a:xfrm>
          <a:prstGeom prst="chevron">
            <a:avLst>
              <a:gd name="adj" fmla="val 18433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38100">
            <a:solidFill>
              <a:srgbClr val="EAEAEA"/>
            </a:solidFill>
            <a:miter lim="800000"/>
            <a:headEnd/>
            <a:tailEnd/>
          </a:ln>
          <a:effectLst>
            <a:outerShdw dist="109250" dir="3267739" algn="ctr" rotWithShape="0">
              <a:srgbClr val="333333">
                <a:alpha val="50000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zh-CN" altLang="en-US" sz="2400" b="1" dirty="0">
                <a:latin typeface="黑体" pitchFamily="2" charset="-122"/>
              </a:rPr>
              <a:t>逻辑功</a:t>
            </a:r>
          </a:p>
          <a:p>
            <a:pPr algn="ctr" eaLnBrk="0" hangingPunct="0">
              <a:defRPr/>
            </a:pPr>
            <a:r>
              <a:rPr lang="zh-CN" altLang="en-US" sz="2400" b="1" dirty="0">
                <a:latin typeface="黑体" pitchFamily="2" charset="-122"/>
              </a:rPr>
              <a:t>能分析</a:t>
            </a:r>
          </a:p>
        </p:txBody>
      </p:sp>
      <p:grpSp>
        <p:nvGrpSpPr>
          <p:cNvPr id="29704" name="Group 10"/>
          <p:cNvGrpSpPr>
            <a:grpSpLocks/>
          </p:cNvGrpSpPr>
          <p:nvPr/>
        </p:nvGrpSpPr>
        <p:grpSpPr bwMode="auto">
          <a:xfrm>
            <a:off x="323850" y="2205038"/>
            <a:ext cx="1512888" cy="1511300"/>
            <a:chOff x="2200" y="1570"/>
            <a:chExt cx="1496" cy="1496"/>
          </a:xfrm>
        </p:grpSpPr>
        <p:sp>
          <p:nvSpPr>
            <p:cNvPr id="7179" name="Oval 11"/>
            <p:cNvSpPr>
              <a:spLocks noChangeArrowheads="1"/>
            </p:cNvSpPr>
            <p:nvPr/>
          </p:nvSpPr>
          <p:spPr bwMode="gray">
            <a:xfrm>
              <a:off x="2200" y="1570"/>
              <a:ext cx="1496" cy="1496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0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7180" name="Oval 12"/>
            <p:cNvSpPr>
              <a:spLocks noChangeArrowheads="1"/>
            </p:cNvSpPr>
            <p:nvPr/>
          </p:nvSpPr>
          <p:spPr bwMode="gray">
            <a:xfrm>
              <a:off x="2200" y="1570"/>
              <a:ext cx="1496" cy="1496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69804"/>
                    <a:invGamma/>
                  </a:schemeClr>
                </a:gs>
                <a:gs pos="100000">
                  <a:schemeClr val="tx2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7181" name="Oval 13"/>
            <p:cNvSpPr>
              <a:spLocks noChangeArrowheads="1"/>
            </p:cNvSpPr>
            <p:nvPr/>
          </p:nvSpPr>
          <p:spPr bwMode="gray">
            <a:xfrm>
              <a:off x="2297" y="1667"/>
              <a:ext cx="1301" cy="1301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shade val="54118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7182" name="Oval 14"/>
            <p:cNvSpPr>
              <a:spLocks noChangeArrowheads="1"/>
            </p:cNvSpPr>
            <p:nvPr/>
          </p:nvSpPr>
          <p:spPr bwMode="gray">
            <a:xfrm>
              <a:off x="2297" y="1667"/>
              <a:ext cx="1301" cy="1301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100000">
                  <a:schemeClr val="tx2">
                    <a:gamma/>
                    <a:shade val="48627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7183" name="Oval 15"/>
            <p:cNvSpPr>
              <a:spLocks noChangeArrowheads="1"/>
            </p:cNvSpPr>
            <p:nvPr/>
          </p:nvSpPr>
          <p:spPr bwMode="gray">
            <a:xfrm>
              <a:off x="2363" y="1733"/>
              <a:ext cx="1169" cy="1169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shade val="46275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</p:grpSp>
      <p:sp>
        <p:nvSpPr>
          <p:cNvPr id="29705" name="Rectangle 16"/>
          <p:cNvSpPr>
            <a:spLocks noChangeArrowheads="1"/>
          </p:cNvSpPr>
          <p:nvPr/>
        </p:nvSpPr>
        <p:spPr bwMode="white">
          <a:xfrm>
            <a:off x="539750" y="2528888"/>
            <a:ext cx="11525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2400" b="1">
                <a:latin typeface="黑体" pitchFamily="2" charset="-122"/>
              </a:rPr>
              <a:t>start</a:t>
            </a:r>
          </a:p>
          <a:p>
            <a:pPr algn="ctr"/>
            <a:r>
              <a:rPr lang="zh-CN" altLang="en-US" sz="2400" b="1">
                <a:latin typeface="黑体" pitchFamily="2" charset="-122"/>
              </a:rPr>
              <a:t>逻辑图</a:t>
            </a:r>
          </a:p>
        </p:txBody>
      </p:sp>
      <p:grpSp>
        <p:nvGrpSpPr>
          <p:cNvPr id="29706" name="Group 17"/>
          <p:cNvGrpSpPr>
            <a:grpSpLocks/>
          </p:cNvGrpSpPr>
          <p:nvPr/>
        </p:nvGrpSpPr>
        <p:grpSpPr bwMode="auto">
          <a:xfrm>
            <a:off x="287338" y="4941888"/>
            <a:ext cx="1512887" cy="1511300"/>
            <a:chOff x="2200" y="1570"/>
            <a:chExt cx="1496" cy="1496"/>
          </a:xfrm>
        </p:grpSpPr>
        <p:sp>
          <p:nvSpPr>
            <p:cNvPr id="7186" name="Oval 18"/>
            <p:cNvSpPr>
              <a:spLocks noChangeArrowheads="1"/>
            </p:cNvSpPr>
            <p:nvPr/>
          </p:nvSpPr>
          <p:spPr bwMode="gray">
            <a:xfrm>
              <a:off x="2200" y="1570"/>
              <a:ext cx="1496" cy="1496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7187" name="Oval 19"/>
            <p:cNvSpPr>
              <a:spLocks noChangeArrowheads="1"/>
            </p:cNvSpPr>
            <p:nvPr/>
          </p:nvSpPr>
          <p:spPr bwMode="gray">
            <a:xfrm>
              <a:off x="2200" y="1570"/>
              <a:ext cx="1496" cy="1496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66667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7188" name="Oval 20"/>
            <p:cNvSpPr>
              <a:spLocks noChangeArrowheads="1"/>
            </p:cNvSpPr>
            <p:nvPr/>
          </p:nvSpPr>
          <p:spPr bwMode="gray">
            <a:xfrm>
              <a:off x="2297" y="1667"/>
              <a:ext cx="1301" cy="1301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7189" name="Oval 21"/>
            <p:cNvSpPr>
              <a:spLocks noChangeArrowheads="1"/>
            </p:cNvSpPr>
            <p:nvPr/>
          </p:nvSpPr>
          <p:spPr bwMode="gray">
            <a:xfrm>
              <a:off x="2297" y="1667"/>
              <a:ext cx="1301" cy="1301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48627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  <p:sp>
          <p:nvSpPr>
            <p:cNvPr id="7190" name="Oval 22"/>
            <p:cNvSpPr>
              <a:spLocks noChangeArrowheads="1"/>
            </p:cNvSpPr>
            <p:nvPr/>
          </p:nvSpPr>
          <p:spPr bwMode="gray">
            <a:xfrm>
              <a:off x="2363" y="1733"/>
              <a:ext cx="1169" cy="1169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zh-CN" altLang="en-US">
                <a:latin typeface="Arial" pitchFamily="34" charset="0"/>
              </a:endParaRPr>
            </a:p>
          </p:txBody>
        </p:sp>
      </p:grpSp>
      <p:sp>
        <p:nvSpPr>
          <p:cNvPr id="29707" name="Rectangle 23"/>
          <p:cNvSpPr>
            <a:spLocks noChangeArrowheads="1"/>
          </p:cNvSpPr>
          <p:nvPr/>
        </p:nvSpPr>
        <p:spPr bwMode="white">
          <a:xfrm>
            <a:off x="396875" y="5121275"/>
            <a:ext cx="136683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2400" b="1">
                <a:latin typeface="黑体" pitchFamily="2" charset="-122"/>
              </a:rPr>
              <a:t>start</a:t>
            </a:r>
          </a:p>
          <a:p>
            <a:pPr algn="ctr"/>
            <a:r>
              <a:rPr lang="zh-CN" altLang="en-US" sz="2400" b="1">
                <a:latin typeface="黑体" pitchFamily="2" charset="-122"/>
              </a:rPr>
              <a:t>逻辑问题</a:t>
            </a:r>
          </a:p>
        </p:txBody>
      </p:sp>
      <p:sp>
        <p:nvSpPr>
          <p:cNvPr id="7192" name="AutoShape 24"/>
          <p:cNvSpPr>
            <a:spLocks noChangeArrowheads="1"/>
          </p:cNvSpPr>
          <p:nvPr/>
        </p:nvSpPr>
        <p:spPr bwMode="gray">
          <a:xfrm>
            <a:off x="7072313" y="5000625"/>
            <a:ext cx="1785937" cy="1420813"/>
          </a:xfrm>
          <a:prstGeom prst="chevron">
            <a:avLst>
              <a:gd name="adj" fmla="val 20142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shade val="46275"/>
                  <a:invGamma/>
                </a:srgbClr>
              </a:gs>
            </a:gsLst>
            <a:lin ang="0" scaled="1"/>
          </a:gradFill>
          <a:ln w="38100">
            <a:solidFill>
              <a:srgbClr val="EAEAEA"/>
            </a:solidFill>
            <a:miter lim="800000"/>
            <a:headEnd/>
            <a:tailEnd/>
          </a:ln>
          <a:effectLst>
            <a:outerShdw dist="109250" dir="3267739" algn="ctr" rotWithShape="0">
              <a:srgbClr val="333333">
                <a:alpha val="50000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zh-CN" altLang="en-US" sz="2400" b="1" dirty="0">
                <a:latin typeface="黑体" pitchFamily="2" charset="-122"/>
              </a:rPr>
              <a:t>画出</a:t>
            </a:r>
          </a:p>
          <a:p>
            <a:pPr algn="ctr" eaLnBrk="0" hangingPunct="0">
              <a:defRPr/>
            </a:pPr>
            <a:r>
              <a:rPr lang="zh-CN" altLang="en-US" sz="2400" b="1" dirty="0">
                <a:latin typeface="黑体" pitchFamily="2" charset="-122"/>
              </a:rPr>
              <a:t>逻辑图</a:t>
            </a:r>
          </a:p>
        </p:txBody>
      </p:sp>
      <p:sp>
        <p:nvSpPr>
          <p:cNvPr id="7193" name="AutoShape 25"/>
          <p:cNvSpPr>
            <a:spLocks noChangeArrowheads="1"/>
          </p:cNvSpPr>
          <p:nvPr/>
        </p:nvSpPr>
        <p:spPr bwMode="gray">
          <a:xfrm>
            <a:off x="5003800" y="4960938"/>
            <a:ext cx="2211388" cy="1420812"/>
          </a:xfrm>
          <a:prstGeom prst="chevron">
            <a:avLst>
              <a:gd name="adj" fmla="val 22539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 w="38100">
            <a:solidFill>
              <a:srgbClr val="EAEAEA"/>
            </a:solidFill>
            <a:miter lim="800000"/>
            <a:headEnd/>
            <a:tailEnd/>
          </a:ln>
          <a:effectLst>
            <a:outerShdw dist="109250" dir="3267739" algn="ctr" rotWithShape="0">
              <a:srgbClr val="333333">
                <a:alpha val="50000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zh-CN" altLang="en-US" sz="2400" b="1">
                <a:latin typeface="黑体" pitchFamily="2" charset="-122"/>
              </a:rPr>
              <a:t>写出表达</a:t>
            </a:r>
          </a:p>
          <a:p>
            <a:pPr algn="ctr" eaLnBrk="0" hangingPunct="0">
              <a:defRPr/>
            </a:pPr>
            <a:r>
              <a:rPr lang="zh-CN" altLang="en-US" sz="2400" b="1">
                <a:latin typeface="黑体" pitchFamily="2" charset="-122"/>
              </a:rPr>
              <a:t>式并化简</a:t>
            </a:r>
          </a:p>
        </p:txBody>
      </p:sp>
      <p:sp>
        <p:nvSpPr>
          <p:cNvPr id="7194" name="AutoShape 26"/>
          <p:cNvSpPr>
            <a:spLocks noChangeArrowheads="1"/>
          </p:cNvSpPr>
          <p:nvPr/>
        </p:nvSpPr>
        <p:spPr bwMode="gray">
          <a:xfrm>
            <a:off x="3662363" y="4941888"/>
            <a:ext cx="1485900" cy="1420812"/>
          </a:xfrm>
          <a:prstGeom prst="chevron">
            <a:avLst>
              <a:gd name="adj" fmla="val 18181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0" scaled="1"/>
          </a:gradFill>
          <a:ln w="38100">
            <a:solidFill>
              <a:srgbClr val="EAEAEA"/>
            </a:solidFill>
            <a:miter lim="800000"/>
            <a:headEnd/>
            <a:tailEnd/>
          </a:ln>
          <a:effectLst>
            <a:outerShdw dist="109250" dir="3267739" algn="ctr" rotWithShape="0">
              <a:srgbClr val="333333">
                <a:alpha val="50000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zh-CN" altLang="en-US" sz="2400" b="1">
                <a:latin typeface="黑体" pitchFamily="2" charset="-122"/>
              </a:rPr>
              <a:t>构造</a:t>
            </a:r>
          </a:p>
          <a:p>
            <a:pPr algn="ctr" eaLnBrk="0" hangingPunct="0">
              <a:defRPr/>
            </a:pPr>
            <a:r>
              <a:rPr lang="zh-CN" altLang="en-US" sz="2400" b="1">
                <a:latin typeface="黑体" pitchFamily="2" charset="-122"/>
              </a:rPr>
              <a:t>真值表</a:t>
            </a:r>
          </a:p>
        </p:txBody>
      </p:sp>
      <p:sp>
        <p:nvSpPr>
          <p:cNvPr id="7195" name="AutoShape 27"/>
          <p:cNvSpPr>
            <a:spLocks noChangeArrowheads="1"/>
          </p:cNvSpPr>
          <p:nvPr/>
        </p:nvSpPr>
        <p:spPr bwMode="gray">
          <a:xfrm>
            <a:off x="1938338" y="4930775"/>
            <a:ext cx="1860550" cy="1420813"/>
          </a:xfrm>
          <a:prstGeom prst="chevron">
            <a:avLst>
              <a:gd name="adj" fmla="val 22765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38100">
            <a:solidFill>
              <a:srgbClr val="EAEAEA"/>
            </a:solidFill>
            <a:miter lim="800000"/>
            <a:headEnd/>
            <a:tailEnd/>
          </a:ln>
          <a:effectLst>
            <a:outerShdw dist="109250" dir="3267739" algn="ctr" rotWithShape="0">
              <a:srgbClr val="333333">
                <a:alpha val="50000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zh-CN" altLang="en-US" sz="2400" b="1">
                <a:latin typeface="黑体" pitchFamily="2" charset="-122"/>
              </a:rPr>
              <a:t>分析输</a:t>
            </a:r>
          </a:p>
          <a:p>
            <a:pPr algn="ctr" eaLnBrk="0" hangingPunct="0">
              <a:defRPr/>
            </a:pPr>
            <a:r>
              <a:rPr lang="zh-CN" altLang="en-US" sz="2400" b="1">
                <a:latin typeface="黑体" pitchFamily="2" charset="-122"/>
              </a:rPr>
              <a:t>入输出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</a:t>
            </a:r>
            <a:r>
              <a:rPr lang="zh-CN" altLang="en-US" smtClean="0"/>
              <a:t>线</a:t>
            </a:r>
            <a:r>
              <a:rPr lang="en-US" altLang="zh-CN" smtClean="0"/>
              <a:t>-2</a:t>
            </a:r>
            <a:r>
              <a:rPr lang="zh-CN" altLang="en-US" smtClean="0"/>
              <a:t>线优先编码器</a:t>
            </a:r>
          </a:p>
        </p:txBody>
      </p:sp>
      <p:pic>
        <p:nvPicPr>
          <p:cNvPr id="62467" name="Picture 4"/>
          <p:cNvPicPr>
            <a:picLocks noChangeAspect="1" noChangeArrowheads="1"/>
          </p:cNvPicPr>
          <p:nvPr/>
        </p:nvPicPr>
        <p:blipFill>
          <a:blip r:embed="rId2"/>
          <a:srcRect l="1666" t="21785"/>
          <a:stretch>
            <a:fillRect/>
          </a:stretch>
        </p:blipFill>
        <p:spPr bwMode="auto">
          <a:xfrm>
            <a:off x="2339975" y="4081463"/>
            <a:ext cx="6696075" cy="267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6" name="AutoShape 6"/>
          <p:cNvSpPr>
            <a:spLocks noChangeArrowheads="1"/>
          </p:cNvSpPr>
          <p:nvPr/>
        </p:nvSpPr>
        <p:spPr bwMode="auto">
          <a:xfrm>
            <a:off x="2301875" y="6237288"/>
            <a:ext cx="469900" cy="287337"/>
          </a:xfrm>
          <a:prstGeom prst="wedgeEllipseCallout">
            <a:avLst>
              <a:gd name="adj1" fmla="val -136486"/>
              <a:gd name="adj2" fmla="val -62153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zh-CN" altLang="zh-CN">
              <a:latin typeface="Times New Roman" charset="0"/>
              <a:ea typeface="宋体" pitchFamily="2" charset="-122"/>
            </a:endParaRPr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323850" y="5564188"/>
            <a:ext cx="1800225" cy="45720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>
                <a:latin typeface="Times New Roman" charset="0"/>
                <a:ea typeface="宋体" pitchFamily="2" charset="-122"/>
              </a:rPr>
              <a:t>优先权最高</a:t>
            </a:r>
          </a:p>
        </p:txBody>
      </p:sp>
      <p:pic>
        <p:nvPicPr>
          <p:cNvPr id="6247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8538" y="1196975"/>
            <a:ext cx="6804025" cy="281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1" name="Rectangle 9"/>
          <p:cNvSpPr>
            <a:spLocks noChangeArrowheads="1"/>
          </p:cNvSpPr>
          <p:nvPr/>
        </p:nvSpPr>
        <p:spPr bwMode="auto">
          <a:xfrm>
            <a:off x="144463" y="2324100"/>
            <a:ext cx="2124075" cy="45720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>
                <a:latin typeface="Times New Roman" charset="0"/>
                <a:ea typeface="宋体" pitchFamily="2" charset="-122"/>
              </a:rPr>
              <a:t>非优先编码器</a:t>
            </a:r>
          </a:p>
        </p:txBody>
      </p:sp>
      <p:sp>
        <p:nvSpPr>
          <p:cNvPr id="62472" name="Rectangle 10"/>
          <p:cNvSpPr>
            <a:spLocks noChangeArrowheads="1"/>
          </p:cNvSpPr>
          <p:nvPr/>
        </p:nvSpPr>
        <p:spPr bwMode="auto">
          <a:xfrm>
            <a:off x="323850" y="4627563"/>
            <a:ext cx="1728788" cy="45720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>
                <a:latin typeface="Times New Roman" charset="0"/>
                <a:ea typeface="宋体" pitchFamily="2" charset="-122"/>
              </a:rPr>
              <a:t>优先编码器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6" grpId="0" animBg="1"/>
      <p:bldP spid="5120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74XX148</a:t>
            </a:r>
          </a:p>
        </p:txBody>
      </p:sp>
      <p:pic>
        <p:nvPicPr>
          <p:cNvPr id="5126" name="Picture 9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142875" y="1557338"/>
            <a:ext cx="6516688" cy="3403600"/>
          </a:xfrm>
          <a:noFill/>
        </p:spPr>
      </p:pic>
      <p:sp>
        <p:nvSpPr>
          <p:cNvPr id="55304" name="Oval 8"/>
          <p:cNvSpPr>
            <a:spLocks noChangeArrowheads="1"/>
          </p:cNvSpPr>
          <p:nvPr/>
        </p:nvSpPr>
        <p:spPr bwMode="auto">
          <a:xfrm>
            <a:off x="3635375" y="2420938"/>
            <a:ext cx="431800" cy="3587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5306" name="Object 10"/>
          <p:cNvGraphicFramePr>
            <a:graphicFrameLocks noChangeAspect="1"/>
          </p:cNvGraphicFramePr>
          <p:nvPr/>
        </p:nvGraphicFramePr>
        <p:xfrm>
          <a:off x="2339975" y="5373688"/>
          <a:ext cx="2647950" cy="457200"/>
        </p:xfrm>
        <a:graphic>
          <a:graphicData uri="http://schemas.openxmlformats.org/presentationml/2006/ole">
            <p:oleObj spid="_x0000_s5122" name="公式" r:id="rId4" imgW="1320480" imgH="228600" progId="Equation.3">
              <p:embed/>
            </p:oleObj>
          </a:graphicData>
        </a:graphic>
      </p:graphicFrame>
      <p:graphicFrame>
        <p:nvGraphicFramePr>
          <p:cNvPr id="55307" name="Object 11"/>
          <p:cNvGraphicFramePr>
            <a:graphicFrameLocks noChangeAspect="1"/>
          </p:cNvGraphicFramePr>
          <p:nvPr/>
        </p:nvGraphicFramePr>
        <p:xfrm>
          <a:off x="2339975" y="5949950"/>
          <a:ext cx="2673350" cy="508000"/>
        </p:xfrm>
        <a:graphic>
          <a:graphicData uri="http://schemas.openxmlformats.org/presentationml/2006/ole">
            <p:oleObj spid="_x0000_s5123" name="公式" r:id="rId5" imgW="1333440" imgH="253800" progId="Equation.3">
              <p:embed/>
            </p:oleObj>
          </a:graphicData>
        </a:graphic>
      </p:graphicFrame>
      <p:graphicFrame>
        <p:nvGraphicFramePr>
          <p:cNvPr id="55308" name="Object 12"/>
          <p:cNvGraphicFramePr>
            <a:graphicFrameLocks noChangeAspect="1"/>
          </p:cNvGraphicFramePr>
          <p:nvPr>
            <p:ph idx="1"/>
          </p:nvPr>
        </p:nvGraphicFramePr>
        <p:xfrm>
          <a:off x="6926263" y="1846263"/>
          <a:ext cx="1966912" cy="2876550"/>
        </p:xfrm>
        <a:graphic>
          <a:graphicData uri="http://schemas.openxmlformats.org/presentationml/2006/ole">
            <p:oleObj spid="_x0000_s5124" name="Visio" r:id="rId6" imgW="1356970" imgH="1683106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5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优先编码器的应用</a:t>
            </a: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815975" y="2565400"/>
            <a:ext cx="2160588" cy="230822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例如：有一个网络家电产品，可以按优先权自动处理输入同时出现的险情。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403600" y="2420938"/>
            <a:ext cx="1885950" cy="2535237"/>
            <a:chOff x="2270" y="2198"/>
            <a:chExt cx="1188" cy="1510"/>
          </a:xfrm>
        </p:grpSpPr>
        <p:sp>
          <p:nvSpPr>
            <p:cNvPr id="63510" name="Rectangle 6"/>
            <p:cNvSpPr>
              <a:spLocks noChangeArrowheads="1"/>
            </p:cNvSpPr>
            <p:nvPr/>
          </p:nvSpPr>
          <p:spPr bwMode="auto">
            <a:xfrm>
              <a:off x="2810" y="2198"/>
              <a:ext cx="648" cy="151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ea typeface="楷体_GB2312" pitchFamily="49" charset="-122"/>
                </a:rPr>
                <a:t>优</a:t>
              </a:r>
            </a:p>
            <a:p>
              <a:pPr algn="ctr"/>
              <a:r>
                <a:rPr lang="zh-CN" altLang="en-US" sz="2400" b="1">
                  <a:ea typeface="楷体_GB2312" pitchFamily="49" charset="-122"/>
                </a:rPr>
                <a:t>先</a:t>
              </a:r>
            </a:p>
            <a:p>
              <a:pPr algn="ctr"/>
              <a:r>
                <a:rPr lang="zh-CN" altLang="en-US" sz="2400" b="1">
                  <a:ea typeface="楷体_GB2312" pitchFamily="49" charset="-122"/>
                </a:rPr>
                <a:t>编</a:t>
              </a:r>
            </a:p>
            <a:p>
              <a:pPr algn="ctr"/>
              <a:r>
                <a:rPr lang="zh-CN" altLang="en-US" sz="2400" b="1">
                  <a:ea typeface="楷体_GB2312" pitchFamily="49" charset="-122"/>
                </a:rPr>
                <a:t>码</a:t>
              </a:r>
            </a:p>
            <a:p>
              <a:pPr algn="ctr"/>
              <a:r>
                <a:rPr lang="zh-CN" altLang="en-US" sz="2400" b="1">
                  <a:ea typeface="楷体_GB2312" pitchFamily="49" charset="-122"/>
                </a:rPr>
                <a:t>器</a:t>
              </a:r>
            </a:p>
            <a:p>
              <a:pPr algn="ctr"/>
              <a:r>
                <a:rPr lang="zh-CN" altLang="en-US" sz="2400" b="1">
                  <a:ea typeface="楷体_GB2312" pitchFamily="49" charset="-122"/>
                </a:rPr>
                <a:t>电</a:t>
              </a:r>
            </a:p>
            <a:p>
              <a:pPr algn="ctr"/>
              <a:r>
                <a:rPr lang="zh-CN" altLang="en-US" sz="2400" b="1">
                  <a:ea typeface="楷体_GB2312" pitchFamily="49" charset="-122"/>
                </a:rPr>
                <a:t>路</a:t>
              </a:r>
            </a:p>
          </p:txBody>
        </p:sp>
        <p:sp>
          <p:nvSpPr>
            <p:cNvPr id="63511" name="Line 7"/>
            <p:cNvSpPr>
              <a:spLocks noChangeShapeType="1"/>
            </p:cNvSpPr>
            <p:nvPr/>
          </p:nvSpPr>
          <p:spPr bwMode="auto">
            <a:xfrm>
              <a:off x="2270" y="2414"/>
              <a:ext cx="5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2" name="Line 8"/>
            <p:cNvSpPr>
              <a:spLocks noChangeShapeType="1"/>
            </p:cNvSpPr>
            <p:nvPr/>
          </p:nvSpPr>
          <p:spPr bwMode="auto">
            <a:xfrm>
              <a:off x="2270" y="2630"/>
              <a:ext cx="5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3" name="Line 9"/>
            <p:cNvSpPr>
              <a:spLocks noChangeShapeType="1"/>
            </p:cNvSpPr>
            <p:nvPr/>
          </p:nvSpPr>
          <p:spPr bwMode="auto">
            <a:xfrm flipV="1">
              <a:off x="2270" y="2844"/>
              <a:ext cx="540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4" name="Line 10"/>
            <p:cNvSpPr>
              <a:spLocks noChangeShapeType="1"/>
            </p:cNvSpPr>
            <p:nvPr/>
          </p:nvSpPr>
          <p:spPr bwMode="auto">
            <a:xfrm>
              <a:off x="2270" y="3062"/>
              <a:ext cx="5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5" name="Line 11"/>
            <p:cNvSpPr>
              <a:spLocks noChangeShapeType="1"/>
            </p:cNvSpPr>
            <p:nvPr/>
          </p:nvSpPr>
          <p:spPr bwMode="auto">
            <a:xfrm>
              <a:off x="2270" y="3278"/>
              <a:ext cx="5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6" name="Line 12"/>
            <p:cNvSpPr>
              <a:spLocks noChangeShapeType="1"/>
            </p:cNvSpPr>
            <p:nvPr/>
          </p:nvSpPr>
          <p:spPr bwMode="auto">
            <a:xfrm>
              <a:off x="2270" y="3495"/>
              <a:ext cx="5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237" name="Text Box 13"/>
          <p:cNvSpPr txBox="1">
            <a:spLocks noChangeArrowheads="1"/>
          </p:cNvSpPr>
          <p:nvPr/>
        </p:nvSpPr>
        <p:spPr bwMode="auto">
          <a:xfrm>
            <a:off x="3336925" y="2420938"/>
            <a:ext cx="7969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chemeClr val="tx2"/>
                </a:solidFill>
                <a:ea typeface="楷体_GB2312" pitchFamily="49" charset="-122"/>
              </a:rPr>
              <a:t>火灾</a:t>
            </a:r>
          </a:p>
        </p:txBody>
      </p:sp>
      <p:sp>
        <p:nvSpPr>
          <p:cNvPr id="52238" name="Text Box 14"/>
          <p:cNvSpPr txBox="1">
            <a:spLocks noChangeArrowheads="1"/>
          </p:cNvSpPr>
          <p:nvPr/>
        </p:nvSpPr>
        <p:spPr bwMode="auto">
          <a:xfrm>
            <a:off x="3336925" y="2781300"/>
            <a:ext cx="7969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chemeClr val="tx2"/>
                </a:solidFill>
                <a:ea typeface="楷体_GB2312" pitchFamily="49" charset="-122"/>
              </a:rPr>
              <a:t>小偷</a:t>
            </a:r>
          </a:p>
        </p:txBody>
      </p:sp>
      <p:sp>
        <p:nvSpPr>
          <p:cNvPr id="52239" name="Text Box 15"/>
          <p:cNvSpPr txBox="1">
            <a:spLocks noChangeArrowheads="1"/>
          </p:cNvSpPr>
          <p:nvPr/>
        </p:nvSpPr>
        <p:spPr bwMode="auto">
          <a:xfrm>
            <a:off x="3192463" y="3141663"/>
            <a:ext cx="11255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chemeClr val="tx2"/>
                </a:solidFill>
                <a:ea typeface="楷体_GB2312" pitchFamily="49" charset="-122"/>
              </a:rPr>
              <a:t>煤气泄漏</a:t>
            </a:r>
          </a:p>
        </p:txBody>
      </p:sp>
      <p:sp>
        <p:nvSpPr>
          <p:cNvPr id="52240" name="Text Box 16"/>
          <p:cNvSpPr txBox="1">
            <a:spLocks noChangeArrowheads="1"/>
          </p:cNvSpPr>
          <p:nvPr/>
        </p:nvSpPr>
        <p:spPr bwMode="auto">
          <a:xfrm>
            <a:off x="3336925" y="3567113"/>
            <a:ext cx="7969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chemeClr val="tx2"/>
                </a:solidFill>
                <a:ea typeface="楷体_GB2312" pitchFamily="49" charset="-122"/>
              </a:rPr>
              <a:t>电视</a:t>
            </a:r>
          </a:p>
        </p:txBody>
      </p:sp>
      <p:sp>
        <p:nvSpPr>
          <p:cNvPr id="52241" name="Text Box 17"/>
          <p:cNvSpPr txBox="1">
            <a:spLocks noChangeArrowheads="1"/>
          </p:cNvSpPr>
          <p:nvPr/>
        </p:nvSpPr>
        <p:spPr bwMode="auto">
          <a:xfrm>
            <a:off x="3336925" y="3933825"/>
            <a:ext cx="7969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chemeClr val="tx2"/>
                </a:solidFill>
                <a:ea typeface="楷体_GB2312" pitchFamily="49" charset="-122"/>
              </a:rPr>
              <a:t>空调</a:t>
            </a: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6491288" y="2892425"/>
            <a:ext cx="1704975" cy="1544638"/>
            <a:chOff x="4215" y="2522"/>
            <a:chExt cx="1074" cy="973"/>
          </a:xfrm>
        </p:grpSpPr>
        <p:sp>
          <p:nvSpPr>
            <p:cNvPr id="63505" name="Rectangle 19"/>
            <p:cNvSpPr>
              <a:spLocks noChangeArrowheads="1"/>
            </p:cNvSpPr>
            <p:nvPr/>
          </p:nvSpPr>
          <p:spPr bwMode="auto">
            <a:xfrm>
              <a:off x="4215" y="2522"/>
              <a:ext cx="537" cy="973"/>
            </a:xfrm>
            <a:prstGeom prst="rect">
              <a:avLst/>
            </a:prstGeom>
            <a:gradFill rotWithShape="1"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path path="shape">
                <a:fillToRect l="50000" t="50000" r="50000" b="50000"/>
              </a:path>
            </a:gra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ea typeface="楷体_GB2312" pitchFamily="49" charset="-122"/>
                </a:rPr>
                <a:t>处</a:t>
              </a:r>
            </a:p>
            <a:p>
              <a:pPr algn="ctr"/>
              <a:r>
                <a:rPr lang="zh-CN" altLang="en-US" sz="2400" b="1">
                  <a:ea typeface="楷体_GB2312" pitchFamily="49" charset="-122"/>
                </a:rPr>
                <a:t>理</a:t>
              </a:r>
            </a:p>
            <a:p>
              <a:pPr algn="ctr"/>
              <a:r>
                <a:rPr lang="zh-CN" altLang="en-US" sz="2400" b="1">
                  <a:ea typeface="楷体_GB2312" pitchFamily="49" charset="-122"/>
                </a:rPr>
                <a:t>电</a:t>
              </a:r>
            </a:p>
            <a:p>
              <a:pPr algn="ctr"/>
              <a:r>
                <a:rPr lang="zh-CN" altLang="en-US" sz="2400" b="1">
                  <a:ea typeface="楷体_GB2312" pitchFamily="49" charset="-122"/>
                </a:rPr>
                <a:t>路</a:t>
              </a:r>
            </a:p>
          </p:txBody>
        </p:sp>
        <p:sp>
          <p:nvSpPr>
            <p:cNvPr id="63506" name="Line 20"/>
            <p:cNvSpPr>
              <a:spLocks noChangeShapeType="1"/>
            </p:cNvSpPr>
            <p:nvPr/>
          </p:nvSpPr>
          <p:spPr bwMode="auto">
            <a:xfrm>
              <a:off x="4752" y="2739"/>
              <a:ext cx="53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07" name="Line 21"/>
            <p:cNvSpPr>
              <a:spLocks noChangeShapeType="1"/>
            </p:cNvSpPr>
            <p:nvPr/>
          </p:nvSpPr>
          <p:spPr bwMode="auto">
            <a:xfrm>
              <a:off x="4752" y="2955"/>
              <a:ext cx="53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08" name="Line 22"/>
            <p:cNvSpPr>
              <a:spLocks noChangeShapeType="1"/>
            </p:cNvSpPr>
            <p:nvPr/>
          </p:nvSpPr>
          <p:spPr bwMode="auto">
            <a:xfrm>
              <a:off x="4752" y="3170"/>
              <a:ext cx="53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09" name="Line 23"/>
            <p:cNvSpPr>
              <a:spLocks noChangeShapeType="1"/>
            </p:cNvSpPr>
            <p:nvPr/>
          </p:nvSpPr>
          <p:spPr bwMode="auto">
            <a:xfrm>
              <a:off x="4752" y="3384"/>
              <a:ext cx="53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248" name="Text Box 24"/>
          <p:cNvSpPr txBox="1">
            <a:spLocks noChangeArrowheads="1"/>
          </p:cNvSpPr>
          <p:nvPr/>
        </p:nvSpPr>
        <p:spPr bwMode="auto">
          <a:xfrm>
            <a:off x="7456488" y="2884488"/>
            <a:ext cx="6143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tx2"/>
                </a:solidFill>
                <a:ea typeface="楷体_GB2312" pitchFamily="49" charset="-122"/>
              </a:rPr>
              <a:t>119</a:t>
            </a:r>
          </a:p>
        </p:txBody>
      </p:sp>
      <p:sp>
        <p:nvSpPr>
          <p:cNvPr id="52249" name="Text Box 25"/>
          <p:cNvSpPr txBox="1">
            <a:spLocks noChangeArrowheads="1"/>
          </p:cNvSpPr>
          <p:nvPr/>
        </p:nvSpPr>
        <p:spPr bwMode="auto">
          <a:xfrm>
            <a:off x="7459663" y="3217863"/>
            <a:ext cx="6143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tx2"/>
                </a:solidFill>
                <a:ea typeface="楷体_GB2312" pitchFamily="49" charset="-122"/>
              </a:rPr>
              <a:t>110</a:t>
            </a:r>
          </a:p>
        </p:txBody>
      </p:sp>
      <p:sp>
        <p:nvSpPr>
          <p:cNvPr id="52250" name="Text Box 26"/>
          <p:cNvSpPr txBox="1">
            <a:spLocks noChangeArrowheads="1"/>
          </p:cNvSpPr>
          <p:nvPr/>
        </p:nvSpPr>
        <p:spPr bwMode="auto">
          <a:xfrm>
            <a:off x="7459663" y="3546475"/>
            <a:ext cx="11445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chemeClr val="tx2"/>
                </a:solidFill>
                <a:ea typeface="楷体_GB2312" pitchFamily="49" charset="-122"/>
              </a:rPr>
              <a:t>传呼业主</a:t>
            </a:r>
          </a:p>
        </p:txBody>
      </p:sp>
      <p:sp>
        <p:nvSpPr>
          <p:cNvPr id="52251" name="Text Box 27"/>
          <p:cNvSpPr txBox="1">
            <a:spLocks noChangeArrowheads="1"/>
          </p:cNvSpPr>
          <p:nvPr/>
        </p:nvSpPr>
        <p:spPr bwMode="auto">
          <a:xfrm>
            <a:off x="7529513" y="3913188"/>
            <a:ext cx="7762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chemeClr val="tx2"/>
                </a:solidFill>
                <a:ea typeface="楷体_GB2312" pitchFamily="49" charset="-122"/>
              </a:rPr>
              <a:t>其它</a:t>
            </a:r>
          </a:p>
        </p:txBody>
      </p:sp>
      <p:sp>
        <p:nvSpPr>
          <p:cNvPr id="52252" name="AutoShape 28"/>
          <p:cNvSpPr>
            <a:spLocks noChangeArrowheads="1"/>
          </p:cNvSpPr>
          <p:nvPr/>
        </p:nvSpPr>
        <p:spPr bwMode="auto">
          <a:xfrm>
            <a:off x="5546725" y="3429000"/>
            <a:ext cx="654050" cy="454025"/>
          </a:xfrm>
          <a:prstGeom prst="notchedRightArrow">
            <a:avLst>
              <a:gd name="adj1" fmla="val 50000"/>
              <a:gd name="adj2" fmla="val 36014"/>
            </a:avLst>
          </a:prstGeom>
          <a:solidFill>
            <a:srgbClr val="FFFF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53" name="Text Box 29"/>
          <p:cNvSpPr txBox="1">
            <a:spLocks noChangeArrowheads="1"/>
          </p:cNvSpPr>
          <p:nvPr/>
        </p:nvSpPr>
        <p:spPr bwMode="auto">
          <a:xfrm>
            <a:off x="3336925" y="4292600"/>
            <a:ext cx="7762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chemeClr val="tx2"/>
                </a:solidFill>
                <a:ea typeface="楷体_GB2312" pitchFamily="49" charset="-122"/>
              </a:rPr>
              <a:t>其它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52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500"/>
                                        <p:tgtEl>
                                          <p:spTgt spid="5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5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5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8" dur="500"/>
                                        <p:tgtEl>
                                          <p:spTgt spid="5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500"/>
                                        <p:tgtEl>
                                          <p:spTgt spid="5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52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9" dur="500"/>
                                        <p:tgtEl>
                                          <p:spTgt spid="52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5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5" dur="500"/>
                                        <p:tgtEl>
                                          <p:spTgt spid="52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8" dur="500"/>
                                        <p:tgtEl>
                                          <p:spTgt spid="5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 animBg="1"/>
      <p:bldP spid="52237" grpId="0"/>
      <p:bldP spid="52238" grpId="0"/>
      <p:bldP spid="52239" grpId="0"/>
      <p:bldP spid="52240" grpId="0"/>
      <p:bldP spid="52241" grpId="0"/>
      <p:bldP spid="52248" grpId="0"/>
      <p:bldP spid="52249" grpId="0"/>
      <p:bldP spid="52250" grpId="0"/>
      <p:bldP spid="52251" grpId="0"/>
      <p:bldP spid="52252" grpId="0" animBg="1"/>
      <p:bldP spid="5225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主要内容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3713" y="1989138"/>
            <a:ext cx="6257925" cy="4383087"/>
          </a:xfrm>
        </p:spPr>
        <p:txBody>
          <a:bodyPr/>
          <a:lstStyle/>
          <a:p>
            <a:pPr eaLnBrk="1" hangingPunct="1"/>
            <a:r>
              <a:rPr lang="zh-CN" altLang="en-US" smtClean="0"/>
              <a:t>组合逻辑的设计方法</a:t>
            </a:r>
          </a:p>
          <a:p>
            <a:pPr eaLnBrk="1" hangingPunct="1"/>
            <a:r>
              <a:rPr lang="zh-CN" altLang="en-US" smtClean="0"/>
              <a:t>数字集成电路介绍</a:t>
            </a:r>
          </a:p>
          <a:p>
            <a:pPr eaLnBrk="1" hangingPunct="1"/>
            <a:r>
              <a:rPr lang="zh-CN" altLang="en-US" smtClean="0"/>
              <a:t>译码器与编码器</a:t>
            </a:r>
          </a:p>
          <a:p>
            <a:pPr eaLnBrk="1" hangingPunct="1">
              <a:buClr>
                <a:schemeClr val="tx2"/>
              </a:buClr>
            </a:pPr>
            <a:r>
              <a:rPr lang="zh-CN" altLang="en-US" smtClean="0"/>
              <a:t>数字多路器</a:t>
            </a:r>
          </a:p>
          <a:p>
            <a:pPr eaLnBrk="1" hangingPunct="1"/>
            <a:r>
              <a:rPr lang="zh-CN" altLang="en-US" smtClean="0"/>
              <a:t>加法器与减法器</a:t>
            </a:r>
          </a:p>
          <a:p>
            <a:pPr eaLnBrk="1" hangingPunct="1"/>
            <a:r>
              <a:rPr lang="zh-CN" altLang="en-US" smtClean="0"/>
              <a:t>二进制比较器与</a:t>
            </a:r>
            <a:r>
              <a:rPr lang="en-US" altLang="zh-CN" smtClean="0"/>
              <a:t>ALU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数字多路器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268413"/>
            <a:ext cx="4679950" cy="5516562"/>
          </a:xfrm>
        </p:spPr>
        <p:txBody>
          <a:bodyPr/>
          <a:lstStyle/>
          <a:p>
            <a:pPr eaLnBrk="1" hangingPunct="1"/>
            <a:r>
              <a:rPr lang="zh-CN" altLang="en-US" smtClean="0"/>
              <a:t>数字多路器（数据选择器）</a:t>
            </a:r>
            <a:r>
              <a:rPr lang="en-US" altLang="zh-CN" smtClean="0"/>
              <a:t>——MUX</a:t>
            </a:r>
          </a:p>
          <a:p>
            <a:pPr eaLnBrk="1" hangingPunct="1"/>
            <a:r>
              <a:rPr lang="zh-CN" altLang="en-US" smtClean="0"/>
              <a:t>从多个输入数据中选择一个送往唯一通道输出，类似一个多掷开关。</a:t>
            </a:r>
          </a:p>
          <a:p>
            <a:pPr eaLnBrk="1" hangingPunct="1"/>
            <a:r>
              <a:rPr lang="en-US" altLang="zh-CN" smtClean="0"/>
              <a:t>M</a:t>
            </a:r>
            <a:r>
              <a:rPr lang="zh-CN" altLang="en-US" smtClean="0"/>
              <a:t>（</a:t>
            </a:r>
            <a:r>
              <a:rPr lang="en-US" altLang="zh-CN" smtClean="0"/>
              <a:t>=2</a:t>
            </a:r>
            <a:r>
              <a:rPr lang="en-US" altLang="zh-CN" baseline="30000" smtClean="0"/>
              <a:t>N</a:t>
            </a:r>
            <a:r>
              <a:rPr lang="zh-CN" altLang="en-US" smtClean="0"/>
              <a:t>）个输入数据需要</a:t>
            </a:r>
            <a:r>
              <a:rPr lang="en-US" altLang="zh-CN" smtClean="0"/>
              <a:t>N</a:t>
            </a:r>
            <a:r>
              <a:rPr lang="zh-CN" altLang="en-US" smtClean="0"/>
              <a:t>位二进制信号来选择输出通道，称为</a:t>
            </a:r>
            <a:r>
              <a:rPr lang="en-US" altLang="zh-CN" smtClean="0"/>
              <a:t>N</a:t>
            </a:r>
            <a:r>
              <a:rPr lang="zh-CN" altLang="en-US" smtClean="0"/>
              <a:t>位选择变量</a:t>
            </a:r>
            <a:r>
              <a:rPr lang="en-US" altLang="zh-CN" smtClean="0"/>
              <a:t>(</a:t>
            </a:r>
            <a:r>
              <a:rPr lang="zh-CN" altLang="en-US" smtClean="0"/>
              <a:t>地址信号</a:t>
            </a:r>
            <a:r>
              <a:rPr lang="en-US" altLang="zh-CN" smtClean="0"/>
              <a:t>)</a:t>
            </a:r>
            <a:r>
              <a:rPr lang="zh-CN" altLang="en-US" smtClean="0"/>
              <a:t>。</a:t>
            </a:r>
          </a:p>
          <a:p>
            <a:pPr eaLnBrk="1" hangingPunct="1"/>
            <a:r>
              <a:rPr lang="zh-CN" altLang="en-US" smtClean="0"/>
              <a:t>数据选择器是一个</a:t>
            </a:r>
            <a:r>
              <a:rPr lang="zh-CN" altLang="en-US" smtClean="0">
                <a:solidFill>
                  <a:srgbClr val="FF0000"/>
                </a:solidFill>
              </a:rPr>
              <a:t>多输入，单输出</a:t>
            </a:r>
            <a:r>
              <a:rPr lang="zh-CN" altLang="en-US" smtClean="0"/>
              <a:t>的组合逻辑电路。</a:t>
            </a: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24525" y="3933825"/>
            <a:ext cx="3024188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1" name="Picture 5" descr="11"/>
          <p:cNvPicPr>
            <a:picLocks noChangeAspect="1" noChangeArrowheads="1"/>
          </p:cNvPicPr>
          <p:nvPr/>
        </p:nvPicPr>
        <p:blipFill>
          <a:blip r:embed="rId3">
            <a:lum contrast="18000"/>
            <a:grayscl/>
          </a:blip>
          <a:srcRect/>
          <a:stretch>
            <a:fillRect/>
          </a:stretch>
        </p:blipFill>
        <p:spPr bwMode="auto">
          <a:xfrm>
            <a:off x="4859338" y="1196975"/>
            <a:ext cx="3851275" cy="268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2</a:t>
            </a:r>
            <a:r>
              <a:rPr lang="zh-CN" altLang="en-US" smtClean="0"/>
              <a:t>选</a:t>
            </a:r>
            <a:r>
              <a:rPr lang="en-US" altLang="zh-CN" smtClean="0"/>
              <a:t>1</a:t>
            </a:r>
            <a:r>
              <a:rPr lang="zh-CN" altLang="en-US" smtClean="0"/>
              <a:t>数字多路器</a:t>
            </a:r>
          </a:p>
        </p:txBody>
      </p:sp>
      <p:pic>
        <p:nvPicPr>
          <p:cNvPr id="6656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2273300"/>
            <a:ext cx="4751387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4" name="Text Box 5"/>
          <p:cNvSpPr txBox="1">
            <a:spLocks noChangeArrowheads="1"/>
          </p:cNvSpPr>
          <p:nvPr/>
        </p:nvSpPr>
        <p:spPr bwMode="auto">
          <a:xfrm>
            <a:off x="2281238" y="1700213"/>
            <a:ext cx="1127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>
                <a:solidFill>
                  <a:schemeClr val="tx2"/>
                </a:solidFill>
                <a:latin typeface="Verdana" pitchFamily="34" charset="0"/>
                <a:ea typeface="宋体" pitchFamily="2" charset="-122"/>
              </a:rPr>
              <a:t>真值表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417763" y="3095625"/>
            <a:ext cx="1577975" cy="720725"/>
            <a:chOff x="1642" y="2132"/>
            <a:chExt cx="1060" cy="454"/>
          </a:xfrm>
        </p:grpSpPr>
        <p:sp>
          <p:nvSpPr>
            <p:cNvPr id="66584" name="Oval 7"/>
            <p:cNvSpPr>
              <a:spLocks noChangeArrowheads="1"/>
            </p:cNvSpPr>
            <p:nvPr/>
          </p:nvSpPr>
          <p:spPr bwMode="auto">
            <a:xfrm>
              <a:off x="1642" y="2218"/>
              <a:ext cx="312" cy="3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85" name="Oval 8"/>
            <p:cNvSpPr>
              <a:spLocks noChangeArrowheads="1"/>
            </p:cNvSpPr>
            <p:nvPr/>
          </p:nvSpPr>
          <p:spPr bwMode="auto">
            <a:xfrm>
              <a:off x="2390" y="2218"/>
              <a:ext cx="312" cy="3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86" name="Freeform 9"/>
            <p:cNvSpPr>
              <a:spLocks/>
            </p:cNvSpPr>
            <p:nvPr/>
          </p:nvSpPr>
          <p:spPr bwMode="auto">
            <a:xfrm>
              <a:off x="1784" y="2132"/>
              <a:ext cx="766" cy="85"/>
            </a:xfrm>
            <a:custGeom>
              <a:avLst/>
              <a:gdLst>
                <a:gd name="T0" fmla="*/ 0 w 766"/>
                <a:gd name="T1" fmla="*/ 6 h 203"/>
                <a:gd name="T2" fmla="*/ 454 w 766"/>
                <a:gd name="T3" fmla="*/ 0 h 203"/>
                <a:gd name="T4" fmla="*/ 766 w 766"/>
                <a:gd name="T5" fmla="*/ 5 h 203"/>
                <a:gd name="T6" fmla="*/ 0 60000 65536"/>
                <a:gd name="T7" fmla="*/ 0 60000 65536"/>
                <a:gd name="T8" fmla="*/ 0 60000 65536"/>
                <a:gd name="T9" fmla="*/ 0 w 766"/>
                <a:gd name="T10" fmla="*/ 0 h 203"/>
                <a:gd name="T11" fmla="*/ 766 w 766"/>
                <a:gd name="T12" fmla="*/ 203 h 20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6" h="203">
                  <a:moveTo>
                    <a:pt x="0" y="203"/>
                  </a:moveTo>
                  <a:cubicBezTo>
                    <a:pt x="163" y="106"/>
                    <a:pt x="326" y="10"/>
                    <a:pt x="454" y="5"/>
                  </a:cubicBezTo>
                  <a:cubicBezTo>
                    <a:pt x="582" y="0"/>
                    <a:pt x="714" y="147"/>
                    <a:pt x="766" y="175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860675" y="3689350"/>
            <a:ext cx="1135063" cy="892175"/>
            <a:chOff x="2075" y="2619"/>
            <a:chExt cx="805" cy="562"/>
          </a:xfrm>
        </p:grpSpPr>
        <p:sp>
          <p:nvSpPr>
            <p:cNvPr id="66581" name="Oval 11"/>
            <p:cNvSpPr>
              <a:spLocks noChangeArrowheads="1"/>
            </p:cNvSpPr>
            <p:nvPr/>
          </p:nvSpPr>
          <p:spPr bwMode="auto">
            <a:xfrm>
              <a:off x="2075" y="2619"/>
              <a:ext cx="312" cy="368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82" name="Oval 12"/>
            <p:cNvSpPr>
              <a:spLocks noChangeArrowheads="1"/>
            </p:cNvSpPr>
            <p:nvPr/>
          </p:nvSpPr>
          <p:spPr bwMode="auto">
            <a:xfrm>
              <a:off x="2568" y="2619"/>
              <a:ext cx="312" cy="368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83" name="Freeform 13"/>
            <p:cNvSpPr>
              <a:spLocks/>
            </p:cNvSpPr>
            <p:nvPr/>
          </p:nvSpPr>
          <p:spPr bwMode="auto">
            <a:xfrm rot="10800000">
              <a:off x="2245" y="2982"/>
              <a:ext cx="465" cy="199"/>
            </a:xfrm>
            <a:custGeom>
              <a:avLst/>
              <a:gdLst>
                <a:gd name="T0" fmla="*/ 0 w 766"/>
                <a:gd name="T1" fmla="*/ 187 h 203"/>
                <a:gd name="T2" fmla="*/ 62 w 766"/>
                <a:gd name="T3" fmla="*/ 5 h 203"/>
                <a:gd name="T4" fmla="*/ 104 w 766"/>
                <a:gd name="T5" fmla="*/ 163 h 203"/>
                <a:gd name="T6" fmla="*/ 0 60000 65536"/>
                <a:gd name="T7" fmla="*/ 0 60000 65536"/>
                <a:gd name="T8" fmla="*/ 0 60000 65536"/>
                <a:gd name="T9" fmla="*/ 0 w 766"/>
                <a:gd name="T10" fmla="*/ 0 h 203"/>
                <a:gd name="T11" fmla="*/ 766 w 766"/>
                <a:gd name="T12" fmla="*/ 203 h 20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6" h="203">
                  <a:moveTo>
                    <a:pt x="0" y="203"/>
                  </a:moveTo>
                  <a:cubicBezTo>
                    <a:pt x="163" y="106"/>
                    <a:pt x="326" y="10"/>
                    <a:pt x="454" y="5"/>
                  </a:cubicBezTo>
                  <a:cubicBezTo>
                    <a:pt x="582" y="0"/>
                    <a:pt x="714" y="147"/>
                    <a:pt x="766" y="175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4286" name="Text Box 14"/>
          <p:cNvSpPr txBox="1">
            <a:spLocks noChangeArrowheads="1"/>
          </p:cNvSpPr>
          <p:nvPr/>
        </p:nvSpPr>
        <p:spPr bwMode="auto">
          <a:xfrm>
            <a:off x="657225" y="5435600"/>
            <a:ext cx="6884988" cy="45720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>
                <a:latin typeface="Verdana" pitchFamily="34" charset="0"/>
                <a:ea typeface="宋体" pitchFamily="2" charset="-122"/>
              </a:rPr>
              <a:t>选择变量决定将某个输入端的数据送至输出端</a:t>
            </a:r>
            <a:r>
              <a:rPr lang="zh-CN" altLang="en-US" b="1">
                <a:latin typeface="Times New Roman" charset="0"/>
                <a:ea typeface="宋体" pitchFamily="2" charset="-122"/>
              </a:rPr>
              <a:t>。</a:t>
            </a: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2417763" y="1700213"/>
            <a:ext cx="3630612" cy="1352550"/>
            <a:chOff x="1642" y="1253"/>
            <a:chExt cx="2287" cy="852"/>
          </a:xfrm>
        </p:grpSpPr>
        <p:sp>
          <p:nvSpPr>
            <p:cNvPr id="66579" name="AutoShape 16"/>
            <p:cNvSpPr>
              <a:spLocks noChangeArrowheads="1"/>
            </p:cNvSpPr>
            <p:nvPr/>
          </p:nvSpPr>
          <p:spPr bwMode="auto">
            <a:xfrm>
              <a:off x="1642" y="1821"/>
              <a:ext cx="613" cy="284"/>
            </a:xfrm>
            <a:prstGeom prst="wedgeRoundRectCallout">
              <a:avLst>
                <a:gd name="adj1" fmla="val 106769"/>
                <a:gd name="adj2" fmla="val -173241"/>
                <a:gd name="adj3" fmla="val 16667"/>
              </a:avLst>
            </a:prstGeom>
            <a:noFill/>
            <a:ln w="38100">
              <a:solidFill>
                <a:srgbClr val="FF66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zh-CN" b="1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66580" name="Text Box 17"/>
            <p:cNvSpPr txBox="1">
              <a:spLocks noChangeArrowheads="1"/>
            </p:cNvSpPr>
            <p:nvPr/>
          </p:nvSpPr>
          <p:spPr bwMode="auto">
            <a:xfrm>
              <a:off x="2702" y="1253"/>
              <a:ext cx="1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b="1">
                  <a:solidFill>
                    <a:srgbClr val="FF9900"/>
                  </a:solidFill>
                  <a:latin typeface="Times New Roman" charset="0"/>
                  <a:ea typeface="宋体" pitchFamily="2" charset="-122"/>
                </a:rPr>
                <a:t>输入数据（</a:t>
              </a:r>
              <a:r>
                <a:rPr lang="en-US" altLang="zh-CN" b="1">
                  <a:solidFill>
                    <a:srgbClr val="FF9900"/>
                  </a:solidFill>
                  <a:latin typeface="Times New Roman" charset="0"/>
                  <a:ea typeface="宋体" pitchFamily="2" charset="-122"/>
                </a:rPr>
                <a:t>2</a:t>
              </a:r>
              <a:r>
                <a:rPr lang="zh-CN" altLang="en-US" b="1">
                  <a:solidFill>
                    <a:srgbClr val="FF9900"/>
                  </a:solidFill>
                  <a:latin typeface="Times New Roman" charset="0"/>
                  <a:ea typeface="宋体" pitchFamily="2" charset="-122"/>
                </a:rPr>
                <a:t>路）</a:t>
              </a:r>
            </a:p>
          </p:txBody>
        </p:sp>
      </p:grpSp>
      <p:sp>
        <p:nvSpPr>
          <p:cNvPr id="54290" name="AutoShape 18"/>
          <p:cNvSpPr>
            <a:spLocks noChangeArrowheads="1"/>
          </p:cNvSpPr>
          <p:nvPr/>
        </p:nvSpPr>
        <p:spPr bwMode="auto">
          <a:xfrm>
            <a:off x="5299075" y="3052763"/>
            <a:ext cx="388938" cy="40163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5751513" y="4292600"/>
            <a:ext cx="2928937" cy="757238"/>
            <a:chOff x="3757" y="2983"/>
            <a:chExt cx="1845" cy="477"/>
          </a:xfrm>
        </p:grpSpPr>
        <p:sp>
          <p:nvSpPr>
            <p:cNvPr id="66572" name="Rectangle 20"/>
            <p:cNvSpPr>
              <a:spLocks noChangeArrowheads="1"/>
            </p:cNvSpPr>
            <p:nvPr/>
          </p:nvSpPr>
          <p:spPr bwMode="auto">
            <a:xfrm>
              <a:off x="4403" y="3172"/>
              <a:ext cx="1199" cy="28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573" name="Line 21"/>
            <p:cNvSpPr>
              <a:spLocks noChangeShapeType="1"/>
            </p:cNvSpPr>
            <p:nvPr/>
          </p:nvSpPr>
          <p:spPr bwMode="auto">
            <a:xfrm>
              <a:off x="5017" y="3172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574" name="Text Box 22"/>
            <p:cNvSpPr txBox="1">
              <a:spLocks noChangeArrowheads="1"/>
            </p:cNvSpPr>
            <p:nvPr/>
          </p:nvSpPr>
          <p:spPr bwMode="auto">
            <a:xfrm>
              <a:off x="4607" y="2983"/>
              <a:ext cx="144" cy="1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b="1">
                  <a:latin typeface="Times New Roman" charset="0"/>
                  <a:ea typeface="宋体-方正超大字符集" pitchFamily="65" charset="-122"/>
                </a:rPr>
                <a:t>0</a:t>
              </a:r>
            </a:p>
          </p:txBody>
        </p:sp>
        <p:sp>
          <p:nvSpPr>
            <p:cNvPr id="66575" name="Text Box 23"/>
            <p:cNvSpPr txBox="1">
              <a:spLocks noChangeArrowheads="1"/>
            </p:cNvSpPr>
            <p:nvPr/>
          </p:nvSpPr>
          <p:spPr bwMode="auto">
            <a:xfrm>
              <a:off x="5202" y="2983"/>
              <a:ext cx="144" cy="1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b="1">
                  <a:latin typeface="Times New Roman" charset="0"/>
                  <a:ea typeface="宋体-方正超大字符集" pitchFamily="65" charset="-122"/>
                </a:rPr>
                <a:t>1</a:t>
              </a:r>
            </a:p>
          </p:txBody>
        </p:sp>
        <p:sp>
          <p:nvSpPr>
            <p:cNvPr id="66576" name="Text Box 24"/>
            <p:cNvSpPr txBox="1">
              <a:spLocks noChangeArrowheads="1"/>
            </p:cNvSpPr>
            <p:nvPr/>
          </p:nvSpPr>
          <p:spPr bwMode="auto">
            <a:xfrm>
              <a:off x="3757" y="3243"/>
              <a:ext cx="597" cy="1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b="1" i="1">
                  <a:latin typeface="Times New Roman" charset="0"/>
                  <a:ea typeface="宋体-方正超大字符集" pitchFamily="65" charset="-122"/>
                </a:rPr>
                <a:t>Select</a:t>
              </a:r>
            </a:p>
          </p:txBody>
        </p:sp>
        <p:sp>
          <p:nvSpPr>
            <p:cNvPr id="66577" name="Text Box 25"/>
            <p:cNvSpPr txBox="1">
              <a:spLocks noChangeArrowheads="1"/>
            </p:cNvSpPr>
            <p:nvPr/>
          </p:nvSpPr>
          <p:spPr bwMode="auto">
            <a:xfrm>
              <a:off x="4553" y="3181"/>
              <a:ext cx="3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b="1">
                  <a:latin typeface="Times New Roman" charset="0"/>
                  <a:ea typeface="宋体" pitchFamily="2" charset="-122"/>
                </a:rPr>
                <a:t>D</a:t>
              </a:r>
              <a:r>
                <a:rPr lang="en-US" altLang="zh-CN" b="1" baseline="-25000">
                  <a:latin typeface="Times New Roman" charset="0"/>
                  <a:ea typeface="宋体" pitchFamily="2" charset="-122"/>
                </a:rPr>
                <a:t>0</a:t>
              </a:r>
            </a:p>
          </p:txBody>
        </p:sp>
        <p:sp>
          <p:nvSpPr>
            <p:cNvPr id="66578" name="Text Box 26"/>
            <p:cNvSpPr txBox="1">
              <a:spLocks noChangeArrowheads="1"/>
            </p:cNvSpPr>
            <p:nvPr/>
          </p:nvSpPr>
          <p:spPr bwMode="auto">
            <a:xfrm>
              <a:off x="5148" y="3181"/>
              <a:ext cx="3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b="1">
                  <a:latin typeface="Times New Roman" charset="0"/>
                  <a:ea typeface="宋体" pitchFamily="2" charset="-122"/>
                </a:rPr>
                <a:t>D</a:t>
              </a:r>
              <a:r>
                <a:rPr lang="en-US" altLang="zh-CN" b="1" baseline="-25000">
                  <a:latin typeface="Times New Roman" charset="0"/>
                  <a:ea typeface="宋体" pitchFamily="2" charset="-122"/>
                </a:rPr>
                <a:t>1</a:t>
              </a:r>
            </a:p>
          </p:txBody>
        </p:sp>
      </p:grpSp>
      <p:pic>
        <p:nvPicPr>
          <p:cNvPr id="54299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8350" y="2354263"/>
            <a:ext cx="30099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5" dur="1000"/>
                                        <p:tgtEl>
                                          <p:spTgt spid="54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4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86" grpId="0" animBg="1"/>
      <p:bldP spid="5429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2</a:t>
            </a:r>
            <a:r>
              <a:rPr lang="zh-CN" altLang="en-US" smtClean="0"/>
              <a:t>选</a:t>
            </a:r>
            <a:r>
              <a:rPr lang="en-US" altLang="zh-CN" smtClean="0"/>
              <a:t>1</a:t>
            </a:r>
            <a:r>
              <a:rPr lang="zh-CN" altLang="en-US" smtClean="0"/>
              <a:t>数字多路器</a:t>
            </a: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619250" y="3860800"/>
            <a:ext cx="2205038" cy="549275"/>
            <a:chOff x="499" y="2441"/>
            <a:chExt cx="1389" cy="346"/>
          </a:xfrm>
        </p:grpSpPr>
        <p:sp>
          <p:nvSpPr>
            <p:cNvPr id="67599" name="AutoShape 5"/>
            <p:cNvSpPr>
              <a:spLocks noChangeAspect="1" noChangeArrowheads="1" noTextEdit="1"/>
            </p:cNvSpPr>
            <p:nvPr/>
          </p:nvSpPr>
          <p:spPr bwMode="auto">
            <a:xfrm>
              <a:off x="499" y="2443"/>
              <a:ext cx="1389" cy="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0" name="Rectangle 6"/>
            <p:cNvSpPr>
              <a:spLocks noChangeArrowheads="1"/>
            </p:cNvSpPr>
            <p:nvPr/>
          </p:nvSpPr>
          <p:spPr bwMode="auto">
            <a:xfrm>
              <a:off x="1722" y="2468"/>
              <a:ext cx="142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900" i="1">
                  <a:solidFill>
                    <a:srgbClr val="000000"/>
                  </a:solidFill>
                  <a:latin typeface="Times New Roman" charset="0"/>
                  <a:ea typeface="宋体" pitchFamily="2" charset="-122"/>
                </a:rPr>
                <a:t>A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67601" name="Rectangle 7"/>
            <p:cNvSpPr>
              <a:spLocks noChangeArrowheads="1"/>
            </p:cNvSpPr>
            <p:nvPr/>
          </p:nvSpPr>
          <p:spPr bwMode="auto">
            <a:xfrm>
              <a:off x="1493" y="2468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900" i="1">
                  <a:solidFill>
                    <a:srgbClr val="000000"/>
                  </a:solidFill>
                  <a:latin typeface="Times New Roman" charset="0"/>
                  <a:ea typeface="宋体" pitchFamily="2" charset="-122"/>
                </a:rPr>
                <a:t>D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67602" name="Rectangle 8"/>
            <p:cNvSpPr>
              <a:spLocks noChangeArrowheads="1"/>
            </p:cNvSpPr>
            <p:nvPr/>
          </p:nvSpPr>
          <p:spPr bwMode="auto">
            <a:xfrm>
              <a:off x="1176" y="2468"/>
              <a:ext cx="142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900" i="1">
                  <a:solidFill>
                    <a:srgbClr val="000000"/>
                  </a:solidFill>
                  <a:latin typeface="Times New Roman" charset="0"/>
                  <a:ea typeface="宋体" pitchFamily="2" charset="-122"/>
                </a:rPr>
                <a:t>A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67603" name="Rectangle 9"/>
            <p:cNvSpPr>
              <a:spLocks noChangeArrowheads="1"/>
            </p:cNvSpPr>
            <p:nvPr/>
          </p:nvSpPr>
          <p:spPr bwMode="auto">
            <a:xfrm>
              <a:off x="924" y="2468"/>
              <a:ext cx="168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900" i="1">
                  <a:solidFill>
                    <a:srgbClr val="000000"/>
                  </a:solidFill>
                  <a:latin typeface="Times New Roman" charset="0"/>
                  <a:ea typeface="宋体" pitchFamily="2" charset="-122"/>
                </a:rPr>
                <a:t>D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67604" name="Rectangle 10"/>
            <p:cNvSpPr>
              <a:spLocks noChangeArrowheads="1"/>
            </p:cNvSpPr>
            <p:nvPr/>
          </p:nvSpPr>
          <p:spPr bwMode="auto">
            <a:xfrm>
              <a:off x="519" y="2468"/>
              <a:ext cx="12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900" i="1">
                  <a:solidFill>
                    <a:srgbClr val="000000"/>
                  </a:solidFill>
                  <a:latin typeface="Times New Roman" charset="0"/>
                  <a:ea typeface="宋体" pitchFamily="2" charset="-122"/>
                </a:rPr>
                <a:t>Y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67605" name="Rectangle 11"/>
            <p:cNvSpPr>
              <a:spLocks noChangeArrowheads="1"/>
            </p:cNvSpPr>
            <p:nvPr/>
          </p:nvSpPr>
          <p:spPr bwMode="auto">
            <a:xfrm>
              <a:off x="1637" y="2610"/>
              <a:ext cx="68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imes New Roman" charset="0"/>
                  <a:ea typeface="宋体" pitchFamily="2" charset="-122"/>
                </a:rPr>
                <a:t>1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67606" name="Rectangle 12"/>
            <p:cNvSpPr>
              <a:spLocks noChangeArrowheads="1"/>
            </p:cNvSpPr>
            <p:nvPr/>
          </p:nvSpPr>
          <p:spPr bwMode="auto">
            <a:xfrm>
              <a:off x="1081" y="2610"/>
              <a:ext cx="68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imes New Roman" charset="0"/>
                  <a:ea typeface="宋体" pitchFamily="2" charset="-122"/>
                </a:rPr>
                <a:t>0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67607" name="Rectangle 13"/>
            <p:cNvSpPr>
              <a:spLocks noChangeArrowheads="1"/>
            </p:cNvSpPr>
            <p:nvPr/>
          </p:nvSpPr>
          <p:spPr bwMode="auto">
            <a:xfrm>
              <a:off x="1311" y="2468"/>
              <a:ext cx="42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900">
                  <a:solidFill>
                    <a:srgbClr val="000000"/>
                  </a:solidFill>
                  <a:latin typeface="Times New Roman" charset="0"/>
                  <a:ea typeface="宋体" pitchFamily="2" charset="-122"/>
                </a:rPr>
                <a:t>'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67608" name="Rectangle 14"/>
            <p:cNvSpPr>
              <a:spLocks noChangeArrowheads="1"/>
            </p:cNvSpPr>
            <p:nvPr/>
          </p:nvSpPr>
          <p:spPr bwMode="auto">
            <a:xfrm>
              <a:off x="1350" y="2441"/>
              <a:ext cx="127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900">
                  <a:solidFill>
                    <a:srgbClr val="000000"/>
                  </a:solidFill>
                  <a:latin typeface="Symbol" pitchFamily="18" charset="2"/>
                  <a:ea typeface="宋体" pitchFamily="2" charset="-122"/>
                </a:rPr>
                <a:t>+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67609" name="Rectangle 15"/>
            <p:cNvSpPr>
              <a:spLocks noChangeArrowheads="1"/>
            </p:cNvSpPr>
            <p:nvPr/>
          </p:nvSpPr>
          <p:spPr bwMode="auto">
            <a:xfrm>
              <a:off x="732" y="2441"/>
              <a:ext cx="127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900">
                  <a:solidFill>
                    <a:srgbClr val="000000"/>
                  </a:solidFill>
                  <a:latin typeface="Symbol" pitchFamily="18" charset="2"/>
                  <a:ea typeface="宋体" pitchFamily="2" charset="-122"/>
                </a:rPr>
                <a:t>=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</p:grpSp>
      <p:pic>
        <p:nvPicPr>
          <p:cNvPr id="67588" name="Picture 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5" y="1425575"/>
            <a:ext cx="6481763" cy="190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85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50" y="4597400"/>
            <a:ext cx="5545138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2270125" y="3729038"/>
            <a:ext cx="1309688" cy="720725"/>
            <a:chOff x="909" y="2471"/>
            <a:chExt cx="825" cy="454"/>
          </a:xfrm>
        </p:grpSpPr>
        <p:sp>
          <p:nvSpPr>
            <p:cNvPr id="67596" name="Oval 19"/>
            <p:cNvSpPr>
              <a:spLocks noChangeArrowheads="1"/>
            </p:cNvSpPr>
            <p:nvPr/>
          </p:nvSpPr>
          <p:spPr bwMode="auto">
            <a:xfrm>
              <a:off x="909" y="2557"/>
              <a:ext cx="271" cy="3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97" name="Oval 20"/>
            <p:cNvSpPr>
              <a:spLocks noChangeArrowheads="1"/>
            </p:cNvSpPr>
            <p:nvPr/>
          </p:nvSpPr>
          <p:spPr bwMode="auto">
            <a:xfrm>
              <a:off x="1463" y="2557"/>
              <a:ext cx="271" cy="3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98" name="Freeform 21"/>
            <p:cNvSpPr>
              <a:spLocks/>
            </p:cNvSpPr>
            <p:nvPr/>
          </p:nvSpPr>
          <p:spPr bwMode="auto">
            <a:xfrm>
              <a:off x="1081" y="2471"/>
              <a:ext cx="509" cy="85"/>
            </a:xfrm>
            <a:custGeom>
              <a:avLst/>
              <a:gdLst>
                <a:gd name="T0" fmla="*/ 0 w 766"/>
                <a:gd name="T1" fmla="*/ 6 h 203"/>
                <a:gd name="T2" fmla="*/ 89 w 766"/>
                <a:gd name="T3" fmla="*/ 0 h 203"/>
                <a:gd name="T4" fmla="*/ 150 w 766"/>
                <a:gd name="T5" fmla="*/ 5 h 203"/>
                <a:gd name="T6" fmla="*/ 0 60000 65536"/>
                <a:gd name="T7" fmla="*/ 0 60000 65536"/>
                <a:gd name="T8" fmla="*/ 0 60000 65536"/>
                <a:gd name="T9" fmla="*/ 0 w 766"/>
                <a:gd name="T10" fmla="*/ 0 h 203"/>
                <a:gd name="T11" fmla="*/ 766 w 766"/>
                <a:gd name="T12" fmla="*/ 203 h 20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6" h="203">
                  <a:moveTo>
                    <a:pt x="0" y="203"/>
                  </a:moveTo>
                  <a:cubicBezTo>
                    <a:pt x="163" y="106"/>
                    <a:pt x="326" y="10"/>
                    <a:pt x="454" y="5"/>
                  </a:cubicBezTo>
                  <a:cubicBezTo>
                    <a:pt x="582" y="0"/>
                    <a:pt x="714" y="147"/>
                    <a:pt x="766" y="175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8390" name="Text Box 22"/>
          <p:cNvSpPr txBox="1">
            <a:spLocks noChangeArrowheads="1"/>
          </p:cNvSpPr>
          <p:nvPr/>
        </p:nvSpPr>
        <p:spPr bwMode="auto">
          <a:xfrm>
            <a:off x="2425700" y="3363913"/>
            <a:ext cx="11350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输入数据</a:t>
            </a:r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2700338" y="4038600"/>
            <a:ext cx="2384425" cy="366713"/>
            <a:chOff x="1180" y="2666"/>
            <a:chExt cx="1502" cy="231"/>
          </a:xfrm>
        </p:grpSpPr>
        <p:sp>
          <p:nvSpPr>
            <p:cNvPr id="67593" name="Line 24"/>
            <p:cNvSpPr>
              <a:spLocks noChangeShapeType="1"/>
            </p:cNvSpPr>
            <p:nvPr/>
          </p:nvSpPr>
          <p:spPr bwMode="auto">
            <a:xfrm>
              <a:off x="1180" y="2870"/>
              <a:ext cx="173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4" name="Line 25"/>
            <p:cNvSpPr>
              <a:spLocks noChangeShapeType="1"/>
            </p:cNvSpPr>
            <p:nvPr/>
          </p:nvSpPr>
          <p:spPr bwMode="auto">
            <a:xfrm>
              <a:off x="1734" y="2882"/>
              <a:ext cx="173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5" name="Text Box 26"/>
            <p:cNvSpPr txBox="1">
              <a:spLocks noChangeArrowheads="1"/>
            </p:cNvSpPr>
            <p:nvPr/>
          </p:nvSpPr>
          <p:spPr bwMode="auto">
            <a:xfrm>
              <a:off x="1967" y="2666"/>
              <a:ext cx="71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b="1">
                  <a:solidFill>
                    <a:srgbClr val="0000FF"/>
                  </a:solidFill>
                  <a:latin typeface="Times New Roman" charset="0"/>
                  <a:ea typeface="宋体" pitchFamily="2" charset="-122"/>
                </a:rPr>
                <a:t>选择变量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9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</a:t>
            </a:r>
            <a:r>
              <a:rPr lang="zh-CN" altLang="en-US" smtClean="0"/>
              <a:t>选</a:t>
            </a:r>
            <a:r>
              <a:rPr lang="en-US" altLang="zh-CN" smtClean="0"/>
              <a:t>1</a:t>
            </a:r>
            <a:r>
              <a:rPr lang="zh-CN" altLang="en-US" smtClean="0"/>
              <a:t>数字多路器</a:t>
            </a:r>
          </a:p>
        </p:txBody>
      </p:sp>
      <p:sp>
        <p:nvSpPr>
          <p:cNvPr id="59416" name="Text Box 24"/>
          <p:cNvSpPr txBox="1">
            <a:spLocks noChangeArrowheads="1"/>
          </p:cNvSpPr>
          <p:nvPr/>
        </p:nvSpPr>
        <p:spPr bwMode="auto">
          <a:xfrm>
            <a:off x="555625" y="5232400"/>
            <a:ext cx="5745163" cy="1004888"/>
          </a:xfrm>
          <a:prstGeom prst="rect">
            <a:avLst/>
          </a:prstGeom>
          <a:noFill/>
          <a:ln w="25400" cap="sq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75000"/>
            </a:pPr>
            <a:r>
              <a:rPr lang="en-US" altLang="zh-CN" sz="2400" b="1">
                <a:ea typeface="宋体" pitchFamily="2" charset="-122"/>
              </a:rPr>
              <a:t>Y=A</a:t>
            </a:r>
            <a:r>
              <a:rPr lang="en-US" altLang="zh-CN" sz="2400" b="1" baseline="-25000">
                <a:ea typeface="宋体" pitchFamily="2" charset="-122"/>
              </a:rPr>
              <a:t>1</a:t>
            </a:r>
            <a:r>
              <a:rPr lang="en-US" altLang="zh-CN" sz="2400" b="1">
                <a:ea typeface="宋体" pitchFamily="2" charset="-122"/>
              </a:rPr>
              <a:t>’A</a:t>
            </a:r>
            <a:r>
              <a:rPr lang="en-US" altLang="zh-CN" sz="2400" b="1" baseline="-25000">
                <a:ea typeface="宋体" pitchFamily="2" charset="-122"/>
              </a:rPr>
              <a:t>0</a:t>
            </a:r>
            <a:r>
              <a:rPr lang="en-US" altLang="zh-CN" sz="2400" b="1">
                <a:ea typeface="宋体" pitchFamily="2" charset="-122"/>
              </a:rPr>
              <a:t>’D</a:t>
            </a:r>
            <a:r>
              <a:rPr lang="en-US" altLang="zh-CN" sz="2400" b="1" baseline="-25000">
                <a:ea typeface="宋体" pitchFamily="2" charset="-122"/>
              </a:rPr>
              <a:t>0</a:t>
            </a:r>
            <a:r>
              <a:rPr lang="en-US" altLang="zh-CN" sz="2400" b="1">
                <a:ea typeface="宋体" pitchFamily="2" charset="-122"/>
              </a:rPr>
              <a:t>+A</a:t>
            </a:r>
            <a:r>
              <a:rPr lang="en-US" altLang="zh-CN" sz="2400" b="1" baseline="-25000">
                <a:ea typeface="宋体" pitchFamily="2" charset="-122"/>
              </a:rPr>
              <a:t>1</a:t>
            </a:r>
            <a:r>
              <a:rPr lang="en-US" altLang="zh-CN" sz="2400" b="1">
                <a:ea typeface="宋体" pitchFamily="2" charset="-122"/>
              </a:rPr>
              <a:t>’A</a:t>
            </a:r>
            <a:r>
              <a:rPr lang="en-US" altLang="zh-CN" sz="2400" b="1" baseline="-25000">
                <a:ea typeface="宋体" pitchFamily="2" charset="-122"/>
              </a:rPr>
              <a:t>0</a:t>
            </a:r>
            <a:r>
              <a:rPr lang="en-US" altLang="zh-CN" sz="2400" b="1">
                <a:ea typeface="宋体" pitchFamily="2" charset="-122"/>
              </a:rPr>
              <a:t>D</a:t>
            </a:r>
            <a:r>
              <a:rPr lang="en-US" altLang="zh-CN" sz="2400" b="1" baseline="-25000">
                <a:ea typeface="宋体" pitchFamily="2" charset="-122"/>
              </a:rPr>
              <a:t>1</a:t>
            </a:r>
            <a:r>
              <a:rPr lang="en-US" altLang="zh-CN" sz="2400" b="1">
                <a:ea typeface="宋体" pitchFamily="2" charset="-122"/>
              </a:rPr>
              <a:t>+A</a:t>
            </a:r>
            <a:r>
              <a:rPr lang="en-US" altLang="zh-CN" sz="2400" b="1" baseline="-25000">
                <a:ea typeface="宋体" pitchFamily="2" charset="-122"/>
              </a:rPr>
              <a:t>1</a:t>
            </a:r>
            <a:r>
              <a:rPr lang="en-US" altLang="zh-CN" sz="2400" b="1">
                <a:ea typeface="宋体" pitchFamily="2" charset="-122"/>
              </a:rPr>
              <a:t>A</a:t>
            </a:r>
            <a:r>
              <a:rPr lang="en-US" altLang="zh-CN" sz="2400" b="1" baseline="-25000">
                <a:ea typeface="宋体" pitchFamily="2" charset="-122"/>
              </a:rPr>
              <a:t>0</a:t>
            </a:r>
            <a:r>
              <a:rPr lang="en-US" altLang="zh-CN" sz="2400" b="1">
                <a:ea typeface="宋体" pitchFamily="2" charset="-122"/>
              </a:rPr>
              <a:t>’D</a:t>
            </a:r>
            <a:r>
              <a:rPr lang="en-US" altLang="zh-CN" sz="2400" b="1" baseline="-25000">
                <a:ea typeface="宋体" pitchFamily="2" charset="-122"/>
              </a:rPr>
              <a:t>2</a:t>
            </a:r>
            <a:r>
              <a:rPr lang="en-US" altLang="zh-CN" sz="2400" b="1">
                <a:ea typeface="宋体" pitchFamily="2" charset="-122"/>
              </a:rPr>
              <a:t>+A</a:t>
            </a:r>
            <a:r>
              <a:rPr lang="en-US" altLang="zh-CN" sz="2400" b="1" baseline="-25000">
                <a:ea typeface="宋体" pitchFamily="2" charset="-122"/>
              </a:rPr>
              <a:t>1</a:t>
            </a:r>
            <a:r>
              <a:rPr lang="en-US" altLang="zh-CN" sz="2400" b="1">
                <a:ea typeface="宋体" pitchFamily="2" charset="-122"/>
              </a:rPr>
              <a:t>A</a:t>
            </a:r>
            <a:r>
              <a:rPr lang="en-US" altLang="zh-CN" sz="2400" b="1" baseline="-25000">
                <a:ea typeface="宋体" pitchFamily="2" charset="-122"/>
              </a:rPr>
              <a:t>0</a:t>
            </a:r>
            <a:r>
              <a:rPr lang="en-US" altLang="zh-CN" sz="2400" b="1">
                <a:ea typeface="宋体" pitchFamily="2" charset="-122"/>
              </a:rPr>
              <a:t>D</a:t>
            </a:r>
            <a:r>
              <a:rPr lang="en-US" altLang="zh-CN" sz="2400" b="1" baseline="-25000">
                <a:ea typeface="宋体" pitchFamily="2" charset="-122"/>
              </a:rPr>
              <a:t>3</a:t>
            </a:r>
          </a:p>
          <a:p>
            <a:pPr>
              <a:spcBef>
                <a:spcPct val="50000"/>
              </a:spcBef>
              <a:buClr>
                <a:schemeClr val="tx2"/>
              </a:buClr>
              <a:buSzPct val="75000"/>
            </a:pPr>
            <a:r>
              <a:rPr lang="en-US" altLang="zh-CN" sz="2400" b="1">
                <a:ea typeface="宋体" pitchFamily="2" charset="-122"/>
              </a:rPr>
              <a:t>   =</a:t>
            </a:r>
            <a:r>
              <a:rPr lang="en-US" altLang="zh-CN" sz="2400" b="1">
                <a:ea typeface="宋体" pitchFamily="2" charset="-122"/>
                <a:cs typeface="Arial" charset="0"/>
              </a:rPr>
              <a:t>∑m</a:t>
            </a:r>
            <a:r>
              <a:rPr lang="en-US" altLang="zh-CN" sz="2400" b="1" baseline="-25000">
                <a:ea typeface="宋体" pitchFamily="2" charset="-122"/>
                <a:cs typeface="Arial" charset="0"/>
              </a:rPr>
              <a:t>i</a:t>
            </a:r>
            <a:r>
              <a:rPr lang="en-US" altLang="zh-CN" sz="2400" b="1">
                <a:ea typeface="宋体" pitchFamily="2" charset="-122"/>
                <a:cs typeface="Arial" charset="0"/>
              </a:rPr>
              <a:t>D</a:t>
            </a:r>
            <a:r>
              <a:rPr lang="en-US" altLang="zh-CN" sz="2400" b="1" baseline="-25000">
                <a:ea typeface="宋体" pitchFamily="2" charset="-122"/>
                <a:cs typeface="Arial" charset="0"/>
              </a:rPr>
              <a:t>i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6643688" y="5013325"/>
            <a:ext cx="1744662" cy="1306513"/>
            <a:chOff x="3888" y="3398"/>
            <a:chExt cx="1099" cy="823"/>
          </a:xfrm>
        </p:grpSpPr>
        <p:sp>
          <p:nvSpPr>
            <p:cNvPr id="68637" name="Rectangle 26"/>
            <p:cNvSpPr>
              <a:spLocks noChangeArrowheads="1"/>
            </p:cNvSpPr>
            <p:nvPr/>
          </p:nvSpPr>
          <p:spPr bwMode="auto">
            <a:xfrm>
              <a:off x="4176" y="3645"/>
              <a:ext cx="811" cy="57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8638" name="Line 27"/>
            <p:cNvSpPr>
              <a:spLocks noChangeShapeType="1"/>
            </p:cNvSpPr>
            <p:nvPr/>
          </p:nvSpPr>
          <p:spPr bwMode="auto">
            <a:xfrm>
              <a:off x="4176" y="3933"/>
              <a:ext cx="81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8639" name="Line 28"/>
            <p:cNvSpPr>
              <a:spLocks noChangeShapeType="1"/>
            </p:cNvSpPr>
            <p:nvPr/>
          </p:nvSpPr>
          <p:spPr bwMode="auto">
            <a:xfrm>
              <a:off x="4585" y="3645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8640" name="Line 29"/>
            <p:cNvSpPr>
              <a:spLocks noChangeShapeType="1"/>
            </p:cNvSpPr>
            <p:nvPr/>
          </p:nvSpPr>
          <p:spPr bwMode="auto">
            <a:xfrm flipH="1" flipV="1">
              <a:off x="3888" y="3478"/>
              <a:ext cx="288" cy="1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8641" name="Text Box 30"/>
            <p:cNvSpPr txBox="1">
              <a:spLocks noChangeArrowheads="1"/>
            </p:cNvSpPr>
            <p:nvPr/>
          </p:nvSpPr>
          <p:spPr bwMode="auto">
            <a:xfrm>
              <a:off x="4272" y="3741"/>
              <a:ext cx="239" cy="1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b="1">
                  <a:latin typeface="Times New Roman" charset="0"/>
                  <a:ea typeface="宋体-方正超大字符集" pitchFamily="65" charset="-122"/>
                </a:rPr>
                <a:t>D0</a:t>
              </a:r>
            </a:p>
          </p:txBody>
        </p:sp>
        <p:sp>
          <p:nvSpPr>
            <p:cNvPr id="68642" name="Text Box 31"/>
            <p:cNvSpPr txBox="1">
              <a:spLocks noChangeArrowheads="1"/>
            </p:cNvSpPr>
            <p:nvPr/>
          </p:nvSpPr>
          <p:spPr bwMode="auto">
            <a:xfrm>
              <a:off x="4645" y="3745"/>
              <a:ext cx="156" cy="1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b="1" i="1">
                  <a:latin typeface="Times New Roman" charset="0"/>
                  <a:ea typeface="宋体-方正超大字符集" pitchFamily="65" charset="-122"/>
                </a:rPr>
                <a:t>D2</a:t>
              </a:r>
            </a:p>
          </p:txBody>
        </p:sp>
        <p:sp>
          <p:nvSpPr>
            <p:cNvPr id="68643" name="Text Box 32"/>
            <p:cNvSpPr txBox="1">
              <a:spLocks noChangeArrowheads="1"/>
            </p:cNvSpPr>
            <p:nvPr/>
          </p:nvSpPr>
          <p:spPr bwMode="auto">
            <a:xfrm>
              <a:off x="4272" y="4004"/>
              <a:ext cx="239" cy="1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b="1" i="1">
                  <a:latin typeface="Times New Roman" charset="0"/>
                  <a:ea typeface="宋体-方正超大字符集" pitchFamily="65" charset="-122"/>
                </a:rPr>
                <a:t>D1</a:t>
              </a:r>
            </a:p>
          </p:txBody>
        </p:sp>
        <p:sp>
          <p:nvSpPr>
            <p:cNvPr id="68644" name="Text Box 33"/>
            <p:cNvSpPr txBox="1">
              <a:spLocks noChangeArrowheads="1"/>
            </p:cNvSpPr>
            <p:nvPr/>
          </p:nvSpPr>
          <p:spPr bwMode="auto">
            <a:xfrm>
              <a:off x="4631" y="4004"/>
              <a:ext cx="156" cy="1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b="1" i="1">
                  <a:latin typeface="Times New Roman" charset="0"/>
                  <a:ea typeface="宋体-方正超大字符集" pitchFamily="65" charset="-122"/>
                </a:rPr>
                <a:t>D3</a:t>
              </a:r>
            </a:p>
          </p:txBody>
        </p:sp>
        <p:sp>
          <p:nvSpPr>
            <p:cNvPr id="68645" name="Text Box 34"/>
            <p:cNvSpPr txBox="1">
              <a:spLocks noChangeArrowheads="1"/>
            </p:cNvSpPr>
            <p:nvPr/>
          </p:nvSpPr>
          <p:spPr bwMode="auto">
            <a:xfrm>
              <a:off x="4261" y="3496"/>
              <a:ext cx="144" cy="1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b="1">
                  <a:latin typeface="Times New Roman" charset="0"/>
                  <a:ea typeface="宋体-方正超大字符集" pitchFamily="65" charset="-122"/>
                </a:rPr>
                <a:t>0</a:t>
              </a:r>
            </a:p>
          </p:txBody>
        </p:sp>
        <p:sp>
          <p:nvSpPr>
            <p:cNvPr id="68646" name="Text Box 35"/>
            <p:cNvSpPr txBox="1">
              <a:spLocks noChangeArrowheads="1"/>
            </p:cNvSpPr>
            <p:nvPr/>
          </p:nvSpPr>
          <p:spPr bwMode="auto">
            <a:xfrm>
              <a:off x="4662" y="3501"/>
              <a:ext cx="144" cy="1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b="1">
                  <a:latin typeface="Times New Roman" charset="0"/>
                  <a:ea typeface="宋体-方正超大字符集" pitchFamily="65" charset="-122"/>
                </a:rPr>
                <a:t>1</a:t>
              </a:r>
            </a:p>
          </p:txBody>
        </p:sp>
        <p:sp>
          <p:nvSpPr>
            <p:cNvPr id="68647" name="Text Box 36"/>
            <p:cNvSpPr txBox="1">
              <a:spLocks noChangeArrowheads="1"/>
            </p:cNvSpPr>
            <p:nvPr/>
          </p:nvSpPr>
          <p:spPr bwMode="auto">
            <a:xfrm>
              <a:off x="4035" y="3741"/>
              <a:ext cx="96" cy="1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b="1">
                  <a:latin typeface="Times New Roman" charset="0"/>
                  <a:ea typeface="宋体-方正超大字符集" pitchFamily="65" charset="-122"/>
                </a:rPr>
                <a:t>0</a:t>
              </a:r>
            </a:p>
          </p:txBody>
        </p:sp>
        <p:sp>
          <p:nvSpPr>
            <p:cNvPr id="68648" name="Text Box 37"/>
            <p:cNvSpPr txBox="1">
              <a:spLocks noChangeArrowheads="1"/>
            </p:cNvSpPr>
            <p:nvPr/>
          </p:nvSpPr>
          <p:spPr bwMode="auto">
            <a:xfrm>
              <a:off x="4035" y="4004"/>
              <a:ext cx="96" cy="1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b="1">
                  <a:latin typeface="Times New Roman" charset="0"/>
                  <a:ea typeface="宋体-方正超大字符集" pitchFamily="65" charset="-122"/>
                </a:rPr>
                <a:t>1</a:t>
              </a:r>
            </a:p>
          </p:txBody>
        </p:sp>
        <p:sp>
          <p:nvSpPr>
            <p:cNvPr id="68649" name="Text Box 38"/>
            <p:cNvSpPr txBox="1">
              <a:spLocks noChangeArrowheads="1"/>
            </p:cNvSpPr>
            <p:nvPr/>
          </p:nvSpPr>
          <p:spPr bwMode="auto">
            <a:xfrm>
              <a:off x="3984" y="3398"/>
              <a:ext cx="192" cy="1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b="1" i="1">
                  <a:latin typeface="Times New Roman" charset="0"/>
                  <a:ea typeface="宋体-方正超大字符集" pitchFamily="65" charset="-122"/>
                </a:rPr>
                <a:t>A</a:t>
              </a:r>
              <a:r>
                <a:rPr kumimoji="1" lang="en-US" altLang="zh-CN" sz="1600" b="1" i="1" baseline="-25000">
                  <a:latin typeface="Times New Roman" charset="0"/>
                  <a:ea typeface="宋体-方正超大字符集" pitchFamily="65" charset="-122"/>
                </a:rPr>
                <a:t>1</a:t>
              </a:r>
            </a:p>
          </p:txBody>
        </p:sp>
        <p:sp>
          <p:nvSpPr>
            <p:cNvPr id="68650" name="Text Box 39"/>
            <p:cNvSpPr txBox="1">
              <a:spLocks noChangeArrowheads="1"/>
            </p:cNvSpPr>
            <p:nvPr/>
          </p:nvSpPr>
          <p:spPr bwMode="auto">
            <a:xfrm>
              <a:off x="3907" y="3577"/>
              <a:ext cx="144" cy="1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b="1" i="1">
                  <a:latin typeface="Times New Roman" charset="0"/>
                  <a:ea typeface="宋体-方正超大字符集" pitchFamily="65" charset="-122"/>
                </a:rPr>
                <a:t>A</a:t>
              </a:r>
              <a:r>
                <a:rPr kumimoji="1" lang="en-US" altLang="zh-CN" sz="1600" b="1" i="1" baseline="-25000">
                  <a:latin typeface="Times New Roman" charset="0"/>
                  <a:ea typeface="宋体-方正超大字符集" pitchFamily="65" charset="-122"/>
                </a:rPr>
                <a:t>0</a:t>
              </a:r>
            </a:p>
          </p:txBody>
        </p:sp>
      </p:grp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444500" y="2098675"/>
            <a:ext cx="3074988" cy="2087563"/>
            <a:chOff x="280" y="1548"/>
            <a:chExt cx="1937" cy="1315"/>
          </a:xfrm>
        </p:grpSpPr>
        <p:sp>
          <p:nvSpPr>
            <p:cNvPr id="68615" name="Text Box 4"/>
            <p:cNvSpPr txBox="1">
              <a:spLocks noChangeArrowheads="1"/>
            </p:cNvSpPr>
            <p:nvPr/>
          </p:nvSpPr>
          <p:spPr bwMode="auto">
            <a:xfrm>
              <a:off x="1731" y="2354"/>
              <a:ext cx="48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D</a:t>
              </a:r>
              <a:r>
                <a:rPr lang="en-US" altLang="zh-CN" b="1" baseline="-25000">
                  <a:solidFill>
                    <a:srgbClr val="000000"/>
                  </a:solidFill>
                  <a:ea typeface="宋体" pitchFamily="2" charset="-122"/>
                </a:rPr>
                <a:t>2</a:t>
              </a:r>
            </a:p>
          </p:txBody>
        </p:sp>
        <p:sp>
          <p:nvSpPr>
            <p:cNvPr id="68616" name="Line 6"/>
            <p:cNvSpPr>
              <a:spLocks noChangeShapeType="1"/>
            </p:cNvSpPr>
            <p:nvPr/>
          </p:nvSpPr>
          <p:spPr bwMode="auto">
            <a:xfrm>
              <a:off x="721" y="1548"/>
              <a:ext cx="1321" cy="0"/>
            </a:xfrm>
            <a:prstGeom prst="line">
              <a:avLst/>
            </a:prstGeom>
            <a:noFill/>
            <a:ln w="9525">
              <a:solidFill>
                <a:srgbClr val="00CC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7" name="Line 7"/>
            <p:cNvSpPr>
              <a:spLocks noChangeShapeType="1"/>
            </p:cNvSpPr>
            <p:nvPr/>
          </p:nvSpPr>
          <p:spPr bwMode="auto">
            <a:xfrm>
              <a:off x="721" y="1845"/>
              <a:ext cx="1321" cy="0"/>
            </a:xfrm>
            <a:prstGeom prst="line">
              <a:avLst/>
            </a:prstGeom>
            <a:noFill/>
            <a:ln w="9525">
              <a:solidFill>
                <a:srgbClr val="00CC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8" name="Line 8"/>
            <p:cNvSpPr>
              <a:spLocks noChangeShapeType="1"/>
            </p:cNvSpPr>
            <p:nvPr/>
          </p:nvSpPr>
          <p:spPr bwMode="auto">
            <a:xfrm>
              <a:off x="1575" y="1548"/>
              <a:ext cx="0" cy="1315"/>
            </a:xfrm>
            <a:prstGeom prst="line">
              <a:avLst/>
            </a:prstGeom>
            <a:noFill/>
            <a:ln w="9525">
              <a:solidFill>
                <a:srgbClr val="00CC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9" name="Line 9"/>
            <p:cNvSpPr>
              <a:spLocks noChangeShapeType="1"/>
            </p:cNvSpPr>
            <p:nvPr/>
          </p:nvSpPr>
          <p:spPr bwMode="auto">
            <a:xfrm>
              <a:off x="721" y="2863"/>
              <a:ext cx="1360" cy="0"/>
            </a:xfrm>
            <a:prstGeom prst="line">
              <a:avLst/>
            </a:prstGeom>
            <a:noFill/>
            <a:ln w="9525">
              <a:solidFill>
                <a:srgbClr val="00CC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0" name="Text Box 10"/>
            <p:cNvSpPr txBox="1">
              <a:spLocks noChangeArrowheads="1"/>
            </p:cNvSpPr>
            <p:nvPr/>
          </p:nvSpPr>
          <p:spPr bwMode="auto">
            <a:xfrm>
              <a:off x="838" y="1591"/>
              <a:ext cx="38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r>
                <a:rPr lang="en-US" altLang="zh-CN" b="1" baseline="-25000">
                  <a:solidFill>
                    <a:srgbClr val="00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68621" name="Text Box 11"/>
            <p:cNvSpPr txBox="1">
              <a:spLocks noChangeArrowheads="1"/>
            </p:cNvSpPr>
            <p:nvPr/>
          </p:nvSpPr>
          <p:spPr bwMode="auto">
            <a:xfrm>
              <a:off x="1225" y="1591"/>
              <a:ext cx="35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r>
                <a:rPr lang="en-US" altLang="zh-CN" b="1" baseline="-25000">
                  <a:solidFill>
                    <a:srgbClr val="000000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68622" name="Text Box 12"/>
            <p:cNvSpPr txBox="1">
              <a:spLocks noChangeArrowheads="1"/>
            </p:cNvSpPr>
            <p:nvPr/>
          </p:nvSpPr>
          <p:spPr bwMode="auto">
            <a:xfrm>
              <a:off x="1731" y="1591"/>
              <a:ext cx="15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Y</a:t>
              </a:r>
            </a:p>
          </p:txBody>
        </p:sp>
        <p:sp>
          <p:nvSpPr>
            <p:cNvPr id="68623" name="Text Box 13"/>
            <p:cNvSpPr txBox="1">
              <a:spLocks noChangeArrowheads="1"/>
            </p:cNvSpPr>
            <p:nvPr/>
          </p:nvSpPr>
          <p:spPr bwMode="auto">
            <a:xfrm>
              <a:off x="1227" y="1884"/>
              <a:ext cx="19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68624" name="Text Box 14"/>
            <p:cNvSpPr txBox="1">
              <a:spLocks noChangeArrowheads="1"/>
            </p:cNvSpPr>
            <p:nvPr/>
          </p:nvSpPr>
          <p:spPr bwMode="auto">
            <a:xfrm>
              <a:off x="838" y="1884"/>
              <a:ext cx="19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68625" name="Text Box 15"/>
            <p:cNvSpPr txBox="1">
              <a:spLocks noChangeArrowheads="1"/>
            </p:cNvSpPr>
            <p:nvPr/>
          </p:nvSpPr>
          <p:spPr bwMode="auto">
            <a:xfrm>
              <a:off x="838" y="2096"/>
              <a:ext cx="19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68626" name="Text Box 16"/>
            <p:cNvSpPr txBox="1">
              <a:spLocks noChangeArrowheads="1"/>
            </p:cNvSpPr>
            <p:nvPr/>
          </p:nvSpPr>
          <p:spPr bwMode="auto">
            <a:xfrm>
              <a:off x="1227" y="2354"/>
              <a:ext cx="19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68627" name="Text Box 17"/>
            <p:cNvSpPr txBox="1">
              <a:spLocks noChangeArrowheads="1"/>
            </p:cNvSpPr>
            <p:nvPr/>
          </p:nvSpPr>
          <p:spPr bwMode="auto">
            <a:xfrm>
              <a:off x="1731" y="1884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D</a:t>
              </a:r>
              <a:r>
                <a:rPr lang="en-US" altLang="zh-CN" b="1" baseline="-25000">
                  <a:solidFill>
                    <a:srgbClr val="000000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68628" name="Text Box 18"/>
            <p:cNvSpPr txBox="1">
              <a:spLocks noChangeArrowheads="1"/>
            </p:cNvSpPr>
            <p:nvPr/>
          </p:nvSpPr>
          <p:spPr bwMode="auto">
            <a:xfrm>
              <a:off x="1227" y="2096"/>
              <a:ext cx="19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68629" name="Text Box 19"/>
            <p:cNvSpPr txBox="1">
              <a:spLocks noChangeArrowheads="1"/>
            </p:cNvSpPr>
            <p:nvPr/>
          </p:nvSpPr>
          <p:spPr bwMode="auto">
            <a:xfrm>
              <a:off x="838" y="2351"/>
              <a:ext cx="19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68630" name="Text Box 20"/>
            <p:cNvSpPr txBox="1">
              <a:spLocks noChangeArrowheads="1"/>
            </p:cNvSpPr>
            <p:nvPr/>
          </p:nvSpPr>
          <p:spPr bwMode="auto">
            <a:xfrm>
              <a:off x="1227" y="2605"/>
              <a:ext cx="19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68631" name="Text Box 21"/>
            <p:cNvSpPr txBox="1">
              <a:spLocks noChangeArrowheads="1"/>
            </p:cNvSpPr>
            <p:nvPr/>
          </p:nvSpPr>
          <p:spPr bwMode="auto">
            <a:xfrm>
              <a:off x="838" y="2605"/>
              <a:ext cx="19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68632" name="Text Box 22"/>
            <p:cNvSpPr txBox="1">
              <a:spLocks noChangeArrowheads="1"/>
            </p:cNvSpPr>
            <p:nvPr/>
          </p:nvSpPr>
          <p:spPr bwMode="auto">
            <a:xfrm>
              <a:off x="1731" y="2100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D</a:t>
              </a:r>
              <a:r>
                <a:rPr lang="en-US" altLang="zh-CN" b="1" baseline="-25000">
                  <a:solidFill>
                    <a:srgbClr val="00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68633" name="Text Box 23"/>
            <p:cNvSpPr txBox="1">
              <a:spLocks noChangeArrowheads="1"/>
            </p:cNvSpPr>
            <p:nvPr/>
          </p:nvSpPr>
          <p:spPr bwMode="auto">
            <a:xfrm>
              <a:off x="1731" y="2605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D</a:t>
              </a:r>
              <a:r>
                <a:rPr lang="en-US" altLang="zh-CN" b="1" baseline="-25000">
                  <a:solidFill>
                    <a:srgbClr val="000000"/>
                  </a:solidFill>
                  <a:ea typeface="宋体" pitchFamily="2" charset="-122"/>
                </a:rPr>
                <a:t>3</a:t>
              </a:r>
            </a:p>
          </p:txBody>
        </p:sp>
        <p:grpSp>
          <p:nvGrpSpPr>
            <p:cNvPr id="68634" name="Group 40"/>
            <p:cNvGrpSpPr>
              <a:grpSpLocks/>
            </p:cNvGrpSpPr>
            <p:nvPr/>
          </p:nvGrpSpPr>
          <p:grpSpPr bwMode="auto">
            <a:xfrm>
              <a:off x="280" y="1548"/>
              <a:ext cx="1234" cy="1210"/>
              <a:chOff x="143" y="1560"/>
              <a:chExt cx="1234" cy="1210"/>
            </a:xfrm>
          </p:grpSpPr>
          <p:sp>
            <p:nvSpPr>
              <p:cNvPr id="68635" name="AutoShape 41"/>
              <p:cNvSpPr>
                <a:spLocks noChangeArrowheads="1"/>
              </p:cNvSpPr>
              <p:nvPr/>
            </p:nvSpPr>
            <p:spPr bwMode="auto">
              <a:xfrm>
                <a:off x="678" y="1560"/>
                <a:ext cx="699" cy="336"/>
              </a:xfrm>
              <a:prstGeom prst="wedgeRoundRectCallout">
                <a:avLst>
                  <a:gd name="adj1" fmla="val -76468"/>
                  <a:gd name="adj2" fmla="val 80653"/>
                  <a:gd name="adj3" fmla="val 16667"/>
                </a:avLst>
              </a:pr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/>
                <a:endParaRPr lang="zh-CN" altLang="zh-CN" b="1">
                  <a:latin typeface="Times New Roman" charset="0"/>
                  <a:ea typeface="宋体" pitchFamily="2" charset="-122"/>
                </a:endParaRPr>
              </a:p>
            </p:txBody>
          </p:sp>
          <p:sp>
            <p:nvSpPr>
              <p:cNvPr id="68636" name="Text Box 42"/>
              <p:cNvSpPr txBox="1">
                <a:spLocks noChangeArrowheads="1"/>
              </p:cNvSpPr>
              <p:nvPr/>
            </p:nvSpPr>
            <p:spPr bwMode="auto">
              <a:xfrm>
                <a:off x="143" y="2020"/>
                <a:ext cx="289" cy="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FF3300"/>
                    </a:solidFill>
                    <a:latin typeface="Times New Roman" charset="0"/>
                    <a:ea typeface="宋体" pitchFamily="2" charset="-122"/>
                  </a:rPr>
                  <a:t>选择信号</a:t>
                </a:r>
              </a:p>
            </p:txBody>
          </p:sp>
        </p:grpSp>
      </p:grpSp>
      <p:pic>
        <p:nvPicPr>
          <p:cNvPr id="59435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24275" y="1557338"/>
            <a:ext cx="50958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4</a:t>
            </a:r>
            <a:r>
              <a:rPr lang="zh-CN" altLang="en-US" smtClean="0"/>
              <a:t>选</a:t>
            </a:r>
            <a:r>
              <a:rPr lang="en-US" altLang="zh-CN" smtClean="0"/>
              <a:t>1</a:t>
            </a:r>
            <a:r>
              <a:rPr lang="zh-CN" altLang="en-US" smtClean="0"/>
              <a:t>数字多路器</a:t>
            </a:r>
          </a:p>
        </p:txBody>
      </p:sp>
      <p:pic>
        <p:nvPicPr>
          <p:cNvPr id="615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45125" y="2133600"/>
            <a:ext cx="3698875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154" name="Group 5"/>
          <p:cNvGrpSpPr>
            <a:grpSpLocks/>
          </p:cNvGrpSpPr>
          <p:nvPr/>
        </p:nvGrpSpPr>
        <p:grpSpPr bwMode="auto">
          <a:xfrm>
            <a:off x="179388" y="1628775"/>
            <a:ext cx="2520950" cy="2278063"/>
            <a:chOff x="328" y="1338"/>
            <a:chExt cx="1588" cy="1435"/>
          </a:xfrm>
        </p:grpSpPr>
        <p:grpSp>
          <p:nvGrpSpPr>
            <p:cNvPr id="6226" name="Group 6"/>
            <p:cNvGrpSpPr>
              <a:grpSpLocks/>
            </p:cNvGrpSpPr>
            <p:nvPr/>
          </p:nvGrpSpPr>
          <p:grpSpPr bwMode="auto">
            <a:xfrm>
              <a:off x="384" y="1678"/>
              <a:ext cx="1412" cy="1095"/>
              <a:chOff x="3574" y="2784"/>
              <a:chExt cx="1412" cy="1095"/>
            </a:xfrm>
          </p:grpSpPr>
          <p:grpSp>
            <p:nvGrpSpPr>
              <p:cNvPr id="6228" name="Group 7"/>
              <p:cNvGrpSpPr>
                <a:grpSpLocks/>
              </p:cNvGrpSpPr>
              <p:nvPr/>
            </p:nvGrpSpPr>
            <p:grpSpPr bwMode="auto">
              <a:xfrm>
                <a:off x="3574" y="2784"/>
                <a:ext cx="1270" cy="1095"/>
                <a:chOff x="4205" y="939"/>
                <a:chExt cx="1270" cy="1095"/>
              </a:xfrm>
            </p:grpSpPr>
            <p:sp>
              <p:nvSpPr>
                <p:cNvPr id="6229" name="Rectangle 8"/>
                <p:cNvSpPr>
                  <a:spLocks noChangeArrowheads="1"/>
                </p:cNvSpPr>
                <p:nvPr/>
              </p:nvSpPr>
              <p:spPr bwMode="auto">
                <a:xfrm>
                  <a:off x="4691" y="939"/>
                  <a:ext cx="537" cy="107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30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4697" y="1441"/>
                  <a:ext cx="144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1400" b="1">
                      <a:ea typeface="宋体" pitchFamily="2" charset="-122"/>
                    </a:rPr>
                    <a:t>1</a:t>
                  </a:r>
                  <a:endParaRPr lang="en-US" altLang="zh-CN" sz="1400">
                    <a:latin typeface="Tahoma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6231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4697" y="1323"/>
                  <a:ext cx="172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1400" b="1">
                      <a:ea typeface="宋体" pitchFamily="2" charset="-122"/>
                    </a:rPr>
                    <a:t>0</a:t>
                  </a:r>
                  <a:endParaRPr lang="en-US" altLang="zh-CN" sz="1400">
                    <a:latin typeface="Tahoma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6232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695" y="1560"/>
                  <a:ext cx="172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1400" b="1">
                      <a:ea typeface="宋体" pitchFamily="2" charset="-122"/>
                    </a:rPr>
                    <a:t>2</a:t>
                  </a:r>
                  <a:endParaRPr lang="en-US" altLang="zh-CN" sz="1400">
                    <a:latin typeface="Tahoma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6233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4697" y="1682"/>
                  <a:ext cx="172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1400" b="1">
                      <a:ea typeface="宋体" pitchFamily="2" charset="-122"/>
                    </a:rPr>
                    <a:t>3</a:t>
                  </a:r>
                  <a:endParaRPr lang="en-US" altLang="zh-CN" sz="1400">
                    <a:latin typeface="Tahoma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6234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4695" y="1834"/>
                  <a:ext cx="314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1400" b="1">
                      <a:ea typeface="宋体" pitchFamily="2" charset="-122"/>
                    </a:rPr>
                    <a:t>EN</a:t>
                  </a:r>
                  <a:endParaRPr lang="en-US" altLang="zh-CN" sz="1400">
                    <a:latin typeface="Tahoma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623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695" y="957"/>
                  <a:ext cx="172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1400" b="1">
                      <a:solidFill>
                        <a:srgbClr val="0000FF"/>
                      </a:solidFill>
                      <a:ea typeface="宋体" pitchFamily="2" charset="-122"/>
                    </a:rPr>
                    <a:t>0</a:t>
                  </a:r>
                  <a:endParaRPr lang="en-US" altLang="zh-CN" sz="1400">
                    <a:solidFill>
                      <a:srgbClr val="0000FF"/>
                    </a:solidFill>
                    <a:latin typeface="Tahoma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6236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97" y="1082"/>
                  <a:ext cx="172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1400" b="1">
                      <a:solidFill>
                        <a:srgbClr val="0000FF"/>
                      </a:solidFill>
                      <a:ea typeface="宋体" pitchFamily="2" charset="-122"/>
                    </a:rPr>
                    <a:t>1</a:t>
                  </a:r>
                  <a:endParaRPr lang="en-US" altLang="zh-CN" sz="1400">
                    <a:solidFill>
                      <a:srgbClr val="0000FF"/>
                    </a:solidFill>
                    <a:latin typeface="Tahoma" pitchFamily="34" charset="0"/>
                    <a:ea typeface="宋体" pitchFamily="2" charset="-122"/>
                  </a:endParaRPr>
                </a:p>
              </p:txBody>
            </p:sp>
            <p:graphicFrame>
              <p:nvGraphicFramePr>
                <p:cNvPr id="6150" name="Object 16"/>
                <p:cNvGraphicFramePr>
                  <a:graphicFrameLocks noChangeAspect="1"/>
                </p:cNvGraphicFramePr>
                <p:nvPr/>
              </p:nvGraphicFramePr>
              <p:xfrm>
                <a:off x="4861" y="967"/>
                <a:ext cx="211" cy="297"/>
              </p:xfrm>
              <a:graphic>
                <a:graphicData uri="http://schemas.openxmlformats.org/presentationml/2006/ole">
                  <p:oleObj spid="_x0000_s6150" name="Equation" r:id="rId4" imgW="279360" imgH="393480" progId="">
                    <p:embed/>
                  </p:oleObj>
                </a:graphicData>
              </a:graphic>
            </p:graphicFrame>
            <p:sp>
              <p:nvSpPr>
                <p:cNvPr id="6237" name="AutoShape 17"/>
                <p:cNvSpPr>
                  <a:spLocks/>
                </p:cNvSpPr>
                <p:nvPr/>
              </p:nvSpPr>
              <p:spPr bwMode="auto">
                <a:xfrm>
                  <a:off x="4825" y="1039"/>
                  <a:ext cx="38" cy="158"/>
                </a:xfrm>
                <a:prstGeom prst="rightBrace">
                  <a:avLst>
                    <a:gd name="adj1" fmla="val 34649"/>
                    <a:gd name="adj2" fmla="val 5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3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4801" y="1223"/>
                  <a:ext cx="455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b="1">
                      <a:solidFill>
                        <a:srgbClr val="008000"/>
                      </a:solidFill>
                      <a:ea typeface="宋体" pitchFamily="2" charset="-122"/>
                    </a:rPr>
                    <a:t>MUX</a:t>
                  </a:r>
                </a:p>
              </p:txBody>
            </p:sp>
            <p:sp>
              <p:nvSpPr>
                <p:cNvPr id="6239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4451" y="1178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40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4451" y="1059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41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4451" y="1419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42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4451" y="1538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43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4448" y="1658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44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4450" y="1779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45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4450" y="1927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46" name="Line 26"/>
                <p:cNvSpPr>
                  <a:spLocks noChangeShapeType="1"/>
                </p:cNvSpPr>
                <p:nvPr/>
              </p:nvSpPr>
              <p:spPr bwMode="auto">
                <a:xfrm flipH="1" flipV="1">
                  <a:off x="4592" y="1874"/>
                  <a:ext cx="96" cy="5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47" name="Line 27"/>
                <p:cNvSpPr>
                  <a:spLocks noChangeShapeType="1"/>
                </p:cNvSpPr>
                <p:nvPr/>
              </p:nvSpPr>
              <p:spPr bwMode="auto">
                <a:xfrm>
                  <a:off x="4592" y="1874"/>
                  <a:ext cx="0" cy="5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48" name="Line 28"/>
                <p:cNvSpPr>
                  <a:spLocks noChangeShapeType="1"/>
                </p:cNvSpPr>
                <p:nvPr/>
              </p:nvSpPr>
              <p:spPr bwMode="auto">
                <a:xfrm>
                  <a:off x="4451" y="1927"/>
                  <a:ext cx="0" cy="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49" name="Line 29"/>
                <p:cNvSpPr>
                  <a:spLocks noChangeShapeType="1"/>
                </p:cNvSpPr>
                <p:nvPr/>
              </p:nvSpPr>
              <p:spPr bwMode="auto">
                <a:xfrm>
                  <a:off x="4400" y="2016"/>
                  <a:ext cx="99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50" name="Line 30"/>
                <p:cNvSpPr>
                  <a:spLocks noChangeShapeType="1"/>
                </p:cNvSpPr>
                <p:nvPr/>
              </p:nvSpPr>
              <p:spPr bwMode="auto">
                <a:xfrm>
                  <a:off x="5228" y="1481"/>
                  <a:ext cx="24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51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205" y="961"/>
                  <a:ext cx="243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400">
                      <a:solidFill>
                        <a:srgbClr val="0000FF"/>
                      </a:solidFill>
                      <a:ea typeface="宋体" pitchFamily="2" charset="-122"/>
                    </a:rPr>
                    <a:t>A</a:t>
                  </a:r>
                  <a:r>
                    <a:rPr lang="en-US" altLang="zh-CN" sz="1400" baseline="-25000">
                      <a:solidFill>
                        <a:srgbClr val="0000FF"/>
                      </a:solidFill>
                      <a:ea typeface="宋体" pitchFamily="2" charset="-122"/>
                    </a:rPr>
                    <a:t>0</a:t>
                  </a:r>
                </a:p>
              </p:txBody>
            </p:sp>
            <p:sp>
              <p:nvSpPr>
                <p:cNvPr id="6252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208" y="1082"/>
                  <a:ext cx="243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400">
                      <a:solidFill>
                        <a:srgbClr val="0000FF"/>
                      </a:solidFill>
                      <a:ea typeface="宋体" pitchFamily="2" charset="-122"/>
                    </a:rPr>
                    <a:t>A</a:t>
                  </a:r>
                  <a:r>
                    <a:rPr lang="en-US" altLang="zh-CN" sz="1400" baseline="-25000">
                      <a:solidFill>
                        <a:srgbClr val="0000FF"/>
                      </a:solidFill>
                      <a:ea typeface="宋体" pitchFamily="2" charset="-122"/>
                    </a:rPr>
                    <a:t>1</a:t>
                  </a:r>
                </a:p>
              </p:txBody>
            </p:sp>
            <p:sp>
              <p:nvSpPr>
                <p:cNvPr id="6253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4208" y="1323"/>
                  <a:ext cx="243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400">
                      <a:ea typeface="宋体" pitchFamily="2" charset="-122"/>
                    </a:rPr>
                    <a:t>D</a:t>
                  </a:r>
                  <a:r>
                    <a:rPr lang="en-US" altLang="zh-CN" sz="1400" baseline="-25000">
                      <a:ea typeface="宋体" pitchFamily="2" charset="-122"/>
                    </a:rPr>
                    <a:t>0</a:t>
                  </a:r>
                </a:p>
              </p:txBody>
            </p:sp>
            <p:sp>
              <p:nvSpPr>
                <p:cNvPr id="6254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10" y="1442"/>
                  <a:ext cx="243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400">
                      <a:ea typeface="宋体" pitchFamily="2" charset="-122"/>
                    </a:rPr>
                    <a:t>D</a:t>
                  </a:r>
                  <a:r>
                    <a:rPr lang="en-US" altLang="zh-CN" sz="1400" baseline="-25000">
                      <a:ea typeface="宋体" pitchFamily="2" charset="-122"/>
                    </a:rPr>
                    <a:t>1</a:t>
                  </a:r>
                </a:p>
              </p:txBody>
            </p:sp>
            <p:sp>
              <p:nvSpPr>
                <p:cNvPr id="6255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4208" y="1562"/>
                  <a:ext cx="243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400">
                      <a:ea typeface="宋体" pitchFamily="2" charset="-122"/>
                    </a:rPr>
                    <a:t>D</a:t>
                  </a:r>
                  <a:r>
                    <a:rPr lang="en-US" altLang="zh-CN" sz="1400" baseline="-25000">
                      <a:ea typeface="宋体" pitchFamily="2" charset="-122"/>
                    </a:rPr>
                    <a:t>2</a:t>
                  </a:r>
                </a:p>
              </p:txBody>
            </p:sp>
            <p:sp>
              <p:nvSpPr>
                <p:cNvPr id="6256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4209" y="1682"/>
                  <a:ext cx="243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400">
                      <a:ea typeface="宋体" pitchFamily="2" charset="-122"/>
                    </a:rPr>
                    <a:t>D</a:t>
                  </a:r>
                  <a:r>
                    <a:rPr lang="en-US" altLang="zh-CN" sz="1400" baseline="-25000">
                      <a:ea typeface="宋体" pitchFamily="2" charset="-122"/>
                    </a:rPr>
                    <a:t>3</a:t>
                  </a:r>
                </a:p>
              </p:txBody>
            </p:sp>
            <p:graphicFrame>
              <p:nvGraphicFramePr>
                <p:cNvPr id="6151" name="Object 37"/>
                <p:cNvGraphicFramePr>
                  <a:graphicFrameLocks noChangeAspect="1"/>
                </p:cNvGraphicFramePr>
                <p:nvPr/>
              </p:nvGraphicFramePr>
              <p:xfrm>
                <a:off x="4234" y="1856"/>
                <a:ext cx="188" cy="178"/>
              </p:xfrm>
              <a:graphic>
                <a:graphicData uri="http://schemas.openxmlformats.org/presentationml/2006/ole">
                  <p:oleObj spid="_x0000_s6151" name="公式" r:id="rId5" imgW="228600" imgH="215640" progId="Equation.3">
                    <p:embed/>
                  </p:oleObj>
                </a:graphicData>
              </a:graphic>
            </p:graphicFrame>
          </p:grpSp>
          <p:graphicFrame>
            <p:nvGraphicFramePr>
              <p:cNvPr id="6149" name="Object 38"/>
              <p:cNvGraphicFramePr>
                <a:graphicFrameLocks noChangeAspect="1"/>
              </p:cNvGraphicFramePr>
              <p:nvPr/>
            </p:nvGraphicFramePr>
            <p:xfrm>
              <a:off x="4855" y="3248"/>
              <a:ext cx="131" cy="155"/>
            </p:xfrm>
            <a:graphic>
              <a:graphicData uri="http://schemas.openxmlformats.org/presentationml/2006/ole">
                <p:oleObj spid="_x0000_s6149" name="公式" r:id="rId6" imgW="139680" imgH="164880" progId="Equation.3">
                  <p:embed/>
                </p:oleObj>
              </a:graphicData>
            </a:graphic>
          </p:graphicFrame>
        </p:grpSp>
        <p:sp>
          <p:nvSpPr>
            <p:cNvPr id="6227" name="Rectangle 39"/>
            <p:cNvSpPr>
              <a:spLocks noChangeArrowheads="1"/>
            </p:cNvSpPr>
            <p:nvPr/>
          </p:nvSpPr>
          <p:spPr bwMode="auto">
            <a:xfrm>
              <a:off x="328" y="1338"/>
              <a:ext cx="1588" cy="231"/>
            </a:xfrm>
            <a:prstGeom prst="rect">
              <a:avLst/>
            </a:prstGeom>
            <a:solidFill>
              <a:srgbClr val="FFFF66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b="1">
                  <a:latin typeface="Times New Roman" charset="0"/>
                  <a:ea typeface="宋体" pitchFamily="2" charset="-122"/>
                </a:rPr>
                <a:t>四选一多路器逻辑符号</a:t>
              </a:r>
            </a:p>
          </p:txBody>
        </p:sp>
      </p:grpSp>
      <p:grpSp>
        <p:nvGrpSpPr>
          <p:cNvPr id="6155" name="Group 40"/>
          <p:cNvGrpSpPr>
            <a:grpSpLocks/>
          </p:cNvGrpSpPr>
          <p:nvPr/>
        </p:nvGrpSpPr>
        <p:grpSpPr bwMode="auto">
          <a:xfrm>
            <a:off x="2700338" y="2276475"/>
            <a:ext cx="2717800" cy="2967038"/>
            <a:chOff x="776" y="2817"/>
            <a:chExt cx="1712" cy="1869"/>
          </a:xfrm>
        </p:grpSpPr>
        <p:grpSp>
          <p:nvGrpSpPr>
            <p:cNvPr id="6158" name="Group 41"/>
            <p:cNvGrpSpPr>
              <a:grpSpLocks/>
            </p:cNvGrpSpPr>
            <p:nvPr/>
          </p:nvGrpSpPr>
          <p:grpSpPr bwMode="auto">
            <a:xfrm>
              <a:off x="776" y="2817"/>
              <a:ext cx="1187" cy="557"/>
              <a:chOff x="529" y="746"/>
              <a:chExt cx="1187" cy="557"/>
            </a:xfrm>
          </p:grpSpPr>
          <p:sp>
            <p:nvSpPr>
              <p:cNvPr id="6211" name="Arc 42"/>
              <p:cNvSpPr>
                <a:spLocks/>
              </p:cNvSpPr>
              <p:nvPr/>
            </p:nvSpPr>
            <p:spPr bwMode="auto">
              <a:xfrm flipH="1">
                <a:off x="1538" y="1124"/>
                <a:ext cx="178" cy="17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6212" name="Group 43"/>
              <p:cNvGrpSpPr>
                <a:grpSpLocks/>
              </p:cNvGrpSpPr>
              <p:nvPr/>
            </p:nvGrpSpPr>
            <p:grpSpPr bwMode="auto">
              <a:xfrm>
                <a:off x="529" y="746"/>
                <a:ext cx="1187" cy="557"/>
                <a:chOff x="529" y="746"/>
                <a:chExt cx="1187" cy="557"/>
              </a:xfrm>
            </p:grpSpPr>
            <p:sp>
              <p:nvSpPr>
                <p:cNvPr id="6213" name="Line 44"/>
                <p:cNvSpPr>
                  <a:spLocks noChangeShapeType="1"/>
                </p:cNvSpPr>
                <p:nvPr/>
              </p:nvSpPr>
              <p:spPr bwMode="auto">
                <a:xfrm>
                  <a:off x="995" y="765"/>
                  <a:ext cx="0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14" name="Arc 45"/>
                <p:cNvSpPr>
                  <a:spLocks/>
                </p:cNvSpPr>
                <p:nvPr/>
              </p:nvSpPr>
              <p:spPr bwMode="auto">
                <a:xfrm>
                  <a:off x="995" y="1124"/>
                  <a:ext cx="178" cy="17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15" name="Line 46"/>
                <p:cNvSpPr>
                  <a:spLocks noChangeShapeType="1"/>
                </p:cNvSpPr>
                <p:nvPr/>
              </p:nvSpPr>
              <p:spPr bwMode="auto">
                <a:xfrm>
                  <a:off x="1716" y="765"/>
                  <a:ext cx="0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16" name="Line 47"/>
                <p:cNvSpPr>
                  <a:spLocks noChangeShapeType="1"/>
                </p:cNvSpPr>
                <p:nvPr/>
              </p:nvSpPr>
              <p:spPr bwMode="auto">
                <a:xfrm>
                  <a:off x="995" y="765"/>
                  <a:ext cx="721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6217" name="Group 48"/>
                <p:cNvGrpSpPr>
                  <a:grpSpLocks/>
                </p:cNvGrpSpPr>
                <p:nvPr/>
              </p:nvGrpSpPr>
              <p:grpSpPr bwMode="auto">
                <a:xfrm>
                  <a:off x="530" y="746"/>
                  <a:ext cx="465" cy="212"/>
                  <a:chOff x="989" y="800"/>
                  <a:chExt cx="465" cy="212"/>
                </a:xfrm>
              </p:grpSpPr>
              <p:sp>
                <p:nvSpPr>
                  <p:cNvPr id="6224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1191" y="908"/>
                    <a:ext cx="263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25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89" y="800"/>
                    <a:ext cx="404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CN" sz="1600" b="1">
                        <a:ea typeface="宋体" pitchFamily="2" charset="-122"/>
                      </a:rPr>
                      <a:t>A</a:t>
                    </a:r>
                    <a:r>
                      <a:rPr lang="en-US" altLang="zh-CN" sz="1600" b="1" baseline="-25000">
                        <a:ea typeface="宋体" pitchFamily="2" charset="-122"/>
                      </a:rPr>
                      <a:t>0</a:t>
                    </a:r>
                  </a:p>
                </p:txBody>
              </p:sp>
            </p:grpSp>
            <p:grpSp>
              <p:nvGrpSpPr>
                <p:cNvPr id="6218" name="Group 51"/>
                <p:cNvGrpSpPr>
                  <a:grpSpLocks/>
                </p:cNvGrpSpPr>
                <p:nvPr/>
              </p:nvGrpSpPr>
              <p:grpSpPr bwMode="auto">
                <a:xfrm>
                  <a:off x="529" y="927"/>
                  <a:ext cx="465" cy="212"/>
                  <a:chOff x="989" y="800"/>
                  <a:chExt cx="465" cy="212"/>
                </a:xfrm>
              </p:grpSpPr>
              <p:sp>
                <p:nvSpPr>
                  <p:cNvPr id="6222" name="Line 52"/>
                  <p:cNvSpPr>
                    <a:spLocks noChangeShapeType="1"/>
                  </p:cNvSpPr>
                  <p:nvPr/>
                </p:nvSpPr>
                <p:spPr bwMode="auto">
                  <a:xfrm>
                    <a:off x="1191" y="908"/>
                    <a:ext cx="263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23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89" y="800"/>
                    <a:ext cx="404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CN" sz="1600" b="1">
                        <a:ea typeface="宋体" pitchFamily="2" charset="-122"/>
                      </a:rPr>
                      <a:t>A</a:t>
                    </a:r>
                    <a:r>
                      <a:rPr lang="en-US" altLang="zh-CN" sz="1600" b="1" baseline="-25000">
                        <a:ea typeface="宋体" pitchFamily="2" charset="-122"/>
                      </a:rPr>
                      <a:t>1</a:t>
                    </a:r>
                  </a:p>
                </p:txBody>
              </p:sp>
            </p:grpSp>
            <p:sp>
              <p:nvSpPr>
                <p:cNvPr id="6219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979" y="771"/>
                  <a:ext cx="288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200" b="1">
                      <a:ea typeface="宋体" pitchFamily="2" charset="-122"/>
                    </a:rPr>
                    <a:t>0</a:t>
                  </a:r>
                </a:p>
              </p:txBody>
            </p:sp>
            <p:sp>
              <p:nvSpPr>
                <p:cNvPr id="6220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977" y="946"/>
                  <a:ext cx="288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200" b="1">
                      <a:ea typeface="宋体" pitchFamily="2" charset="-122"/>
                    </a:rPr>
                    <a:t>1</a:t>
                  </a:r>
                </a:p>
              </p:txBody>
            </p:sp>
            <p:graphicFrame>
              <p:nvGraphicFramePr>
                <p:cNvPr id="6148" name="Object 56"/>
                <p:cNvGraphicFramePr>
                  <a:graphicFrameLocks noChangeAspect="1"/>
                </p:cNvGraphicFramePr>
                <p:nvPr/>
              </p:nvGraphicFramePr>
              <p:xfrm>
                <a:off x="1197" y="798"/>
                <a:ext cx="211" cy="297"/>
              </p:xfrm>
              <a:graphic>
                <a:graphicData uri="http://schemas.openxmlformats.org/presentationml/2006/ole">
                  <p:oleObj spid="_x0000_s6148" name="Equation" r:id="rId7" imgW="279360" imgH="393480" progId="">
                    <p:embed/>
                  </p:oleObj>
                </a:graphicData>
              </a:graphic>
            </p:graphicFrame>
            <p:sp>
              <p:nvSpPr>
                <p:cNvPr id="6221" name="AutoShape 57"/>
                <p:cNvSpPr>
                  <a:spLocks/>
                </p:cNvSpPr>
                <p:nvPr/>
              </p:nvSpPr>
              <p:spPr bwMode="auto">
                <a:xfrm>
                  <a:off x="1106" y="852"/>
                  <a:ext cx="68" cy="191"/>
                </a:xfrm>
                <a:prstGeom prst="rightBrace">
                  <a:avLst>
                    <a:gd name="adj1" fmla="val 23407"/>
                    <a:gd name="adj2" fmla="val 50000"/>
                  </a:avLst>
                </a:prstGeom>
                <a:no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159" name="Group 58"/>
            <p:cNvGrpSpPr>
              <a:grpSpLocks/>
            </p:cNvGrpSpPr>
            <p:nvPr/>
          </p:nvGrpSpPr>
          <p:grpSpPr bwMode="auto">
            <a:xfrm>
              <a:off x="816" y="4032"/>
              <a:ext cx="1672" cy="654"/>
              <a:chOff x="1028" y="2015"/>
              <a:chExt cx="1672" cy="654"/>
            </a:xfrm>
          </p:grpSpPr>
          <p:grpSp>
            <p:nvGrpSpPr>
              <p:cNvPr id="6187" name="Group 59"/>
              <p:cNvGrpSpPr>
                <a:grpSpLocks/>
              </p:cNvGrpSpPr>
              <p:nvPr/>
            </p:nvGrpSpPr>
            <p:grpSpPr bwMode="auto">
              <a:xfrm>
                <a:off x="1028" y="2015"/>
                <a:ext cx="1672" cy="654"/>
                <a:chOff x="1028" y="1357"/>
                <a:chExt cx="1672" cy="654"/>
              </a:xfrm>
            </p:grpSpPr>
            <p:sp>
              <p:nvSpPr>
                <p:cNvPr id="6192" name="Rectangle 60"/>
                <p:cNvSpPr>
                  <a:spLocks noChangeArrowheads="1"/>
                </p:cNvSpPr>
                <p:nvPr/>
              </p:nvSpPr>
              <p:spPr bwMode="auto">
                <a:xfrm>
                  <a:off x="1454" y="1357"/>
                  <a:ext cx="721" cy="65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6193" name="Group 61"/>
                <p:cNvGrpSpPr>
                  <a:grpSpLocks/>
                </p:cNvGrpSpPr>
                <p:nvPr/>
              </p:nvGrpSpPr>
              <p:grpSpPr bwMode="auto">
                <a:xfrm>
                  <a:off x="1032" y="1544"/>
                  <a:ext cx="455" cy="154"/>
                  <a:chOff x="1032" y="1544"/>
                  <a:chExt cx="455" cy="154"/>
                </a:xfrm>
              </p:grpSpPr>
              <p:sp>
                <p:nvSpPr>
                  <p:cNvPr id="6209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235" y="1631"/>
                    <a:ext cx="219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10" name="Text Box 6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32" y="1544"/>
                    <a:ext cx="455" cy="1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CN" sz="1000">
                        <a:ea typeface="宋体" pitchFamily="2" charset="-122"/>
                      </a:rPr>
                      <a:t>D</a:t>
                    </a:r>
                    <a:r>
                      <a:rPr lang="en-US" altLang="zh-CN" sz="1000" baseline="-25000">
                        <a:ea typeface="宋体" pitchFamily="2" charset="-122"/>
                      </a:rPr>
                      <a:t>20</a:t>
                    </a:r>
                  </a:p>
                </p:txBody>
              </p:sp>
            </p:grpSp>
            <p:grpSp>
              <p:nvGrpSpPr>
                <p:cNvPr id="6194" name="Group 64"/>
                <p:cNvGrpSpPr>
                  <a:grpSpLocks/>
                </p:cNvGrpSpPr>
                <p:nvPr/>
              </p:nvGrpSpPr>
              <p:grpSpPr bwMode="auto">
                <a:xfrm>
                  <a:off x="1036" y="1633"/>
                  <a:ext cx="455" cy="154"/>
                  <a:chOff x="1032" y="1544"/>
                  <a:chExt cx="455" cy="154"/>
                </a:xfrm>
              </p:grpSpPr>
              <p:sp>
                <p:nvSpPr>
                  <p:cNvPr id="6207" name="Line 65"/>
                  <p:cNvSpPr>
                    <a:spLocks noChangeShapeType="1"/>
                  </p:cNvSpPr>
                  <p:nvPr/>
                </p:nvSpPr>
                <p:spPr bwMode="auto">
                  <a:xfrm>
                    <a:off x="1235" y="1631"/>
                    <a:ext cx="219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08" name="Text Box 6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32" y="1544"/>
                    <a:ext cx="455" cy="1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CN" sz="1000">
                        <a:ea typeface="宋体" pitchFamily="2" charset="-122"/>
                      </a:rPr>
                      <a:t>D</a:t>
                    </a:r>
                    <a:r>
                      <a:rPr lang="en-US" altLang="zh-CN" sz="1000" baseline="-25000">
                        <a:ea typeface="宋体" pitchFamily="2" charset="-122"/>
                      </a:rPr>
                      <a:t>21</a:t>
                    </a:r>
                  </a:p>
                </p:txBody>
              </p:sp>
            </p:grpSp>
            <p:grpSp>
              <p:nvGrpSpPr>
                <p:cNvPr id="6195" name="Group 67"/>
                <p:cNvGrpSpPr>
                  <a:grpSpLocks/>
                </p:cNvGrpSpPr>
                <p:nvPr/>
              </p:nvGrpSpPr>
              <p:grpSpPr bwMode="auto">
                <a:xfrm>
                  <a:off x="1036" y="1724"/>
                  <a:ext cx="455" cy="154"/>
                  <a:chOff x="1032" y="1544"/>
                  <a:chExt cx="455" cy="154"/>
                </a:xfrm>
              </p:grpSpPr>
              <p:sp>
                <p:nvSpPr>
                  <p:cNvPr id="6205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1235" y="1631"/>
                    <a:ext cx="219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06" name="Text Box 6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32" y="1544"/>
                    <a:ext cx="455" cy="1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CN" sz="1000">
                        <a:ea typeface="宋体" pitchFamily="2" charset="-122"/>
                      </a:rPr>
                      <a:t>D</a:t>
                    </a:r>
                    <a:r>
                      <a:rPr lang="en-US" altLang="zh-CN" sz="1000" baseline="-25000">
                        <a:ea typeface="宋体" pitchFamily="2" charset="-122"/>
                      </a:rPr>
                      <a:t>22</a:t>
                    </a:r>
                  </a:p>
                </p:txBody>
              </p:sp>
            </p:grpSp>
            <p:grpSp>
              <p:nvGrpSpPr>
                <p:cNvPr id="6196" name="Group 70"/>
                <p:cNvGrpSpPr>
                  <a:grpSpLocks/>
                </p:cNvGrpSpPr>
                <p:nvPr/>
              </p:nvGrpSpPr>
              <p:grpSpPr bwMode="auto">
                <a:xfrm>
                  <a:off x="1032" y="1813"/>
                  <a:ext cx="455" cy="154"/>
                  <a:chOff x="1032" y="1544"/>
                  <a:chExt cx="455" cy="154"/>
                </a:xfrm>
              </p:grpSpPr>
              <p:sp>
                <p:nvSpPr>
                  <p:cNvPr id="6203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1235" y="1631"/>
                    <a:ext cx="219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04" name="Text Box 7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32" y="1544"/>
                    <a:ext cx="455" cy="1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CN" sz="1000">
                        <a:ea typeface="宋体" pitchFamily="2" charset="-122"/>
                      </a:rPr>
                      <a:t>D</a:t>
                    </a:r>
                    <a:r>
                      <a:rPr lang="en-US" altLang="zh-CN" sz="1000" baseline="-25000">
                        <a:ea typeface="宋体" pitchFamily="2" charset="-122"/>
                      </a:rPr>
                      <a:t>23</a:t>
                    </a:r>
                  </a:p>
                </p:txBody>
              </p:sp>
            </p:grpSp>
            <p:sp>
              <p:nvSpPr>
                <p:cNvPr id="6197" name="Line 73"/>
                <p:cNvSpPr>
                  <a:spLocks noChangeShapeType="1"/>
                </p:cNvSpPr>
                <p:nvPr/>
              </p:nvSpPr>
              <p:spPr bwMode="auto">
                <a:xfrm>
                  <a:off x="1235" y="1451"/>
                  <a:ext cx="219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98" name="Line 74"/>
                <p:cNvSpPr>
                  <a:spLocks noChangeShapeType="1"/>
                </p:cNvSpPr>
                <p:nvPr/>
              </p:nvSpPr>
              <p:spPr bwMode="auto">
                <a:xfrm>
                  <a:off x="1338" y="1403"/>
                  <a:ext cx="0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99" name="Line 75"/>
                <p:cNvSpPr>
                  <a:spLocks noChangeShapeType="1"/>
                </p:cNvSpPr>
                <p:nvPr/>
              </p:nvSpPr>
              <p:spPr bwMode="auto">
                <a:xfrm>
                  <a:off x="1338" y="1403"/>
                  <a:ext cx="116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6147" name="Object 76"/>
                <p:cNvGraphicFramePr>
                  <a:graphicFrameLocks noChangeAspect="1"/>
                </p:cNvGraphicFramePr>
                <p:nvPr/>
              </p:nvGraphicFramePr>
              <p:xfrm>
                <a:off x="1028" y="1376"/>
                <a:ext cx="195" cy="151"/>
              </p:xfrm>
              <a:graphic>
                <a:graphicData uri="http://schemas.openxmlformats.org/presentationml/2006/ole">
                  <p:oleObj spid="_x0000_s6147" name="Equation" r:id="rId8" imgW="279360" imgH="215640" progId="">
                    <p:embed/>
                  </p:oleObj>
                </a:graphicData>
              </a:graphic>
            </p:graphicFrame>
            <p:sp>
              <p:nvSpPr>
                <p:cNvPr id="6200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1440" y="1358"/>
                  <a:ext cx="576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400" b="1">
                      <a:ea typeface="宋体" pitchFamily="2" charset="-122"/>
                    </a:rPr>
                    <a:t>EN</a:t>
                  </a:r>
                  <a:r>
                    <a:rPr lang="en-US" altLang="zh-CN" sz="1400" b="1" baseline="-25000">
                      <a:ea typeface="宋体" pitchFamily="2" charset="-122"/>
                    </a:rPr>
                    <a:t>2</a:t>
                  </a:r>
                </a:p>
              </p:txBody>
            </p:sp>
            <p:sp>
              <p:nvSpPr>
                <p:cNvPr id="6201" name="Line 78"/>
                <p:cNvSpPr>
                  <a:spLocks noChangeShapeType="1"/>
                </p:cNvSpPr>
                <p:nvPr/>
              </p:nvSpPr>
              <p:spPr bwMode="auto">
                <a:xfrm>
                  <a:off x="2175" y="1688"/>
                  <a:ext cx="25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02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393" y="1599"/>
                  <a:ext cx="307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400" b="1">
                      <a:ea typeface="宋体" pitchFamily="2" charset="-122"/>
                    </a:rPr>
                    <a:t>Y</a:t>
                  </a:r>
                  <a:r>
                    <a:rPr lang="en-US" altLang="zh-CN" sz="1400" b="1" baseline="-25000">
                      <a:ea typeface="宋体" pitchFamily="2" charset="-122"/>
                    </a:rPr>
                    <a:t>2</a:t>
                  </a:r>
                </a:p>
              </p:txBody>
            </p:sp>
          </p:grpSp>
          <p:sp>
            <p:nvSpPr>
              <p:cNvPr id="6188" name="Text Box 80"/>
              <p:cNvSpPr txBox="1">
                <a:spLocks noChangeArrowheads="1"/>
              </p:cNvSpPr>
              <p:nvPr/>
            </p:nvSpPr>
            <p:spPr bwMode="auto">
              <a:xfrm>
                <a:off x="1423" y="2199"/>
                <a:ext cx="28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200" b="1">
                    <a:ea typeface="宋体" pitchFamily="2" charset="-122"/>
                  </a:rPr>
                  <a:t>0</a:t>
                </a:r>
              </a:p>
            </p:txBody>
          </p:sp>
          <p:sp>
            <p:nvSpPr>
              <p:cNvPr id="6189" name="Text Box 81"/>
              <p:cNvSpPr txBox="1">
                <a:spLocks noChangeArrowheads="1"/>
              </p:cNvSpPr>
              <p:nvPr/>
            </p:nvSpPr>
            <p:spPr bwMode="auto">
              <a:xfrm>
                <a:off x="1423" y="2290"/>
                <a:ext cx="28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200" b="1">
                    <a:ea typeface="宋体" pitchFamily="2" charset="-122"/>
                  </a:rPr>
                  <a:t>1</a:t>
                </a:r>
              </a:p>
            </p:txBody>
          </p:sp>
          <p:sp>
            <p:nvSpPr>
              <p:cNvPr id="6190" name="Text Box 82"/>
              <p:cNvSpPr txBox="1">
                <a:spLocks noChangeArrowheads="1"/>
              </p:cNvSpPr>
              <p:nvPr/>
            </p:nvSpPr>
            <p:spPr bwMode="auto">
              <a:xfrm>
                <a:off x="1425" y="2380"/>
                <a:ext cx="28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200" b="1">
                    <a:ea typeface="宋体" pitchFamily="2" charset="-122"/>
                  </a:rPr>
                  <a:t>2</a:t>
                </a:r>
              </a:p>
            </p:txBody>
          </p:sp>
          <p:sp>
            <p:nvSpPr>
              <p:cNvPr id="6191" name="Text Box 83"/>
              <p:cNvSpPr txBox="1">
                <a:spLocks noChangeArrowheads="1"/>
              </p:cNvSpPr>
              <p:nvPr/>
            </p:nvSpPr>
            <p:spPr bwMode="auto">
              <a:xfrm>
                <a:off x="1424" y="2469"/>
                <a:ext cx="28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200" b="1">
                    <a:ea typeface="宋体" pitchFamily="2" charset="-122"/>
                  </a:rPr>
                  <a:t>3</a:t>
                </a:r>
              </a:p>
            </p:txBody>
          </p:sp>
        </p:grpSp>
        <p:grpSp>
          <p:nvGrpSpPr>
            <p:cNvPr id="6160" name="Group 84"/>
            <p:cNvGrpSpPr>
              <a:grpSpLocks/>
            </p:cNvGrpSpPr>
            <p:nvPr/>
          </p:nvGrpSpPr>
          <p:grpSpPr bwMode="auto">
            <a:xfrm>
              <a:off x="820" y="3374"/>
              <a:ext cx="1668" cy="654"/>
              <a:chOff x="1032" y="1357"/>
              <a:chExt cx="1668" cy="654"/>
            </a:xfrm>
          </p:grpSpPr>
          <p:grpSp>
            <p:nvGrpSpPr>
              <p:cNvPr id="6161" name="Group 85"/>
              <p:cNvGrpSpPr>
                <a:grpSpLocks/>
              </p:cNvGrpSpPr>
              <p:nvPr/>
            </p:nvGrpSpPr>
            <p:grpSpPr bwMode="auto">
              <a:xfrm>
                <a:off x="1032" y="1357"/>
                <a:ext cx="1668" cy="654"/>
                <a:chOff x="1032" y="1357"/>
                <a:chExt cx="1668" cy="654"/>
              </a:xfrm>
            </p:grpSpPr>
            <p:grpSp>
              <p:nvGrpSpPr>
                <p:cNvPr id="6163" name="Group 86"/>
                <p:cNvGrpSpPr>
                  <a:grpSpLocks/>
                </p:cNvGrpSpPr>
                <p:nvPr/>
              </p:nvGrpSpPr>
              <p:grpSpPr bwMode="auto">
                <a:xfrm>
                  <a:off x="1032" y="1357"/>
                  <a:ext cx="1668" cy="654"/>
                  <a:chOff x="1032" y="1357"/>
                  <a:chExt cx="1668" cy="654"/>
                </a:xfrm>
              </p:grpSpPr>
              <p:sp>
                <p:nvSpPr>
                  <p:cNvPr id="6168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1454" y="1357"/>
                    <a:ext cx="721" cy="654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6169" name="Group 88"/>
                  <p:cNvGrpSpPr>
                    <a:grpSpLocks/>
                  </p:cNvGrpSpPr>
                  <p:nvPr/>
                </p:nvGrpSpPr>
                <p:grpSpPr bwMode="auto">
                  <a:xfrm>
                    <a:off x="1032" y="1544"/>
                    <a:ext cx="455" cy="154"/>
                    <a:chOff x="1032" y="1544"/>
                    <a:chExt cx="455" cy="154"/>
                  </a:xfrm>
                </p:grpSpPr>
                <p:sp>
                  <p:nvSpPr>
                    <p:cNvPr id="6185" name="Line 8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35" y="1631"/>
                      <a:ext cx="219" cy="0"/>
                    </a:xfrm>
                    <a:prstGeom prst="line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186" name="Text Box 9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32" y="1544"/>
                      <a:ext cx="455" cy="15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CN" sz="1000">
                          <a:ea typeface="宋体" pitchFamily="2" charset="-122"/>
                        </a:rPr>
                        <a:t>D</a:t>
                      </a:r>
                      <a:r>
                        <a:rPr lang="en-US" altLang="zh-CN" sz="1000" baseline="-25000">
                          <a:ea typeface="宋体" pitchFamily="2" charset="-122"/>
                        </a:rPr>
                        <a:t>10</a:t>
                      </a:r>
                    </a:p>
                  </p:txBody>
                </p:sp>
              </p:grpSp>
              <p:grpSp>
                <p:nvGrpSpPr>
                  <p:cNvPr id="6170" name="Group 91"/>
                  <p:cNvGrpSpPr>
                    <a:grpSpLocks/>
                  </p:cNvGrpSpPr>
                  <p:nvPr/>
                </p:nvGrpSpPr>
                <p:grpSpPr bwMode="auto">
                  <a:xfrm>
                    <a:off x="1036" y="1633"/>
                    <a:ext cx="455" cy="154"/>
                    <a:chOff x="1032" y="1544"/>
                    <a:chExt cx="455" cy="154"/>
                  </a:xfrm>
                </p:grpSpPr>
                <p:sp>
                  <p:nvSpPr>
                    <p:cNvPr id="6183" name="Line 9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35" y="1631"/>
                      <a:ext cx="219" cy="0"/>
                    </a:xfrm>
                    <a:prstGeom prst="line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184" name="Text Box 9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32" y="1544"/>
                      <a:ext cx="455" cy="15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CN" sz="1000">
                          <a:ea typeface="宋体" pitchFamily="2" charset="-122"/>
                        </a:rPr>
                        <a:t>D</a:t>
                      </a:r>
                      <a:r>
                        <a:rPr lang="en-US" altLang="zh-CN" sz="1000" baseline="-25000">
                          <a:ea typeface="宋体" pitchFamily="2" charset="-122"/>
                        </a:rPr>
                        <a:t>11</a:t>
                      </a:r>
                    </a:p>
                  </p:txBody>
                </p:sp>
              </p:grpSp>
              <p:grpSp>
                <p:nvGrpSpPr>
                  <p:cNvPr id="6171" name="Group 94"/>
                  <p:cNvGrpSpPr>
                    <a:grpSpLocks/>
                  </p:cNvGrpSpPr>
                  <p:nvPr/>
                </p:nvGrpSpPr>
                <p:grpSpPr bwMode="auto">
                  <a:xfrm>
                    <a:off x="1036" y="1724"/>
                    <a:ext cx="455" cy="154"/>
                    <a:chOff x="1032" y="1544"/>
                    <a:chExt cx="455" cy="154"/>
                  </a:xfrm>
                </p:grpSpPr>
                <p:sp>
                  <p:nvSpPr>
                    <p:cNvPr id="6181" name="Line 9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35" y="1631"/>
                      <a:ext cx="219" cy="0"/>
                    </a:xfrm>
                    <a:prstGeom prst="line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182" name="Text Box 9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32" y="1544"/>
                      <a:ext cx="455" cy="15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CN" sz="1000">
                          <a:ea typeface="宋体" pitchFamily="2" charset="-122"/>
                        </a:rPr>
                        <a:t>D</a:t>
                      </a:r>
                      <a:r>
                        <a:rPr lang="en-US" altLang="zh-CN" sz="1000" baseline="-25000">
                          <a:ea typeface="宋体" pitchFamily="2" charset="-122"/>
                        </a:rPr>
                        <a:t>12</a:t>
                      </a:r>
                    </a:p>
                  </p:txBody>
                </p:sp>
              </p:grpSp>
              <p:grpSp>
                <p:nvGrpSpPr>
                  <p:cNvPr id="6172" name="Group 97"/>
                  <p:cNvGrpSpPr>
                    <a:grpSpLocks/>
                  </p:cNvGrpSpPr>
                  <p:nvPr/>
                </p:nvGrpSpPr>
                <p:grpSpPr bwMode="auto">
                  <a:xfrm>
                    <a:off x="1032" y="1813"/>
                    <a:ext cx="455" cy="154"/>
                    <a:chOff x="1032" y="1544"/>
                    <a:chExt cx="455" cy="154"/>
                  </a:xfrm>
                </p:grpSpPr>
                <p:sp>
                  <p:nvSpPr>
                    <p:cNvPr id="6179" name="Line 9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35" y="1631"/>
                      <a:ext cx="219" cy="0"/>
                    </a:xfrm>
                    <a:prstGeom prst="line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180" name="Text Box 9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32" y="1544"/>
                      <a:ext cx="455" cy="15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CN" sz="1000">
                          <a:ea typeface="宋体" pitchFamily="2" charset="-122"/>
                        </a:rPr>
                        <a:t>D</a:t>
                      </a:r>
                      <a:r>
                        <a:rPr lang="en-US" altLang="zh-CN" sz="1000" baseline="-25000">
                          <a:ea typeface="宋体" pitchFamily="2" charset="-122"/>
                        </a:rPr>
                        <a:t>13</a:t>
                      </a:r>
                    </a:p>
                  </p:txBody>
                </p:sp>
              </p:grpSp>
              <p:sp>
                <p:nvSpPr>
                  <p:cNvPr id="6173" name="Line 100"/>
                  <p:cNvSpPr>
                    <a:spLocks noChangeShapeType="1"/>
                  </p:cNvSpPr>
                  <p:nvPr/>
                </p:nvSpPr>
                <p:spPr bwMode="auto">
                  <a:xfrm>
                    <a:off x="1235" y="1451"/>
                    <a:ext cx="219" cy="1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74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1338" y="1403"/>
                    <a:ext cx="0" cy="4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75" name="Line 102"/>
                  <p:cNvSpPr>
                    <a:spLocks noChangeShapeType="1"/>
                  </p:cNvSpPr>
                  <p:nvPr/>
                </p:nvSpPr>
                <p:spPr bwMode="auto">
                  <a:xfrm>
                    <a:off x="1338" y="1403"/>
                    <a:ext cx="116" cy="4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6146" name="Object 103"/>
                  <p:cNvGraphicFramePr>
                    <a:graphicFrameLocks noChangeAspect="1"/>
                  </p:cNvGraphicFramePr>
                  <p:nvPr/>
                </p:nvGraphicFramePr>
                <p:xfrm>
                  <a:off x="1032" y="1376"/>
                  <a:ext cx="186" cy="151"/>
                </p:xfrm>
                <a:graphic>
                  <a:graphicData uri="http://schemas.openxmlformats.org/presentationml/2006/ole">
                    <p:oleObj spid="_x0000_s6146" name="Equation" r:id="rId9" imgW="266400" imgH="215640" progId="">
                      <p:embed/>
                    </p:oleObj>
                  </a:graphicData>
                </a:graphic>
              </p:graphicFrame>
              <p:sp>
                <p:nvSpPr>
                  <p:cNvPr id="6176" name="Text Box 10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40" y="1358"/>
                    <a:ext cx="576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CN" sz="1400" b="1">
                        <a:ea typeface="宋体" pitchFamily="2" charset="-122"/>
                      </a:rPr>
                      <a:t>EN</a:t>
                    </a:r>
                    <a:r>
                      <a:rPr lang="en-US" altLang="zh-CN" sz="1400" b="1" baseline="-25000">
                        <a:ea typeface="宋体" pitchFamily="2" charset="-122"/>
                      </a:rPr>
                      <a:t>1</a:t>
                    </a:r>
                  </a:p>
                </p:txBody>
              </p:sp>
              <p:sp>
                <p:nvSpPr>
                  <p:cNvPr id="6177" name="Line 105"/>
                  <p:cNvSpPr>
                    <a:spLocks noChangeShapeType="1"/>
                  </p:cNvSpPr>
                  <p:nvPr/>
                </p:nvSpPr>
                <p:spPr bwMode="auto">
                  <a:xfrm>
                    <a:off x="2175" y="1688"/>
                    <a:ext cx="254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78" name="Text Box 10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93" y="1599"/>
                    <a:ext cx="307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CN" sz="1400" b="1">
                        <a:ea typeface="宋体" pitchFamily="2" charset="-122"/>
                      </a:rPr>
                      <a:t>Y</a:t>
                    </a:r>
                    <a:r>
                      <a:rPr lang="en-US" altLang="zh-CN" sz="1400" b="1" baseline="-25000">
                        <a:ea typeface="宋体" pitchFamily="2" charset="-122"/>
                      </a:rPr>
                      <a:t>1</a:t>
                    </a:r>
                  </a:p>
                </p:txBody>
              </p:sp>
            </p:grpSp>
            <p:sp>
              <p:nvSpPr>
                <p:cNvPr id="6164" name="Text Box 107"/>
                <p:cNvSpPr txBox="1">
                  <a:spLocks noChangeArrowheads="1"/>
                </p:cNvSpPr>
                <p:nvPr/>
              </p:nvSpPr>
              <p:spPr bwMode="auto">
                <a:xfrm>
                  <a:off x="1421" y="1545"/>
                  <a:ext cx="288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200" b="1">
                      <a:ea typeface="宋体" pitchFamily="2" charset="-122"/>
                    </a:rPr>
                    <a:t>0</a:t>
                  </a:r>
                </a:p>
              </p:txBody>
            </p:sp>
            <p:sp>
              <p:nvSpPr>
                <p:cNvPr id="6165" name="Text Box 108"/>
                <p:cNvSpPr txBox="1">
                  <a:spLocks noChangeArrowheads="1"/>
                </p:cNvSpPr>
                <p:nvPr/>
              </p:nvSpPr>
              <p:spPr bwMode="auto">
                <a:xfrm>
                  <a:off x="1423" y="1634"/>
                  <a:ext cx="288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200" b="1">
                      <a:ea typeface="宋体" pitchFamily="2" charset="-122"/>
                    </a:rPr>
                    <a:t>1</a:t>
                  </a:r>
                </a:p>
              </p:txBody>
            </p:sp>
            <p:sp>
              <p:nvSpPr>
                <p:cNvPr id="6166" name="Text Box 109"/>
                <p:cNvSpPr txBox="1">
                  <a:spLocks noChangeArrowheads="1"/>
                </p:cNvSpPr>
                <p:nvPr/>
              </p:nvSpPr>
              <p:spPr bwMode="auto">
                <a:xfrm>
                  <a:off x="1425" y="1723"/>
                  <a:ext cx="288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200" b="1">
                      <a:ea typeface="宋体" pitchFamily="2" charset="-122"/>
                    </a:rPr>
                    <a:t>2</a:t>
                  </a:r>
                </a:p>
              </p:txBody>
            </p:sp>
            <p:sp>
              <p:nvSpPr>
                <p:cNvPr id="6167" name="Text Box 110"/>
                <p:cNvSpPr txBox="1">
                  <a:spLocks noChangeArrowheads="1"/>
                </p:cNvSpPr>
                <p:nvPr/>
              </p:nvSpPr>
              <p:spPr bwMode="auto">
                <a:xfrm>
                  <a:off x="1425" y="1813"/>
                  <a:ext cx="288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200" b="1">
                      <a:ea typeface="宋体" pitchFamily="2" charset="-122"/>
                    </a:rPr>
                    <a:t>3</a:t>
                  </a:r>
                </a:p>
              </p:txBody>
            </p:sp>
          </p:grpSp>
          <p:sp>
            <p:nvSpPr>
              <p:cNvPr id="6162" name="Text Box 111"/>
              <p:cNvSpPr txBox="1">
                <a:spLocks noChangeArrowheads="1"/>
              </p:cNvSpPr>
              <p:nvPr/>
            </p:nvSpPr>
            <p:spPr bwMode="auto">
              <a:xfrm>
                <a:off x="1632" y="1599"/>
                <a:ext cx="449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>
                    <a:ea typeface="宋体" pitchFamily="2" charset="-122"/>
                  </a:rPr>
                  <a:t>MUX</a:t>
                </a:r>
              </a:p>
            </p:txBody>
          </p:sp>
        </p:grpSp>
      </p:grpSp>
      <p:sp>
        <p:nvSpPr>
          <p:cNvPr id="6156" name="Rectangle 112"/>
          <p:cNvSpPr>
            <a:spLocks noChangeArrowheads="1"/>
          </p:cNvSpPr>
          <p:nvPr/>
        </p:nvSpPr>
        <p:spPr bwMode="auto">
          <a:xfrm>
            <a:off x="2987675" y="1622425"/>
            <a:ext cx="1955800" cy="366713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b="1">
                <a:latin typeface="Times New Roman" charset="0"/>
                <a:ea typeface="宋体" pitchFamily="2" charset="-122"/>
              </a:rPr>
              <a:t>74LS153</a:t>
            </a:r>
            <a:r>
              <a:rPr lang="zh-CN" altLang="en-US" b="1">
                <a:latin typeface="Times New Roman" charset="0"/>
                <a:ea typeface="宋体" pitchFamily="2" charset="-122"/>
              </a:rPr>
              <a:t>逻辑符号</a:t>
            </a:r>
          </a:p>
        </p:txBody>
      </p:sp>
      <p:sp>
        <p:nvSpPr>
          <p:cNvPr id="6157" name="Rectangle 113"/>
          <p:cNvSpPr>
            <a:spLocks noGrp="1" noChangeArrowheads="1"/>
          </p:cNvSpPr>
          <p:nvPr>
            <p:ph type="body" idx="1"/>
          </p:nvPr>
        </p:nvSpPr>
        <p:spPr>
          <a:xfrm>
            <a:off x="5756275" y="1622425"/>
            <a:ext cx="2416175" cy="366713"/>
          </a:xfrm>
          <a:solidFill>
            <a:srgbClr val="FFFF66"/>
          </a:solidFill>
        </p:spPr>
        <p:txBody>
          <a:bodyPr wrap="none">
            <a:spAutoFit/>
          </a:bodyPr>
          <a:lstStyle/>
          <a:p>
            <a:pPr marL="0" indent="0">
              <a:spcBef>
                <a:spcPct val="0"/>
              </a:spcBef>
              <a:buClrTx/>
              <a:buFontTx/>
              <a:buNone/>
            </a:pPr>
            <a:r>
              <a:rPr lang="zh-CN" altLang="en-US" sz="1800" smtClean="0">
                <a:latin typeface="Times New Roman" charset="0"/>
              </a:rPr>
              <a:t>四选一多路器</a:t>
            </a:r>
            <a:r>
              <a:rPr lang="en-US" altLang="zh-CN" sz="1800" smtClean="0">
                <a:latin typeface="Times New Roman" charset="0"/>
              </a:rPr>
              <a:t>74LS153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8</a:t>
            </a:r>
            <a:r>
              <a:rPr lang="zh-CN" altLang="en-US" smtClean="0"/>
              <a:t>选</a:t>
            </a:r>
            <a:r>
              <a:rPr lang="en-US" altLang="zh-CN" smtClean="0"/>
              <a:t>1</a:t>
            </a:r>
            <a:r>
              <a:rPr lang="zh-CN" altLang="en-US" smtClean="0"/>
              <a:t>数字多路器</a:t>
            </a:r>
            <a:r>
              <a:rPr lang="en-US" altLang="zh-CN" smtClean="0"/>
              <a:t>74LS151</a:t>
            </a:r>
          </a:p>
        </p:txBody>
      </p:sp>
      <p:pic>
        <p:nvPicPr>
          <p:cNvPr id="717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4365625"/>
            <a:ext cx="3527425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463" y="2060575"/>
            <a:ext cx="4090987" cy="439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6" name="Text Box 6"/>
          <p:cNvSpPr txBox="1">
            <a:spLocks noChangeArrowheads="1"/>
          </p:cNvSpPr>
          <p:nvPr/>
        </p:nvSpPr>
        <p:spPr bwMode="auto">
          <a:xfrm>
            <a:off x="611188" y="1412875"/>
            <a:ext cx="3960812" cy="1552575"/>
          </a:xfrm>
          <a:prstGeom prst="rect">
            <a:avLst/>
          </a:prstGeom>
          <a:noFill/>
          <a:ln w="25400" cap="sq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75000"/>
            </a:pPr>
            <a:r>
              <a:rPr lang="en-US" altLang="zh-CN" sz="2400" b="1">
                <a:latin typeface="Times New Roman" charset="0"/>
                <a:ea typeface="宋体" pitchFamily="2" charset="-122"/>
              </a:rPr>
              <a:t>C</a:t>
            </a:r>
            <a:r>
              <a:rPr lang="zh-CN" altLang="en-US" sz="2400" b="1">
                <a:latin typeface="Times New Roman" charset="0"/>
                <a:ea typeface="宋体" pitchFamily="2" charset="-122"/>
              </a:rPr>
              <a:t>、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B</a:t>
            </a:r>
            <a:r>
              <a:rPr lang="zh-CN" altLang="en-US" sz="2400" b="1">
                <a:latin typeface="Times New Roman" charset="0"/>
                <a:ea typeface="宋体" pitchFamily="2" charset="-122"/>
              </a:rPr>
              <a:t>、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A</a:t>
            </a:r>
            <a:r>
              <a:rPr lang="zh-CN" altLang="en-US" sz="2400" b="1">
                <a:latin typeface="Times New Roman" charset="0"/>
                <a:ea typeface="宋体" pitchFamily="2" charset="-122"/>
              </a:rPr>
              <a:t>三位地址输入，可以从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8</a:t>
            </a:r>
            <a:r>
              <a:rPr lang="zh-CN" altLang="en-US" sz="2400" b="1">
                <a:latin typeface="Times New Roman" charset="0"/>
                <a:ea typeface="宋体" pitchFamily="2" charset="-122"/>
              </a:rPr>
              <a:t>个输入数据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D7~D0</a:t>
            </a:r>
            <a:r>
              <a:rPr lang="zh-CN" altLang="en-US" sz="2400" b="1">
                <a:latin typeface="Times New Roman" charset="0"/>
                <a:ea typeface="宋体" pitchFamily="2" charset="-122"/>
              </a:rPr>
              <a:t>中选择一个需要数据到输出；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D7~D0</a:t>
            </a:r>
            <a:r>
              <a:rPr lang="zh-CN" altLang="en-US" sz="2400" b="1">
                <a:latin typeface="Times New Roman" charset="0"/>
                <a:ea typeface="宋体" pitchFamily="2" charset="-122"/>
              </a:rPr>
              <a:t>八个数据输入端；</a:t>
            </a:r>
            <a:endParaRPr lang="zh-CN" altLang="en-US" sz="2400" b="1">
              <a:latin typeface="Verdana" pitchFamily="34" charset="0"/>
              <a:ea typeface="宋体" pitchFamily="2" charset="-122"/>
            </a:endParaRPr>
          </a:p>
        </p:txBody>
      </p:sp>
      <p:graphicFrame>
        <p:nvGraphicFramePr>
          <p:cNvPr id="7170" name="Object 7"/>
          <p:cNvGraphicFramePr>
            <a:graphicFrameLocks noChangeAspect="1"/>
          </p:cNvGraphicFramePr>
          <p:nvPr/>
        </p:nvGraphicFramePr>
        <p:xfrm>
          <a:off x="684213" y="2997200"/>
          <a:ext cx="3311525" cy="361950"/>
        </p:xfrm>
        <a:graphic>
          <a:graphicData uri="http://schemas.openxmlformats.org/presentationml/2006/ole">
            <p:oleObj spid="_x0000_s7170" name="公式" r:id="rId5" imgW="1765080" imgH="203040" progId="Equation.3">
              <p:embed/>
            </p:oleObj>
          </a:graphicData>
        </a:graphic>
      </p:graphicFrame>
      <p:graphicFrame>
        <p:nvGraphicFramePr>
          <p:cNvPr id="7171" name="Object 8"/>
          <p:cNvGraphicFramePr>
            <a:graphicFrameLocks noChangeAspect="1"/>
          </p:cNvGraphicFramePr>
          <p:nvPr/>
        </p:nvGraphicFramePr>
        <p:xfrm>
          <a:off x="684213" y="3357563"/>
          <a:ext cx="2735262" cy="407987"/>
        </p:xfrm>
        <a:graphic>
          <a:graphicData uri="http://schemas.openxmlformats.org/presentationml/2006/ole">
            <p:oleObj spid="_x0000_s7171" name="公式" r:id="rId6" imgW="1257120" imgH="228600" progId="Equation.3">
              <p:embed/>
            </p:oleObj>
          </a:graphicData>
        </a:graphic>
      </p:graphicFrame>
      <p:graphicFrame>
        <p:nvGraphicFramePr>
          <p:cNvPr id="7172" name="Object 9"/>
          <p:cNvGraphicFramePr>
            <a:graphicFrameLocks noChangeAspect="1"/>
          </p:cNvGraphicFramePr>
          <p:nvPr/>
        </p:nvGraphicFramePr>
        <p:xfrm>
          <a:off x="684213" y="3759200"/>
          <a:ext cx="3024187" cy="407988"/>
        </p:xfrm>
        <a:graphic>
          <a:graphicData uri="http://schemas.openxmlformats.org/presentationml/2006/ole">
            <p:oleObj spid="_x0000_s7172" name="公式" r:id="rId7" imgW="157464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分析示例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1628775"/>
            <a:ext cx="3600450" cy="979488"/>
          </a:xfrm>
        </p:spPr>
        <p:txBody>
          <a:bodyPr/>
          <a:lstStyle/>
          <a:p>
            <a:pPr eaLnBrk="1" hangingPunct="1"/>
            <a:r>
              <a:rPr lang="zh-CN" altLang="en-US" smtClean="0"/>
              <a:t>例：分析如下逻辑电路的逻辑功能。</a:t>
            </a:r>
          </a:p>
        </p:txBody>
      </p:sp>
      <p:pic>
        <p:nvPicPr>
          <p:cNvPr id="1031" name="Picture 9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11188" y="3284538"/>
            <a:ext cx="3810000" cy="2554287"/>
          </a:xfrm>
        </p:spPr>
      </p:pic>
      <p:graphicFrame>
        <p:nvGraphicFramePr>
          <p:cNvPr id="9226" name="Object 10"/>
          <p:cNvGraphicFramePr>
            <a:graphicFrameLocks noChangeAspect="1"/>
          </p:cNvGraphicFramePr>
          <p:nvPr/>
        </p:nvGraphicFramePr>
        <p:xfrm>
          <a:off x="4603750" y="1916113"/>
          <a:ext cx="1368425" cy="520700"/>
        </p:xfrm>
        <a:graphic>
          <a:graphicData uri="http://schemas.openxmlformats.org/presentationml/2006/ole">
            <p:oleObj spid="_x0000_s1026" name="公式" r:id="rId4" imgW="634680" imgH="241200" progId="Equation.3">
              <p:embed/>
            </p:oleObj>
          </a:graphicData>
        </a:graphic>
      </p:graphicFrame>
      <p:graphicFrame>
        <p:nvGraphicFramePr>
          <p:cNvPr id="9228" name="Object 12"/>
          <p:cNvGraphicFramePr>
            <a:graphicFrameLocks noChangeAspect="1"/>
          </p:cNvGraphicFramePr>
          <p:nvPr/>
        </p:nvGraphicFramePr>
        <p:xfrm>
          <a:off x="4603750" y="2795588"/>
          <a:ext cx="2568575" cy="1643062"/>
        </p:xfrm>
        <a:graphic>
          <a:graphicData uri="http://schemas.openxmlformats.org/presentationml/2006/ole">
            <p:oleObj spid="_x0000_s1027" name="公式" r:id="rId5" imgW="1193760" imgH="761760" progId="Equation.3">
              <p:embed/>
            </p:oleObj>
          </a:graphicData>
        </a:graphic>
      </p:graphicFrame>
      <p:graphicFrame>
        <p:nvGraphicFramePr>
          <p:cNvPr id="9229" name="Object 13"/>
          <p:cNvGraphicFramePr>
            <a:graphicFrameLocks noChangeAspect="1"/>
          </p:cNvGraphicFramePr>
          <p:nvPr/>
        </p:nvGraphicFramePr>
        <p:xfrm>
          <a:off x="4572000" y="4832350"/>
          <a:ext cx="4432300" cy="1098550"/>
        </p:xfrm>
        <a:graphic>
          <a:graphicData uri="http://schemas.openxmlformats.org/presentationml/2006/ole">
            <p:oleObj spid="_x0000_s1028" name="公式" r:id="rId6" imgW="2057400" imgH="50796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数字多路器的级联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628775"/>
            <a:ext cx="8353425" cy="9366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mtClean="0"/>
              <a:t>例：用一片</a:t>
            </a:r>
            <a:r>
              <a:rPr lang="en-US" altLang="zh-CN" smtClean="0"/>
              <a:t>2-4</a:t>
            </a:r>
            <a:r>
              <a:rPr lang="zh-CN" altLang="en-US" smtClean="0"/>
              <a:t>译码器和四片</a:t>
            </a:r>
            <a:r>
              <a:rPr lang="en-US" altLang="zh-CN" smtClean="0"/>
              <a:t>8</a:t>
            </a:r>
            <a:r>
              <a:rPr lang="zh-CN" altLang="en-US" smtClean="0"/>
              <a:t>选</a:t>
            </a:r>
            <a:r>
              <a:rPr lang="en-US" altLang="zh-CN" smtClean="0"/>
              <a:t>1</a:t>
            </a:r>
            <a:r>
              <a:rPr lang="zh-CN" altLang="en-US" smtClean="0"/>
              <a:t>数字多路器构成</a:t>
            </a:r>
            <a:r>
              <a:rPr lang="en-US" altLang="zh-CN" smtClean="0"/>
              <a:t>32</a:t>
            </a:r>
            <a:r>
              <a:rPr lang="zh-CN" altLang="en-US" smtClean="0"/>
              <a:t>选</a:t>
            </a:r>
            <a:r>
              <a:rPr lang="en-US" altLang="zh-CN" smtClean="0"/>
              <a:t>1</a:t>
            </a:r>
            <a:r>
              <a:rPr lang="zh-CN" altLang="en-US" smtClean="0"/>
              <a:t>数字多路器。</a:t>
            </a: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701675" y="4976813"/>
            <a:ext cx="69532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b="1">
                <a:solidFill>
                  <a:srgbClr val="FF0000"/>
                </a:solidFill>
                <a:latin typeface="Verdana" pitchFamily="34" charset="0"/>
              </a:rPr>
              <a:t>1 0</a:t>
            </a:r>
          </a:p>
          <a:p>
            <a:pPr algn="ctr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b="1">
                <a:solidFill>
                  <a:srgbClr val="FF0000"/>
                </a:solidFill>
                <a:latin typeface="Verdana" pitchFamily="34" charset="0"/>
              </a:rPr>
              <a:t>1 1</a:t>
            </a: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684213" y="4219575"/>
            <a:ext cx="69532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b="1">
                <a:solidFill>
                  <a:srgbClr val="FF0000"/>
                </a:solidFill>
                <a:latin typeface="Verdana" pitchFamily="34" charset="0"/>
              </a:rPr>
              <a:t>0 0</a:t>
            </a:r>
          </a:p>
          <a:p>
            <a:pPr algn="ctr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b="1">
                <a:solidFill>
                  <a:srgbClr val="FF0000"/>
                </a:solidFill>
                <a:latin typeface="Verdana" pitchFamily="34" charset="0"/>
              </a:rPr>
              <a:t>0 1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701675" y="3130550"/>
            <a:ext cx="8091488" cy="2673350"/>
            <a:chOff x="442" y="2330"/>
            <a:chExt cx="5097" cy="1684"/>
          </a:xfrm>
        </p:grpSpPr>
        <p:sp>
          <p:nvSpPr>
            <p:cNvPr id="69648" name="Rectangle 7"/>
            <p:cNvSpPr>
              <a:spLocks noChangeArrowheads="1"/>
            </p:cNvSpPr>
            <p:nvPr/>
          </p:nvSpPr>
          <p:spPr bwMode="auto">
            <a:xfrm>
              <a:off x="2761" y="2330"/>
              <a:ext cx="862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zh-CN" altLang="en-US" sz="1400" b="1">
                  <a:latin typeface="Verdana" pitchFamily="34" charset="0"/>
                </a:rPr>
                <a:t>片</a:t>
              </a:r>
              <a:r>
                <a:rPr lang="en-US" altLang="zh-CN" sz="1400" b="1">
                  <a:latin typeface="Verdana" pitchFamily="34" charset="0"/>
                </a:rPr>
                <a:t>2</a:t>
              </a:r>
            </a:p>
          </p:txBody>
        </p:sp>
        <p:sp>
          <p:nvSpPr>
            <p:cNvPr id="69649" name="Rectangle 8"/>
            <p:cNvSpPr>
              <a:spLocks noChangeArrowheads="1"/>
            </p:cNvSpPr>
            <p:nvPr/>
          </p:nvSpPr>
          <p:spPr bwMode="auto">
            <a:xfrm>
              <a:off x="1833" y="3515"/>
              <a:ext cx="952" cy="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endParaRPr lang="zh-CN" altLang="zh-CN" sz="1400" b="1">
                <a:latin typeface="Verdana" pitchFamily="34" charset="0"/>
              </a:endParaRPr>
            </a:p>
          </p:txBody>
        </p:sp>
        <p:sp>
          <p:nvSpPr>
            <p:cNvPr id="69650" name="Rectangle 9"/>
            <p:cNvSpPr>
              <a:spLocks noChangeArrowheads="1"/>
            </p:cNvSpPr>
            <p:nvPr/>
          </p:nvSpPr>
          <p:spPr bwMode="auto">
            <a:xfrm>
              <a:off x="2785" y="3017"/>
              <a:ext cx="862" cy="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endParaRPr lang="zh-CN" altLang="zh-CN" sz="1400" b="1">
                <a:latin typeface="Verdana" pitchFamily="34" charset="0"/>
              </a:endParaRPr>
            </a:p>
          </p:txBody>
        </p:sp>
        <p:sp>
          <p:nvSpPr>
            <p:cNvPr id="69651" name="Rectangle 10"/>
            <p:cNvSpPr>
              <a:spLocks noChangeArrowheads="1"/>
            </p:cNvSpPr>
            <p:nvPr/>
          </p:nvSpPr>
          <p:spPr bwMode="auto">
            <a:xfrm>
              <a:off x="1833" y="2331"/>
              <a:ext cx="882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zh-CN" altLang="en-US" sz="1400" b="1">
                  <a:latin typeface="Verdana" pitchFamily="34" charset="0"/>
                </a:rPr>
                <a:t>片</a:t>
              </a:r>
              <a:r>
                <a:rPr lang="en-US" altLang="zh-CN" sz="1400" b="1">
                  <a:latin typeface="Verdana" pitchFamily="34" charset="0"/>
                </a:rPr>
                <a:t>1</a:t>
              </a:r>
            </a:p>
          </p:txBody>
        </p:sp>
        <p:sp>
          <p:nvSpPr>
            <p:cNvPr id="69652" name="Rectangle 11"/>
            <p:cNvSpPr>
              <a:spLocks noChangeArrowheads="1"/>
            </p:cNvSpPr>
            <p:nvPr/>
          </p:nvSpPr>
          <p:spPr bwMode="auto">
            <a:xfrm>
              <a:off x="880" y="3017"/>
              <a:ext cx="95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1000" b="1">
                  <a:latin typeface="Verdana" pitchFamily="34" charset="0"/>
                </a:rPr>
                <a:t>0    0    0</a:t>
              </a:r>
            </a:p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1000" b="1">
                  <a:latin typeface="Verdana" pitchFamily="34" charset="0"/>
                </a:rPr>
                <a:t>1    1    1</a:t>
              </a:r>
            </a:p>
          </p:txBody>
        </p:sp>
        <p:sp>
          <p:nvSpPr>
            <p:cNvPr id="69653" name="Rectangle 12"/>
            <p:cNvSpPr>
              <a:spLocks noChangeArrowheads="1"/>
            </p:cNvSpPr>
            <p:nvPr/>
          </p:nvSpPr>
          <p:spPr bwMode="auto">
            <a:xfrm>
              <a:off x="2785" y="2699"/>
              <a:ext cx="862" cy="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1400" b="1">
                  <a:latin typeface="Verdana" pitchFamily="34" charset="0"/>
                </a:rPr>
                <a:t>D</a:t>
              </a:r>
              <a:r>
                <a:rPr lang="en-US" altLang="zh-CN" sz="1400" b="1" baseline="-25000">
                  <a:latin typeface="Verdana" pitchFamily="34" charset="0"/>
                </a:rPr>
                <a:t>8</a:t>
              </a:r>
              <a:r>
                <a:rPr lang="zh-CN" altLang="en-US" sz="1400" b="1">
                  <a:latin typeface="Verdana" pitchFamily="34" charset="0"/>
                </a:rPr>
                <a:t>～</a:t>
              </a:r>
              <a:r>
                <a:rPr lang="en-US" altLang="zh-CN" sz="1400" b="1">
                  <a:latin typeface="Verdana" pitchFamily="34" charset="0"/>
                </a:rPr>
                <a:t>D</a:t>
              </a:r>
              <a:r>
                <a:rPr lang="en-US" altLang="zh-CN" sz="1400" b="1" baseline="-25000">
                  <a:latin typeface="Verdana" pitchFamily="34" charset="0"/>
                </a:rPr>
                <a:t>15</a:t>
              </a:r>
            </a:p>
          </p:txBody>
        </p:sp>
        <p:sp>
          <p:nvSpPr>
            <p:cNvPr id="69654" name="Rectangle 13"/>
            <p:cNvSpPr>
              <a:spLocks noChangeArrowheads="1"/>
            </p:cNvSpPr>
            <p:nvPr/>
          </p:nvSpPr>
          <p:spPr bwMode="auto">
            <a:xfrm>
              <a:off x="1833" y="2699"/>
              <a:ext cx="952" cy="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1400" b="1">
                  <a:latin typeface="Verdana" pitchFamily="34" charset="0"/>
                </a:rPr>
                <a:t>D</a:t>
              </a:r>
              <a:r>
                <a:rPr lang="en-US" altLang="zh-CN" sz="1400" b="1" baseline="-25000">
                  <a:latin typeface="Verdana" pitchFamily="34" charset="0"/>
                </a:rPr>
                <a:t>0</a:t>
              </a:r>
              <a:r>
                <a:rPr lang="zh-CN" altLang="en-US" sz="1400" b="1">
                  <a:latin typeface="Verdana" pitchFamily="34" charset="0"/>
                </a:rPr>
                <a:t>～</a:t>
              </a:r>
              <a:r>
                <a:rPr lang="en-US" altLang="zh-CN" sz="1400" b="1">
                  <a:latin typeface="Verdana" pitchFamily="34" charset="0"/>
                </a:rPr>
                <a:t>D</a:t>
              </a:r>
              <a:r>
                <a:rPr lang="en-US" altLang="zh-CN" sz="1400" b="1" baseline="-25000">
                  <a:latin typeface="Verdana" pitchFamily="34" charset="0"/>
                </a:rPr>
                <a:t>7</a:t>
              </a:r>
            </a:p>
          </p:txBody>
        </p:sp>
        <p:sp>
          <p:nvSpPr>
            <p:cNvPr id="69655" name="Rectangle 14"/>
            <p:cNvSpPr>
              <a:spLocks noChangeArrowheads="1"/>
            </p:cNvSpPr>
            <p:nvPr/>
          </p:nvSpPr>
          <p:spPr bwMode="auto">
            <a:xfrm>
              <a:off x="880" y="2699"/>
              <a:ext cx="953" cy="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1400" b="1">
                  <a:latin typeface="Verdana" pitchFamily="34" charset="0"/>
                </a:rPr>
                <a:t> A</a:t>
              </a:r>
              <a:r>
                <a:rPr lang="en-US" altLang="zh-CN" sz="1400" b="1" baseline="-25000">
                  <a:latin typeface="Verdana" pitchFamily="34" charset="0"/>
                </a:rPr>
                <a:t>2 </a:t>
              </a:r>
              <a:r>
                <a:rPr lang="en-US" altLang="zh-CN" sz="1400" b="1">
                  <a:latin typeface="Verdana" pitchFamily="34" charset="0"/>
                </a:rPr>
                <a:t>A</a:t>
              </a:r>
              <a:r>
                <a:rPr lang="en-US" altLang="zh-CN" sz="1400" b="1" baseline="-25000">
                  <a:latin typeface="Verdana" pitchFamily="34" charset="0"/>
                </a:rPr>
                <a:t>1 </a:t>
              </a:r>
              <a:r>
                <a:rPr lang="en-US" altLang="zh-CN" sz="1400" b="1">
                  <a:latin typeface="Verdana" pitchFamily="34" charset="0"/>
                </a:rPr>
                <a:t>A</a:t>
              </a:r>
              <a:r>
                <a:rPr lang="en-US" altLang="zh-CN" sz="1400" b="1" baseline="-25000">
                  <a:latin typeface="Verdana" pitchFamily="34" charset="0"/>
                </a:rPr>
                <a:t>0</a:t>
              </a:r>
            </a:p>
          </p:txBody>
        </p:sp>
        <p:sp>
          <p:nvSpPr>
            <p:cNvPr id="69656" name="Rectangle 15"/>
            <p:cNvSpPr>
              <a:spLocks noChangeArrowheads="1"/>
            </p:cNvSpPr>
            <p:nvPr/>
          </p:nvSpPr>
          <p:spPr bwMode="auto">
            <a:xfrm>
              <a:off x="442" y="2699"/>
              <a:ext cx="438" cy="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altLang="zh-CN" sz="1400" b="1">
                  <a:latin typeface="Verdana" pitchFamily="34" charset="0"/>
                </a:rPr>
                <a:t>A</a:t>
              </a:r>
              <a:r>
                <a:rPr lang="en-US" altLang="zh-CN" sz="1400" b="1" baseline="-25000">
                  <a:latin typeface="Verdana" pitchFamily="34" charset="0"/>
                </a:rPr>
                <a:t>4 </a:t>
              </a:r>
              <a:r>
                <a:rPr lang="en-US" altLang="zh-CN" sz="1400" b="1">
                  <a:latin typeface="Verdana" pitchFamily="34" charset="0"/>
                </a:rPr>
                <a:t>A</a:t>
              </a:r>
              <a:r>
                <a:rPr lang="en-US" altLang="zh-CN" sz="1400" b="1" baseline="-25000">
                  <a:latin typeface="Verdana" pitchFamily="34" charset="0"/>
                </a:rPr>
                <a:t>3</a:t>
              </a:r>
            </a:p>
          </p:txBody>
        </p:sp>
        <p:sp>
          <p:nvSpPr>
            <p:cNvPr id="69657" name="Line 16"/>
            <p:cNvSpPr>
              <a:spLocks noChangeShapeType="1"/>
            </p:cNvSpPr>
            <p:nvPr/>
          </p:nvSpPr>
          <p:spPr bwMode="auto">
            <a:xfrm>
              <a:off x="442" y="2699"/>
              <a:ext cx="505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8" name="Line 17"/>
            <p:cNvSpPr>
              <a:spLocks noChangeShapeType="1"/>
            </p:cNvSpPr>
            <p:nvPr/>
          </p:nvSpPr>
          <p:spPr bwMode="auto">
            <a:xfrm>
              <a:off x="442" y="3017"/>
              <a:ext cx="50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9" name="Line 18"/>
            <p:cNvSpPr>
              <a:spLocks noChangeShapeType="1"/>
            </p:cNvSpPr>
            <p:nvPr/>
          </p:nvSpPr>
          <p:spPr bwMode="auto">
            <a:xfrm>
              <a:off x="442" y="3515"/>
              <a:ext cx="50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0" name="Line 19"/>
            <p:cNvSpPr>
              <a:spLocks noChangeShapeType="1"/>
            </p:cNvSpPr>
            <p:nvPr/>
          </p:nvSpPr>
          <p:spPr bwMode="auto">
            <a:xfrm>
              <a:off x="442" y="4013"/>
              <a:ext cx="509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1" name="Line 20"/>
            <p:cNvSpPr>
              <a:spLocks noChangeShapeType="1"/>
            </p:cNvSpPr>
            <p:nvPr/>
          </p:nvSpPr>
          <p:spPr bwMode="auto">
            <a:xfrm>
              <a:off x="442" y="2699"/>
              <a:ext cx="0" cy="318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2" name="Line 21"/>
            <p:cNvSpPr>
              <a:spLocks noChangeShapeType="1"/>
            </p:cNvSpPr>
            <p:nvPr/>
          </p:nvSpPr>
          <p:spPr bwMode="auto">
            <a:xfrm>
              <a:off x="880" y="2699"/>
              <a:ext cx="0" cy="13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3" name="Line 22"/>
            <p:cNvSpPr>
              <a:spLocks noChangeShapeType="1"/>
            </p:cNvSpPr>
            <p:nvPr/>
          </p:nvSpPr>
          <p:spPr bwMode="auto">
            <a:xfrm>
              <a:off x="1833" y="2699"/>
              <a:ext cx="0" cy="13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4" name="Line 23"/>
            <p:cNvSpPr>
              <a:spLocks noChangeShapeType="1"/>
            </p:cNvSpPr>
            <p:nvPr/>
          </p:nvSpPr>
          <p:spPr bwMode="auto">
            <a:xfrm>
              <a:off x="2785" y="2699"/>
              <a:ext cx="0" cy="13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5" name="Line 24"/>
            <p:cNvSpPr>
              <a:spLocks noChangeShapeType="1"/>
            </p:cNvSpPr>
            <p:nvPr/>
          </p:nvSpPr>
          <p:spPr bwMode="auto">
            <a:xfrm>
              <a:off x="3647" y="2699"/>
              <a:ext cx="0" cy="318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6" name="Line 25"/>
            <p:cNvSpPr>
              <a:spLocks noChangeShapeType="1"/>
            </p:cNvSpPr>
            <p:nvPr/>
          </p:nvSpPr>
          <p:spPr bwMode="auto">
            <a:xfrm>
              <a:off x="442" y="3259"/>
              <a:ext cx="5052" cy="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7" name="Line 26"/>
            <p:cNvSpPr>
              <a:spLocks noChangeShapeType="1"/>
            </p:cNvSpPr>
            <p:nvPr/>
          </p:nvSpPr>
          <p:spPr bwMode="auto">
            <a:xfrm>
              <a:off x="442" y="3764"/>
              <a:ext cx="50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8" name="Line 27"/>
            <p:cNvSpPr>
              <a:spLocks noChangeShapeType="1"/>
            </p:cNvSpPr>
            <p:nvPr/>
          </p:nvSpPr>
          <p:spPr bwMode="auto">
            <a:xfrm>
              <a:off x="442" y="3017"/>
              <a:ext cx="0" cy="498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9" name="Line 28"/>
            <p:cNvSpPr>
              <a:spLocks noChangeShapeType="1"/>
            </p:cNvSpPr>
            <p:nvPr/>
          </p:nvSpPr>
          <p:spPr bwMode="auto">
            <a:xfrm>
              <a:off x="3647" y="3017"/>
              <a:ext cx="0" cy="498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0" name="Line 29"/>
            <p:cNvSpPr>
              <a:spLocks noChangeShapeType="1"/>
            </p:cNvSpPr>
            <p:nvPr/>
          </p:nvSpPr>
          <p:spPr bwMode="auto">
            <a:xfrm>
              <a:off x="442" y="3515"/>
              <a:ext cx="0" cy="498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1" name="Line 30"/>
            <p:cNvSpPr>
              <a:spLocks noChangeShapeType="1"/>
            </p:cNvSpPr>
            <p:nvPr/>
          </p:nvSpPr>
          <p:spPr bwMode="auto">
            <a:xfrm>
              <a:off x="3647" y="3515"/>
              <a:ext cx="0" cy="498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2" name="Line 31"/>
            <p:cNvSpPr>
              <a:spLocks noChangeShapeType="1"/>
            </p:cNvSpPr>
            <p:nvPr/>
          </p:nvSpPr>
          <p:spPr bwMode="auto">
            <a:xfrm>
              <a:off x="2075" y="2744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3" name="Line 32"/>
            <p:cNvSpPr>
              <a:spLocks noChangeShapeType="1"/>
            </p:cNvSpPr>
            <p:nvPr/>
          </p:nvSpPr>
          <p:spPr bwMode="auto">
            <a:xfrm>
              <a:off x="2383" y="2744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4" name="Line 33"/>
            <p:cNvSpPr>
              <a:spLocks noChangeShapeType="1"/>
            </p:cNvSpPr>
            <p:nvPr/>
          </p:nvSpPr>
          <p:spPr bwMode="auto">
            <a:xfrm>
              <a:off x="2937" y="2744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5" name="Line 34"/>
            <p:cNvSpPr>
              <a:spLocks noChangeShapeType="1"/>
            </p:cNvSpPr>
            <p:nvPr/>
          </p:nvSpPr>
          <p:spPr bwMode="auto">
            <a:xfrm>
              <a:off x="3263" y="2744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6" name="Rectangle 35"/>
            <p:cNvSpPr>
              <a:spLocks noChangeArrowheads="1"/>
            </p:cNvSpPr>
            <p:nvPr/>
          </p:nvSpPr>
          <p:spPr bwMode="auto">
            <a:xfrm>
              <a:off x="4632" y="2331"/>
              <a:ext cx="862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zh-CN" altLang="en-US" sz="1400" b="1">
                  <a:latin typeface="Verdana" pitchFamily="34" charset="0"/>
                </a:rPr>
                <a:t>片</a:t>
              </a:r>
              <a:r>
                <a:rPr lang="en-US" altLang="zh-CN" sz="1400" b="1">
                  <a:latin typeface="Verdana" pitchFamily="34" charset="0"/>
                </a:rPr>
                <a:t>4</a:t>
              </a:r>
            </a:p>
          </p:txBody>
        </p:sp>
        <p:sp>
          <p:nvSpPr>
            <p:cNvPr id="69677" name="Rectangle 36"/>
            <p:cNvSpPr>
              <a:spLocks noChangeArrowheads="1"/>
            </p:cNvSpPr>
            <p:nvPr/>
          </p:nvSpPr>
          <p:spPr bwMode="auto">
            <a:xfrm>
              <a:off x="3704" y="3516"/>
              <a:ext cx="952" cy="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endParaRPr lang="zh-CN" altLang="zh-CN" sz="1400" b="1">
                <a:latin typeface="Verdana" pitchFamily="34" charset="0"/>
              </a:endParaRPr>
            </a:p>
          </p:txBody>
        </p:sp>
        <p:sp>
          <p:nvSpPr>
            <p:cNvPr id="69678" name="Rectangle 37"/>
            <p:cNvSpPr>
              <a:spLocks noChangeArrowheads="1"/>
            </p:cNvSpPr>
            <p:nvPr/>
          </p:nvSpPr>
          <p:spPr bwMode="auto">
            <a:xfrm>
              <a:off x="4656" y="3018"/>
              <a:ext cx="862" cy="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endParaRPr lang="zh-CN" altLang="zh-CN" sz="1400" b="1">
                <a:latin typeface="Verdana" pitchFamily="34" charset="0"/>
              </a:endParaRPr>
            </a:p>
          </p:txBody>
        </p:sp>
        <p:sp>
          <p:nvSpPr>
            <p:cNvPr id="69679" name="Rectangle 38"/>
            <p:cNvSpPr>
              <a:spLocks noChangeArrowheads="1"/>
            </p:cNvSpPr>
            <p:nvPr/>
          </p:nvSpPr>
          <p:spPr bwMode="auto">
            <a:xfrm>
              <a:off x="3704" y="2332"/>
              <a:ext cx="882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zh-CN" altLang="en-US" sz="1400" b="1">
                  <a:latin typeface="Verdana" pitchFamily="34" charset="0"/>
                </a:rPr>
                <a:t>片</a:t>
              </a:r>
              <a:r>
                <a:rPr lang="en-US" altLang="zh-CN" sz="1400" b="1">
                  <a:latin typeface="Verdana" pitchFamily="34" charset="0"/>
                </a:rPr>
                <a:t>3</a:t>
              </a:r>
            </a:p>
          </p:txBody>
        </p:sp>
        <p:sp>
          <p:nvSpPr>
            <p:cNvPr id="69680" name="Rectangle 39"/>
            <p:cNvSpPr>
              <a:spLocks noChangeArrowheads="1"/>
            </p:cNvSpPr>
            <p:nvPr/>
          </p:nvSpPr>
          <p:spPr bwMode="auto">
            <a:xfrm>
              <a:off x="4656" y="2700"/>
              <a:ext cx="862" cy="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1400" b="1">
                  <a:latin typeface="Verdana" pitchFamily="34" charset="0"/>
                </a:rPr>
                <a:t>D</a:t>
              </a:r>
              <a:r>
                <a:rPr lang="en-US" altLang="zh-CN" sz="1400" b="1" baseline="-25000">
                  <a:latin typeface="Verdana" pitchFamily="34" charset="0"/>
                </a:rPr>
                <a:t>24</a:t>
              </a:r>
              <a:r>
                <a:rPr lang="zh-CN" altLang="en-US" sz="1400" b="1">
                  <a:latin typeface="Verdana" pitchFamily="34" charset="0"/>
                </a:rPr>
                <a:t>～</a:t>
              </a:r>
              <a:r>
                <a:rPr lang="en-US" altLang="zh-CN" sz="1400" b="1">
                  <a:latin typeface="Verdana" pitchFamily="34" charset="0"/>
                </a:rPr>
                <a:t>D</a:t>
              </a:r>
              <a:r>
                <a:rPr lang="en-US" altLang="zh-CN" sz="1400" b="1" baseline="-25000">
                  <a:latin typeface="Verdana" pitchFamily="34" charset="0"/>
                </a:rPr>
                <a:t>31</a:t>
              </a:r>
            </a:p>
          </p:txBody>
        </p:sp>
        <p:sp>
          <p:nvSpPr>
            <p:cNvPr id="69681" name="Rectangle 40"/>
            <p:cNvSpPr>
              <a:spLocks noChangeArrowheads="1"/>
            </p:cNvSpPr>
            <p:nvPr/>
          </p:nvSpPr>
          <p:spPr bwMode="auto">
            <a:xfrm>
              <a:off x="3759" y="2721"/>
              <a:ext cx="952" cy="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1400" b="1">
                  <a:latin typeface="Verdana" pitchFamily="34" charset="0"/>
                </a:rPr>
                <a:t>D</a:t>
              </a:r>
              <a:r>
                <a:rPr lang="en-US" altLang="zh-CN" sz="1400" b="1" baseline="-25000">
                  <a:latin typeface="Verdana" pitchFamily="34" charset="0"/>
                </a:rPr>
                <a:t>16</a:t>
              </a:r>
              <a:r>
                <a:rPr lang="zh-CN" altLang="en-US" sz="1400" b="1">
                  <a:latin typeface="Verdana" pitchFamily="34" charset="0"/>
                </a:rPr>
                <a:t>～</a:t>
              </a:r>
              <a:r>
                <a:rPr lang="en-US" altLang="zh-CN" sz="1400" b="1">
                  <a:latin typeface="Verdana" pitchFamily="34" charset="0"/>
                </a:rPr>
                <a:t>D</a:t>
              </a:r>
              <a:r>
                <a:rPr lang="en-US" altLang="zh-CN" sz="1400" b="1" baseline="-25000">
                  <a:latin typeface="Verdana" pitchFamily="34" charset="0"/>
                </a:rPr>
                <a:t>23</a:t>
              </a:r>
            </a:p>
          </p:txBody>
        </p:sp>
        <p:sp>
          <p:nvSpPr>
            <p:cNvPr id="69682" name="Line 41"/>
            <p:cNvSpPr>
              <a:spLocks noChangeShapeType="1"/>
            </p:cNvSpPr>
            <p:nvPr/>
          </p:nvSpPr>
          <p:spPr bwMode="auto">
            <a:xfrm>
              <a:off x="3704" y="2700"/>
              <a:ext cx="0" cy="13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3" name="Line 42"/>
            <p:cNvSpPr>
              <a:spLocks noChangeShapeType="1"/>
            </p:cNvSpPr>
            <p:nvPr/>
          </p:nvSpPr>
          <p:spPr bwMode="auto">
            <a:xfrm>
              <a:off x="4656" y="2700"/>
              <a:ext cx="0" cy="13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4" name="Line 43"/>
            <p:cNvSpPr>
              <a:spLocks noChangeShapeType="1"/>
            </p:cNvSpPr>
            <p:nvPr/>
          </p:nvSpPr>
          <p:spPr bwMode="auto">
            <a:xfrm>
              <a:off x="5518" y="2700"/>
              <a:ext cx="0" cy="318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5" name="Line 44"/>
            <p:cNvSpPr>
              <a:spLocks noChangeShapeType="1"/>
            </p:cNvSpPr>
            <p:nvPr/>
          </p:nvSpPr>
          <p:spPr bwMode="auto">
            <a:xfrm>
              <a:off x="5518" y="3018"/>
              <a:ext cx="0" cy="498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6" name="Line 45"/>
            <p:cNvSpPr>
              <a:spLocks noChangeShapeType="1"/>
            </p:cNvSpPr>
            <p:nvPr/>
          </p:nvSpPr>
          <p:spPr bwMode="auto">
            <a:xfrm>
              <a:off x="5518" y="3516"/>
              <a:ext cx="0" cy="498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7" name="Line 46"/>
            <p:cNvSpPr>
              <a:spLocks noChangeShapeType="1"/>
            </p:cNvSpPr>
            <p:nvPr/>
          </p:nvSpPr>
          <p:spPr bwMode="auto">
            <a:xfrm>
              <a:off x="3901" y="2745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8" name="Line 47"/>
            <p:cNvSpPr>
              <a:spLocks noChangeShapeType="1"/>
            </p:cNvSpPr>
            <p:nvPr/>
          </p:nvSpPr>
          <p:spPr bwMode="auto">
            <a:xfrm>
              <a:off x="4269" y="2745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9" name="Line 48"/>
            <p:cNvSpPr>
              <a:spLocks noChangeShapeType="1"/>
            </p:cNvSpPr>
            <p:nvPr/>
          </p:nvSpPr>
          <p:spPr bwMode="auto">
            <a:xfrm>
              <a:off x="4751" y="2745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0" name="Line 49"/>
            <p:cNvSpPr>
              <a:spLocks noChangeShapeType="1"/>
            </p:cNvSpPr>
            <p:nvPr/>
          </p:nvSpPr>
          <p:spPr bwMode="auto">
            <a:xfrm>
              <a:off x="5134" y="2745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1" name="Rectangle 50"/>
            <p:cNvSpPr>
              <a:spLocks noChangeArrowheads="1"/>
            </p:cNvSpPr>
            <p:nvPr/>
          </p:nvSpPr>
          <p:spPr bwMode="auto">
            <a:xfrm>
              <a:off x="890" y="3272"/>
              <a:ext cx="95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1000" b="1">
                  <a:latin typeface="Verdana" pitchFamily="34" charset="0"/>
                </a:rPr>
                <a:t>0    0    0</a:t>
              </a:r>
            </a:p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1000" b="1">
                  <a:latin typeface="Verdana" pitchFamily="34" charset="0"/>
                </a:rPr>
                <a:t>1    1    1</a:t>
              </a:r>
            </a:p>
          </p:txBody>
        </p:sp>
        <p:sp>
          <p:nvSpPr>
            <p:cNvPr id="69692" name="Rectangle 51"/>
            <p:cNvSpPr>
              <a:spLocks noChangeArrowheads="1"/>
            </p:cNvSpPr>
            <p:nvPr/>
          </p:nvSpPr>
          <p:spPr bwMode="auto">
            <a:xfrm>
              <a:off x="890" y="3499"/>
              <a:ext cx="95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1000" b="1">
                  <a:latin typeface="Verdana" pitchFamily="34" charset="0"/>
                </a:rPr>
                <a:t>0    0    0</a:t>
              </a:r>
            </a:p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1000" b="1">
                  <a:latin typeface="Verdana" pitchFamily="34" charset="0"/>
                </a:rPr>
                <a:t>1    1    1</a:t>
              </a:r>
            </a:p>
          </p:txBody>
        </p:sp>
        <p:sp>
          <p:nvSpPr>
            <p:cNvPr id="69693" name="Rectangle 52"/>
            <p:cNvSpPr>
              <a:spLocks noChangeArrowheads="1"/>
            </p:cNvSpPr>
            <p:nvPr/>
          </p:nvSpPr>
          <p:spPr bwMode="auto">
            <a:xfrm>
              <a:off x="890" y="3754"/>
              <a:ext cx="95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1000" b="1">
                  <a:latin typeface="Verdana" pitchFamily="34" charset="0"/>
                </a:rPr>
                <a:t>0    0    0</a:t>
              </a:r>
            </a:p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1000" b="1">
                  <a:latin typeface="Verdana" pitchFamily="34" charset="0"/>
                </a:rPr>
                <a:t>1    1    1</a:t>
              </a:r>
            </a:p>
          </p:txBody>
        </p:sp>
      </p:grpSp>
      <p:sp>
        <p:nvSpPr>
          <p:cNvPr id="62517" name="Rectangle 53"/>
          <p:cNvSpPr>
            <a:spLocks noChangeArrowheads="1"/>
          </p:cNvSpPr>
          <p:nvPr/>
        </p:nvSpPr>
        <p:spPr bwMode="auto">
          <a:xfrm>
            <a:off x="2876550" y="4203700"/>
            <a:ext cx="1512888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7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1200" b="1">
                <a:latin typeface="Verdana" pitchFamily="34" charset="0"/>
              </a:rPr>
              <a:t>0  0  0  0  0</a:t>
            </a:r>
          </a:p>
          <a:p>
            <a:pPr algn="ctr">
              <a:lnSpc>
                <a:spcPct val="7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1200" b="1">
                <a:latin typeface="Verdana" pitchFamily="34" charset="0"/>
              </a:rPr>
              <a:t>0  0  1  1  1</a:t>
            </a:r>
          </a:p>
        </p:txBody>
      </p:sp>
      <p:sp>
        <p:nvSpPr>
          <p:cNvPr id="62518" name="Rectangle 54"/>
          <p:cNvSpPr>
            <a:spLocks noChangeArrowheads="1"/>
          </p:cNvSpPr>
          <p:nvPr/>
        </p:nvSpPr>
        <p:spPr bwMode="auto">
          <a:xfrm>
            <a:off x="4344988" y="4608513"/>
            <a:ext cx="1512887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7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1200" b="1">
                <a:latin typeface="Verdana" pitchFamily="34" charset="0"/>
              </a:rPr>
              <a:t>0  1  0  0  0</a:t>
            </a:r>
          </a:p>
          <a:p>
            <a:pPr algn="ctr">
              <a:lnSpc>
                <a:spcPct val="7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1200" b="1">
                <a:latin typeface="Verdana" pitchFamily="34" charset="0"/>
              </a:rPr>
              <a:t>0  1  1  1  1</a:t>
            </a:r>
          </a:p>
        </p:txBody>
      </p:sp>
      <p:sp>
        <p:nvSpPr>
          <p:cNvPr id="62519" name="Rectangle 55"/>
          <p:cNvSpPr>
            <a:spLocks noChangeArrowheads="1"/>
          </p:cNvSpPr>
          <p:nvPr/>
        </p:nvSpPr>
        <p:spPr bwMode="auto">
          <a:xfrm>
            <a:off x="5894388" y="5013325"/>
            <a:ext cx="1512887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7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1200" b="1">
                <a:latin typeface="Verdana" pitchFamily="34" charset="0"/>
              </a:rPr>
              <a:t>1  0  0  0  0</a:t>
            </a:r>
          </a:p>
          <a:p>
            <a:pPr algn="ctr">
              <a:lnSpc>
                <a:spcPct val="7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1200" b="1">
                <a:latin typeface="Verdana" pitchFamily="34" charset="0"/>
              </a:rPr>
              <a:t>1  0  1  1  1</a:t>
            </a:r>
          </a:p>
        </p:txBody>
      </p:sp>
      <p:sp>
        <p:nvSpPr>
          <p:cNvPr id="62520" name="Rectangle 56"/>
          <p:cNvSpPr>
            <a:spLocks noChangeArrowheads="1"/>
          </p:cNvSpPr>
          <p:nvPr/>
        </p:nvSpPr>
        <p:spPr bwMode="auto">
          <a:xfrm>
            <a:off x="7289800" y="5373688"/>
            <a:ext cx="1512888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7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1200" b="1">
                <a:latin typeface="Verdana" pitchFamily="34" charset="0"/>
              </a:rPr>
              <a:t>1  1  0  0  0</a:t>
            </a:r>
          </a:p>
          <a:p>
            <a:pPr algn="ctr">
              <a:lnSpc>
                <a:spcPct val="7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1200" b="1">
                <a:latin typeface="Verdana" pitchFamily="34" charset="0"/>
              </a:rPr>
              <a:t>1  1  1  1  1</a:t>
            </a:r>
          </a:p>
        </p:txBody>
      </p:sp>
      <p:sp>
        <p:nvSpPr>
          <p:cNvPr id="62521" name="Oval 57"/>
          <p:cNvSpPr>
            <a:spLocks noChangeArrowheads="1"/>
          </p:cNvSpPr>
          <p:nvPr/>
        </p:nvSpPr>
        <p:spPr bwMode="auto">
          <a:xfrm>
            <a:off x="701675" y="4148138"/>
            <a:ext cx="695325" cy="160972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522" name="Rectangle 58"/>
          <p:cNvSpPr>
            <a:spLocks noChangeArrowheads="1"/>
          </p:cNvSpPr>
          <p:nvPr/>
        </p:nvSpPr>
        <p:spPr bwMode="auto">
          <a:xfrm>
            <a:off x="73025" y="3668713"/>
            <a:ext cx="538163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b="1">
                <a:latin typeface="Times New Roman" charset="0"/>
                <a:ea typeface="宋体" pitchFamily="2" charset="-122"/>
              </a:rPr>
              <a:t>2-4</a:t>
            </a:r>
            <a:r>
              <a:rPr lang="zh-CN" altLang="en-US" sz="1600" b="1">
                <a:latin typeface="Times New Roman" charset="0"/>
                <a:ea typeface="宋体" pitchFamily="2" charset="-122"/>
              </a:rPr>
              <a:t>译码器实现</a:t>
            </a:r>
          </a:p>
        </p:txBody>
      </p:sp>
      <p:grpSp>
        <p:nvGrpSpPr>
          <p:cNvPr id="3" name="Group 59"/>
          <p:cNvGrpSpPr>
            <a:grpSpLocks/>
          </p:cNvGrpSpPr>
          <p:nvPr/>
        </p:nvGrpSpPr>
        <p:grpSpPr bwMode="auto">
          <a:xfrm>
            <a:off x="701675" y="3068638"/>
            <a:ext cx="2592388" cy="1079500"/>
            <a:chOff x="442" y="2330"/>
            <a:chExt cx="1633" cy="680"/>
          </a:xfrm>
        </p:grpSpPr>
        <p:sp>
          <p:nvSpPr>
            <p:cNvPr id="69646" name="AutoShape 60"/>
            <p:cNvSpPr>
              <a:spLocks noChangeArrowheads="1"/>
            </p:cNvSpPr>
            <p:nvPr/>
          </p:nvSpPr>
          <p:spPr bwMode="auto">
            <a:xfrm>
              <a:off x="442" y="2642"/>
              <a:ext cx="438" cy="368"/>
            </a:xfrm>
            <a:prstGeom prst="wedgeRoundRectCallout">
              <a:avLst>
                <a:gd name="adj1" fmla="val 62556"/>
                <a:gd name="adj2" fmla="val -91306"/>
                <a:gd name="adj3" fmla="val 16667"/>
              </a:avLst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zh-CN" sz="1600" b="1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69647" name="Text Box 61"/>
            <p:cNvSpPr txBox="1">
              <a:spLocks noChangeArrowheads="1"/>
            </p:cNvSpPr>
            <p:nvPr/>
          </p:nvSpPr>
          <p:spPr bwMode="auto">
            <a:xfrm>
              <a:off x="890" y="2330"/>
              <a:ext cx="118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600" b="1">
                  <a:solidFill>
                    <a:srgbClr val="0000FF"/>
                  </a:solidFill>
                  <a:latin typeface="Times New Roman" charset="0"/>
                  <a:ea typeface="宋体" pitchFamily="2" charset="-122"/>
                </a:rPr>
                <a:t>产生片选信号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8" grpId="0"/>
      <p:bldP spid="62469" grpId="0"/>
      <p:bldP spid="62517" grpId="0"/>
      <p:bldP spid="62518" grpId="0"/>
      <p:bldP spid="62519" grpId="0"/>
      <p:bldP spid="62520" grpId="0"/>
      <p:bldP spid="62521" grpId="0" animBg="1"/>
      <p:bldP spid="625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选择多位数据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84313"/>
            <a:ext cx="8280400" cy="547687"/>
          </a:xfrm>
        </p:spPr>
        <p:txBody>
          <a:bodyPr/>
          <a:lstStyle/>
          <a:p>
            <a:pPr eaLnBrk="1" hangingPunct="1"/>
            <a:r>
              <a:rPr lang="zh-CN" altLang="en-US" smtClean="0"/>
              <a:t>例：构造逻辑电路实现对两组</a:t>
            </a:r>
            <a:r>
              <a:rPr lang="en-US" altLang="zh-CN" smtClean="0"/>
              <a:t>4</a:t>
            </a:r>
            <a:r>
              <a:rPr lang="zh-CN" altLang="en-US" smtClean="0"/>
              <a:t>位数据的选择。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395288" y="2349500"/>
            <a:ext cx="4248150" cy="367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zh-CN" altLang="en-US" sz="2800" b="1">
                <a:latin typeface="Verdana" pitchFamily="34" charset="0"/>
              </a:rPr>
              <a:t>利用</a:t>
            </a:r>
            <a:r>
              <a:rPr lang="en-US" altLang="zh-CN" sz="2800" b="1">
                <a:latin typeface="Verdana" pitchFamily="34" charset="0"/>
              </a:rPr>
              <a:t>4</a:t>
            </a:r>
            <a:r>
              <a:rPr lang="zh-CN" altLang="en-US" sz="2800" b="1">
                <a:latin typeface="Verdana" pitchFamily="34" charset="0"/>
              </a:rPr>
              <a:t>片</a:t>
            </a:r>
            <a:r>
              <a:rPr lang="en-US" altLang="zh-CN" sz="2800" b="1">
                <a:latin typeface="Verdana" pitchFamily="34" charset="0"/>
              </a:rPr>
              <a:t>2</a:t>
            </a:r>
            <a:r>
              <a:rPr lang="zh-CN" altLang="en-US" sz="2800" b="1">
                <a:latin typeface="Verdana" pitchFamily="34" charset="0"/>
              </a:rPr>
              <a:t>选</a:t>
            </a:r>
            <a:r>
              <a:rPr lang="en-US" altLang="zh-CN" sz="2800" b="1">
                <a:latin typeface="Verdana" pitchFamily="34" charset="0"/>
              </a:rPr>
              <a:t>1</a:t>
            </a:r>
            <a:r>
              <a:rPr lang="zh-CN" altLang="en-US" sz="2800" b="1">
                <a:latin typeface="Verdana" pitchFamily="34" charset="0"/>
              </a:rPr>
              <a:t>数字多路器。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zh-CN" altLang="en-US" sz="2800" b="1">
                <a:latin typeface="Verdana" pitchFamily="34" charset="0"/>
              </a:rPr>
              <a:t>通过共享选择信号在四线数据 </a:t>
            </a:r>
            <a:r>
              <a:rPr lang="en-US" altLang="zh-CN" sz="2800" b="1">
                <a:latin typeface="Verdana" pitchFamily="34" charset="0"/>
              </a:rPr>
              <a:t>A</a:t>
            </a:r>
            <a:r>
              <a:rPr lang="en-US" altLang="zh-CN" sz="2800" b="1" i="1" baseline="-25000">
                <a:latin typeface="Verdana" pitchFamily="34" charset="0"/>
              </a:rPr>
              <a:t>i</a:t>
            </a:r>
            <a:r>
              <a:rPr lang="en-US" altLang="zh-CN" sz="2800" b="1">
                <a:latin typeface="Comic Sans MS" pitchFamily="66" charset="0"/>
              </a:rPr>
              <a:t>’</a:t>
            </a:r>
            <a:r>
              <a:rPr lang="en-US" altLang="zh-CN" sz="2800" b="1">
                <a:latin typeface="Verdana" pitchFamily="34" charset="0"/>
              </a:rPr>
              <a:t> </a:t>
            </a:r>
            <a:r>
              <a:rPr lang="zh-CN" altLang="en-US" sz="2800" b="1">
                <a:latin typeface="Verdana" pitchFamily="34" charset="0"/>
              </a:rPr>
              <a:t>和 </a:t>
            </a:r>
            <a:r>
              <a:rPr lang="en-US" altLang="zh-CN" sz="2800" b="1">
                <a:latin typeface="Verdana" pitchFamily="34" charset="0"/>
              </a:rPr>
              <a:t>B</a:t>
            </a:r>
            <a:r>
              <a:rPr lang="en-US" altLang="zh-CN" sz="2800" b="1" i="1" baseline="-25000">
                <a:latin typeface="Verdana" pitchFamily="34" charset="0"/>
              </a:rPr>
              <a:t>i</a:t>
            </a:r>
            <a:r>
              <a:rPr lang="en-US" altLang="zh-CN" sz="2800" b="1">
                <a:latin typeface="Comic Sans MS" pitchFamily="66" charset="0"/>
              </a:rPr>
              <a:t>’</a:t>
            </a:r>
            <a:r>
              <a:rPr lang="zh-CN" altLang="en-US" sz="2800" b="1">
                <a:latin typeface="Verdana" pitchFamily="34" charset="0"/>
              </a:rPr>
              <a:t>中选择一组送至输出端</a:t>
            </a:r>
            <a:r>
              <a:rPr lang="en-US" altLang="zh-CN" sz="2800" b="1">
                <a:latin typeface="Verdana" pitchFamily="34" charset="0"/>
              </a:rPr>
              <a:t>Y</a:t>
            </a:r>
            <a:r>
              <a:rPr lang="en-US" altLang="zh-CN" sz="2800" b="1" i="1" baseline="-25000">
                <a:latin typeface="Verdana" pitchFamily="34" charset="0"/>
              </a:rPr>
              <a:t>i</a:t>
            </a:r>
            <a:r>
              <a:rPr lang="en-US" altLang="zh-CN" sz="2800" b="1">
                <a:latin typeface="Comic Sans MS" pitchFamily="66" charset="0"/>
              </a:rPr>
              <a:t>’</a:t>
            </a:r>
            <a:r>
              <a:rPr lang="zh-CN" altLang="en-US" sz="2800" b="1">
                <a:latin typeface="Verdana" pitchFamily="34" charset="0"/>
              </a:rPr>
              <a:t>。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zh-CN" altLang="en-US" sz="2800" b="1">
                <a:latin typeface="Verdana" pitchFamily="34" charset="0"/>
              </a:rPr>
              <a:t>当</a:t>
            </a:r>
            <a:r>
              <a:rPr lang="en-US" altLang="zh-CN" sz="2800" b="1">
                <a:latin typeface="Verdana" pitchFamily="34" charset="0"/>
              </a:rPr>
              <a:t>S=0</a:t>
            </a:r>
            <a:r>
              <a:rPr lang="zh-CN" altLang="en-US" sz="2800" b="1">
                <a:latin typeface="Verdana" pitchFamily="34" charset="0"/>
              </a:rPr>
              <a:t>时将</a:t>
            </a:r>
            <a:r>
              <a:rPr lang="en-US" altLang="zh-CN" sz="2800" b="1">
                <a:latin typeface="Verdana" pitchFamily="34" charset="0"/>
              </a:rPr>
              <a:t>A</a:t>
            </a:r>
            <a:r>
              <a:rPr lang="en-US" altLang="zh-CN" sz="2800" b="1" i="1" baseline="-25000">
                <a:latin typeface="Verdana" pitchFamily="34" charset="0"/>
              </a:rPr>
              <a:t>i</a:t>
            </a:r>
            <a:r>
              <a:rPr lang="en-US" altLang="zh-CN" sz="2800" b="1">
                <a:latin typeface="Comic Sans MS" pitchFamily="66" charset="0"/>
              </a:rPr>
              <a:t>’</a:t>
            </a:r>
            <a:r>
              <a:rPr lang="zh-CN" altLang="en-US" sz="2800" b="1">
                <a:latin typeface="Verdana" pitchFamily="34" charset="0"/>
              </a:rPr>
              <a:t>送至输出端</a:t>
            </a:r>
            <a:r>
              <a:rPr lang="en-US" altLang="zh-CN" sz="2800" b="1">
                <a:latin typeface="Verdana" pitchFamily="34" charset="0"/>
              </a:rPr>
              <a:t>Y</a:t>
            </a:r>
            <a:r>
              <a:rPr lang="en-US" altLang="zh-CN" sz="2800" b="1" i="1" baseline="-25000">
                <a:latin typeface="Verdana" pitchFamily="34" charset="0"/>
              </a:rPr>
              <a:t>i</a:t>
            </a:r>
            <a:r>
              <a:rPr lang="en-US" altLang="zh-CN" sz="2800" b="1">
                <a:latin typeface="Comic Sans MS" pitchFamily="66" charset="0"/>
              </a:rPr>
              <a:t>’</a:t>
            </a:r>
            <a:r>
              <a:rPr lang="zh-CN" altLang="en-US" sz="2800" b="1">
                <a:latin typeface="Verdana" pitchFamily="34" charset="0"/>
              </a:rPr>
              <a:t>。</a:t>
            </a:r>
            <a:r>
              <a:rPr lang="en-US" altLang="zh-CN" sz="2800" b="1">
                <a:latin typeface="Verdana" pitchFamily="34" charset="0"/>
              </a:rPr>
              <a:t>S=1</a:t>
            </a:r>
            <a:r>
              <a:rPr lang="zh-CN" altLang="en-US" sz="2800" b="1">
                <a:latin typeface="Verdana" pitchFamily="34" charset="0"/>
              </a:rPr>
              <a:t>时将</a:t>
            </a:r>
            <a:r>
              <a:rPr lang="en-US" altLang="zh-CN" sz="2800" b="1">
                <a:latin typeface="Verdana" pitchFamily="34" charset="0"/>
              </a:rPr>
              <a:t>B</a:t>
            </a:r>
            <a:r>
              <a:rPr lang="en-US" altLang="zh-CN" sz="2800" b="1" i="1" baseline="-25000">
                <a:latin typeface="Verdana" pitchFamily="34" charset="0"/>
              </a:rPr>
              <a:t>i</a:t>
            </a:r>
            <a:r>
              <a:rPr lang="en-US" altLang="zh-CN" sz="2800" b="1">
                <a:latin typeface="Comic Sans MS" pitchFamily="66" charset="0"/>
              </a:rPr>
              <a:t>’</a:t>
            </a:r>
            <a:r>
              <a:rPr lang="zh-CN" altLang="en-US" sz="2800" b="1">
                <a:latin typeface="Verdana" pitchFamily="34" charset="0"/>
              </a:rPr>
              <a:t>送至输出端。</a:t>
            </a:r>
          </a:p>
        </p:txBody>
      </p:sp>
      <p:pic>
        <p:nvPicPr>
          <p:cNvPr id="63494" name="Picture 6"/>
          <p:cNvPicPr>
            <a:picLocks noChangeAspect="1" noChangeArrowheads="1"/>
          </p:cNvPicPr>
          <p:nvPr/>
        </p:nvPicPr>
        <p:blipFill>
          <a:blip r:embed="rId2"/>
          <a:srcRect l="29167" t="29880" r="26389" b="8623"/>
          <a:stretch>
            <a:fillRect/>
          </a:stretch>
        </p:blipFill>
        <p:spPr bwMode="auto">
          <a:xfrm>
            <a:off x="5099050" y="2278063"/>
            <a:ext cx="3587750" cy="3598862"/>
          </a:xfrm>
          <a:prstGeom prst="rect">
            <a:avLst/>
          </a:prstGeom>
          <a:noFill/>
          <a:ln w="25400" cap="sq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011863" y="2501900"/>
            <a:ext cx="900112" cy="2925763"/>
            <a:chOff x="3787" y="1905"/>
            <a:chExt cx="567" cy="1843"/>
          </a:xfrm>
        </p:grpSpPr>
        <p:sp>
          <p:nvSpPr>
            <p:cNvPr id="70697" name="Line 8"/>
            <p:cNvSpPr>
              <a:spLocks noChangeShapeType="1"/>
            </p:cNvSpPr>
            <p:nvPr/>
          </p:nvSpPr>
          <p:spPr bwMode="auto">
            <a:xfrm flipV="1">
              <a:off x="3787" y="1905"/>
              <a:ext cx="0" cy="1843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8" name="Line 9"/>
            <p:cNvSpPr>
              <a:spLocks noChangeShapeType="1"/>
            </p:cNvSpPr>
            <p:nvPr/>
          </p:nvSpPr>
          <p:spPr bwMode="auto">
            <a:xfrm>
              <a:off x="3787" y="1905"/>
              <a:ext cx="567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9" name="Line 10"/>
            <p:cNvSpPr>
              <a:spLocks noChangeShapeType="1"/>
            </p:cNvSpPr>
            <p:nvPr/>
          </p:nvSpPr>
          <p:spPr bwMode="auto">
            <a:xfrm>
              <a:off x="3787" y="2132"/>
              <a:ext cx="567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00" name="Line 11"/>
            <p:cNvSpPr>
              <a:spLocks noChangeShapeType="1"/>
            </p:cNvSpPr>
            <p:nvPr/>
          </p:nvSpPr>
          <p:spPr bwMode="auto">
            <a:xfrm>
              <a:off x="3787" y="2358"/>
              <a:ext cx="567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01" name="Line 12"/>
            <p:cNvSpPr>
              <a:spLocks noChangeShapeType="1"/>
            </p:cNvSpPr>
            <p:nvPr/>
          </p:nvSpPr>
          <p:spPr bwMode="auto">
            <a:xfrm>
              <a:off x="3787" y="2585"/>
              <a:ext cx="567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6507163" y="4076700"/>
            <a:ext cx="404812" cy="1350963"/>
            <a:chOff x="4099" y="2897"/>
            <a:chExt cx="255" cy="851"/>
          </a:xfrm>
        </p:grpSpPr>
        <p:sp>
          <p:nvSpPr>
            <p:cNvPr id="70692" name="Line 14"/>
            <p:cNvSpPr>
              <a:spLocks noChangeShapeType="1"/>
            </p:cNvSpPr>
            <p:nvPr/>
          </p:nvSpPr>
          <p:spPr bwMode="auto">
            <a:xfrm flipV="1">
              <a:off x="4099" y="2897"/>
              <a:ext cx="0" cy="85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3" name="Line 15"/>
            <p:cNvSpPr>
              <a:spLocks noChangeShapeType="1"/>
            </p:cNvSpPr>
            <p:nvPr/>
          </p:nvSpPr>
          <p:spPr bwMode="auto">
            <a:xfrm>
              <a:off x="4099" y="2897"/>
              <a:ext cx="25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4" name="Line 16"/>
            <p:cNvSpPr>
              <a:spLocks noChangeShapeType="1"/>
            </p:cNvSpPr>
            <p:nvPr/>
          </p:nvSpPr>
          <p:spPr bwMode="auto">
            <a:xfrm>
              <a:off x="4099" y="3124"/>
              <a:ext cx="25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5" name="Line 17"/>
            <p:cNvSpPr>
              <a:spLocks noChangeShapeType="1"/>
            </p:cNvSpPr>
            <p:nvPr/>
          </p:nvSpPr>
          <p:spPr bwMode="auto">
            <a:xfrm>
              <a:off x="4099" y="3339"/>
              <a:ext cx="25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6" name="Line 18"/>
            <p:cNvSpPr>
              <a:spLocks noChangeShapeType="1"/>
            </p:cNvSpPr>
            <p:nvPr/>
          </p:nvSpPr>
          <p:spPr bwMode="auto">
            <a:xfrm>
              <a:off x="4099" y="3559"/>
              <a:ext cx="25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7180263" y="2501900"/>
            <a:ext cx="857250" cy="1079500"/>
            <a:chOff x="4523" y="1905"/>
            <a:chExt cx="540" cy="680"/>
          </a:xfrm>
        </p:grpSpPr>
        <p:sp>
          <p:nvSpPr>
            <p:cNvPr id="70688" name="Line 20"/>
            <p:cNvSpPr>
              <a:spLocks noChangeShapeType="1"/>
            </p:cNvSpPr>
            <p:nvPr/>
          </p:nvSpPr>
          <p:spPr bwMode="auto">
            <a:xfrm>
              <a:off x="4524" y="1905"/>
              <a:ext cx="539" cy="0"/>
            </a:xfrm>
            <a:prstGeom prst="line">
              <a:avLst/>
            </a:prstGeom>
            <a:noFill/>
            <a:ln w="28575">
              <a:solidFill>
                <a:srgbClr val="FF99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9" name="Line 21"/>
            <p:cNvSpPr>
              <a:spLocks noChangeShapeType="1"/>
            </p:cNvSpPr>
            <p:nvPr/>
          </p:nvSpPr>
          <p:spPr bwMode="auto">
            <a:xfrm>
              <a:off x="4523" y="2132"/>
              <a:ext cx="539" cy="0"/>
            </a:xfrm>
            <a:prstGeom prst="line">
              <a:avLst/>
            </a:prstGeom>
            <a:noFill/>
            <a:ln w="28575">
              <a:solidFill>
                <a:srgbClr val="FF99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0" name="Line 22"/>
            <p:cNvSpPr>
              <a:spLocks noChangeShapeType="1"/>
            </p:cNvSpPr>
            <p:nvPr/>
          </p:nvSpPr>
          <p:spPr bwMode="auto">
            <a:xfrm>
              <a:off x="4524" y="2358"/>
              <a:ext cx="539" cy="0"/>
            </a:xfrm>
            <a:prstGeom prst="line">
              <a:avLst/>
            </a:prstGeom>
            <a:noFill/>
            <a:ln w="28575">
              <a:solidFill>
                <a:srgbClr val="FF99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1" name="Line 23"/>
            <p:cNvSpPr>
              <a:spLocks noChangeShapeType="1"/>
            </p:cNvSpPr>
            <p:nvPr/>
          </p:nvSpPr>
          <p:spPr bwMode="auto">
            <a:xfrm>
              <a:off x="4524" y="2585"/>
              <a:ext cx="539" cy="0"/>
            </a:xfrm>
            <a:prstGeom prst="line">
              <a:avLst/>
            </a:prstGeom>
            <a:noFill/>
            <a:ln w="28575">
              <a:solidFill>
                <a:srgbClr val="FF99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7175500" y="2636838"/>
            <a:ext cx="862013" cy="2487612"/>
            <a:chOff x="4520" y="1990"/>
            <a:chExt cx="543" cy="1567"/>
          </a:xfrm>
        </p:grpSpPr>
        <p:sp>
          <p:nvSpPr>
            <p:cNvPr id="70676" name="Line 25"/>
            <p:cNvSpPr>
              <a:spLocks noChangeShapeType="1"/>
            </p:cNvSpPr>
            <p:nvPr/>
          </p:nvSpPr>
          <p:spPr bwMode="auto">
            <a:xfrm>
              <a:off x="4524" y="2897"/>
              <a:ext cx="170" cy="0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7" name="Line 26"/>
            <p:cNvSpPr>
              <a:spLocks noChangeShapeType="1"/>
            </p:cNvSpPr>
            <p:nvPr/>
          </p:nvSpPr>
          <p:spPr bwMode="auto">
            <a:xfrm flipV="1">
              <a:off x="4682" y="1990"/>
              <a:ext cx="0" cy="907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8" name="Line 27"/>
            <p:cNvSpPr>
              <a:spLocks noChangeShapeType="1"/>
            </p:cNvSpPr>
            <p:nvPr/>
          </p:nvSpPr>
          <p:spPr bwMode="auto">
            <a:xfrm>
              <a:off x="4694" y="1990"/>
              <a:ext cx="369" cy="0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9" name="Line 28"/>
            <p:cNvSpPr>
              <a:spLocks noChangeShapeType="1"/>
            </p:cNvSpPr>
            <p:nvPr/>
          </p:nvSpPr>
          <p:spPr bwMode="auto">
            <a:xfrm>
              <a:off x="4524" y="3124"/>
              <a:ext cx="227" cy="0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0" name="Line 29"/>
            <p:cNvSpPr>
              <a:spLocks noChangeShapeType="1"/>
            </p:cNvSpPr>
            <p:nvPr/>
          </p:nvSpPr>
          <p:spPr bwMode="auto">
            <a:xfrm flipV="1">
              <a:off x="4755" y="2217"/>
              <a:ext cx="0" cy="907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1" name="Line 30"/>
            <p:cNvSpPr>
              <a:spLocks noChangeShapeType="1"/>
            </p:cNvSpPr>
            <p:nvPr/>
          </p:nvSpPr>
          <p:spPr bwMode="auto">
            <a:xfrm>
              <a:off x="4755" y="2217"/>
              <a:ext cx="307" cy="0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2" name="Line 31"/>
            <p:cNvSpPr>
              <a:spLocks noChangeShapeType="1"/>
            </p:cNvSpPr>
            <p:nvPr/>
          </p:nvSpPr>
          <p:spPr bwMode="auto">
            <a:xfrm>
              <a:off x="4524" y="3339"/>
              <a:ext cx="312" cy="0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3" name="Line 32"/>
            <p:cNvSpPr>
              <a:spLocks noChangeShapeType="1"/>
            </p:cNvSpPr>
            <p:nvPr/>
          </p:nvSpPr>
          <p:spPr bwMode="auto">
            <a:xfrm flipV="1">
              <a:off x="4836" y="2443"/>
              <a:ext cx="0" cy="896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4" name="Line 33"/>
            <p:cNvSpPr>
              <a:spLocks noChangeShapeType="1"/>
            </p:cNvSpPr>
            <p:nvPr/>
          </p:nvSpPr>
          <p:spPr bwMode="auto">
            <a:xfrm>
              <a:off x="4836" y="2443"/>
              <a:ext cx="227" cy="0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5" name="Line 34"/>
            <p:cNvSpPr>
              <a:spLocks noChangeShapeType="1"/>
            </p:cNvSpPr>
            <p:nvPr/>
          </p:nvSpPr>
          <p:spPr bwMode="auto">
            <a:xfrm>
              <a:off x="4520" y="3557"/>
              <a:ext cx="426" cy="0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6" name="Line 35"/>
            <p:cNvSpPr>
              <a:spLocks noChangeShapeType="1"/>
            </p:cNvSpPr>
            <p:nvPr/>
          </p:nvSpPr>
          <p:spPr bwMode="auto">
            <a:xfrm flipV="1">
              <a:off x="4934" y="2670"/>
              <a:ext cx="0" cy="887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7" name="Line 36"/>
            <p:cNvSpPr>
              <a:spLocks noChangeShapeType="1"/>
            </p:cNvSpPr>
            <p:nvPr/>
          </p:nvSpPr>
          <p:spPr bwMode="auto">
            <a:xfrm>
              <a:off x="4946" y="2670"/>
              <a:ext cx="116" cy="0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5472113" y="2430463"/>
            <a:ext cx="1439862" cy="1087437"/>
            <a:chOff x="3447" y="1860"/>
            <a:chExt cx="907" cy="685"/>
          </a:xfrm>
        </p:grpSpPr>
        <p:sp>
          <p:nvSpPr>
            <p:cNvPr id="70672" name="Line 38"/>
            <p:cNvSpPr>
              <a:spLocks noChangeShapeType="1"/>
            </p:cNvSpPr>
            <p:nvPr/>
          </p:nvSpPr>
          <p:spPr bwMode="auto">
            <a:xfrm>
              <a:off x="3447" y="1860"/>
              <a:ext cx="907" cy="0"/>
            </a:xfrm>
            <a:prstGeom prst="line">
              <a:avLst/>
            </a:prstGeom>
            <a:noFill/>
            <a:ln w="19050">
              <a:solidFill>
                <a:srgbClr val="FF99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3" name="Line 39"/>
            <p:cNvSpPr>
              <a:spLocks noChangeShapeType="1"/>
            </p:cNvSpPr>
            <p:nvPr/>
          </p:nvSpPr>
          <p:spPr bwMode="auto">
            <a:xfrm>
              <a:off x="3447" y="2095"/>
              <a:ext cx="907" cy="0"/>
            </a:xfrm>
            <a:prstGeom prst="line">
              <a:avLst/>
            </a:prstGeom>
            <a:noFill/>
            <a:ln w="19050">
              <a:solidFill>
                <a:srgbClr val="FF99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4" name="Line 40"/>
            <p:cNvSpPr>
              <a:spLocks noChangeShapeType="1"/>
            </p:cNvSpPr>
            <p:nvPr/>
          </p:nvSpPr>
          <p:spPr bwMode="auto">
            <a:xfrm>
              <a:off x="3447" y="2318"/>
              <a:ext cx="907" cy="0"/>
            </a:xfrm>
            <a:prstGeom prst="line">
              <a:avLst/>
            </a:prstGeom>
            <a:noFill/>
            <a:ln w="19050">
              <a:solidFill>
                <a:srgbClr val="FF99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5" name="Line 41"/>
            <p:cNvSpPr>
              <a:spLocks noChangeShapeType="1"/>
            </p:cNvSpPr>
            <p:nvPr/>
          </p:nvSpPr>
          <p:spPr bwMode="auto">
            <a:xfrm>
              <a:off x="3447" y="2545"/>
              <a:ext cx="907" cy="0"/>
            </a:xfrm>
            <a:prstGeom prst="line">
              <a:avLst/>
            </a:prstGeom>
            <a:noFill/>
            <a:ln w="19050">
              <a:solidFill>
                <a:srgbClr val="FF99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42"/>
          <p:cNvGrpSpPr>
            <a:grpSpLocks/>
          </p:cNvGrpSpPr>
          <p:nvPr/>
        </p:nvGrpSpPr>
        <p:grpSpPr bwMode="auto">
          <a:xfrm>
            <a:off x="5473700" y="4024313"/>
            <a:ext cx="1439863" cy="1023937"/>
            <a:chOff x="3448" y="2864"/>
            <a:chExt cx="907" cy="645"/>
          </a:xfrm>
        </p:grpSpPr>
        <p:sp>
          <p:nvSpPr>
            <p:cNvPr id="70668" name="Line 43"/>
            <p:cNvSpPr>
              <a:spLocks noChangeShapeType="1"/>
            </p:cNvSpPr>
            <p:nvPr/>
          </p:nvSpPr>
          <p:spPr bwMode="auto">
            <a:xfrm>
              <a:off x="3448" y="2864"/>
              <a:ext cx="907" cy="0"/>
            </a:xfrm>
            <a:prstGeom prst="line">
              <a:avLst/>
            </a:prstGeom>
            <a:noFill/>
            <a:ln w="19050">
              <a:solidFill>
                <a:srgbClr val="00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69" name="Line 44"/>
            <p:cNvSpPr>
              <a:spLocks noChangeShapeType="1"/>
            </p:cNvSpPr>
            <p:nvPr/>
          </p:nvSpPr>
          <p:spPr bwMode="auto">
            <a:xfrm>
              <a:off x="3448" y="3071"/>
              <a:ext cx="907" cy="0"/>
            </a:xfrm>
            <a:prstGeom prst="line">
              <a:avLst/>
            </a:prstGeom>
            <a:noFill/>
            <a:ln w="19050">
              <a:solidFill>
                <a:srgbClr val="00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0" name="Line 45"/>
            <p:cNvSpPr>
              <a:spLocks noChangeShapeType="1"/>
            </p:cNvSpPr>
            <p:nvPr/>
          </p:nvSpPr>
          <p:spPr bwMode="auto">
            <a:xfrm>
              <a:off x="3448" y="3290"/>
              <a:ext cx="907" cy="0"/>
            </a:xfrm>
            <a:prstGeom prst="line">
              <a:avLst/>
            </a:prstGeom>
            <a:noFill/>
            <a:ln w="19050">
              <a:solidFill>
                <a:srgbClr val="00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1" name="Line 46"/>
            <p:cNvSpPr>
              <a:spLocks noChangeShapeType="1"/>
            </p:cNvSpPr>
            <p:nvPr/>
          </p:nvSpPr>
          <p:spPr bwMode="auto">
            <a:xfrm>
              <a:off x="3448" y="3509"/>
              <a:ext cx="907" cy="0"/>
            </a:xfrm>
            <a:prstGeom prst="line">
              <a:avLst/>
            </a:prstGeom>
            <a:noFill/>
            <a:ln w="19050">
              <a:solidFill>
                <a:srgbClr val="0099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数字多路器的应用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989138"/>
            <a:ext cx="7416800" cy="3744912"/>
          </a:xfrm>
        </p:spPr>
        <p:txBody>
          <a:bodyPr/>
          <a:lstStyle/>
          <a:p>
            <a:pPr eaLnBrk="1" hangingPunct="1"/>
            <a:r>
              <a:rPr lang="zh-CN" altLang="en-US" smtClean="0"/>
              <a:t>用数字多路器实现布尔函数发生器</a:t>
            </a:r>
          </a:p>
          <a:p>
            <a:pPr eaLnBrk="1" hangingPunct="1"/>
            <a:endParaRPr lang="zh-CN" altLang="en-US" smtClean="0"/>
          </a:p>
          <a:p>
            <a:pPr lvl="1" eaLnBrk="1" hangingPunct="1"/>
            <a:r>
              <a:rPr lang="zh-CN" altLang="en-US" smtClean="0"/>
              <a:t>布尔函数的输入变量个数</a:t>
            </a:r>
            <a:r>
              <a:rPr lang="zh-CN" altLang="en-US" smtClean="0">
                <a:solidFill>
                  <a:srgbClr val="FF0000"/>
                </a:solidFill>
              </a:rPr>
              <a:t>小于等于</a:t>
            </a:r>
            <a:r>
              <a:rPr lang="zh-CN" altLang="en-US" smtClean="0"/>
              <a:t>数字多路器的选择信号个数</a:t>
            </a:r>
          </a:p>
          <a:p>
            <a:pPr lvl="1" eaLnBrk="1" hangingPunct="1"/>
            <a:endParaRPr lang="zh-CN" altLang="en-US" smtClean="0"/>
          </a:p>
          <a:p>
            <a:pPr lvl="1" eaLnBrk="1" hangingPunct="1"/>
            <a:r>
              <a:rPr lang="zh-CN" altLang="en-US" smtClean="0"/>
              <a:t>布尔函数的输入变量个数</a:t>
            </a:r>
            <a:r>
              <a:rPr lang="zh-CN" altLang="en-US" smtClean="0">
                <a:solidFill>
                  <a:srgbClr val="FF0000"/>
                </a:solidFill>
              </a:rPr>
              <a:t>大于</a:t>
            </a:r>
            <a:r>
              <a:rPr lang="zh-CN" altLang="en-US" smtClean="0"/>
              <a:t>数字多路器的选择信号个数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7713" y="1268413"/>
            <a:ext cx="3316287" cy="382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示例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" y="1341438"/>
            <a:ext cx="5722938" cy="53276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smtClean="0"/>
              <a:t>例：用</a:t>
            </a:r>
            <a:r>
              <a:rPr lang="en-US" altLang="zh-CN" sz="2400" smtClean="0"/>
              <a:t>8</a:t>
            </a:r>
            <a:r>
              <a:rPr lang="zh-CN" altLang="en-US" sz="2400" smtClean="0"/>
              <a:t>选</a:t>
            </a:r>
            <a:r>
              <a:rPr lang="en-US" altLang="zh-CN" sz="2400" smtClean="0"/>
              <a:t>1</a:t>
            </a:r>
            <a:r>
              <a:rPr lang="zh-CN" altLang="en-US" sz="2400" smtClean="0"/>
              <a:t>数字多路器实现逻辑函数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smtClean="0"/>
              <a:t>             </a:t>
            </a:r>
            <a:r>
              <a:rPr lang="en-US" altLang="zh-CN" sz="2400" smtClean="0"/>
              <a:t>F=f(x,y,z)=</a:t>
            </a:r>
            <a:r>
              <a:rPr lang="en-US" altLang="zh-CN" sz="2400" smtClean="0">
                <a:cs typeface="Times New Roman" charset="0"/>
              </a:rPr>
              <a:t>∑(1,2,4,5,7)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smtClean="0">
                <a:cs typeface="Times New Roman" charset="0"/>
              </a:rPr>
              <a:t>解：</a:t>
            </a:r>
            <a:r>
              <a:rPr lang="en-US" altLang="zh-CN" sz="2400" smtClean="0">
                <a:cs typeface="Times New Roman" charset="0"/>
              </a:rPr>
              <a:t>8</a:t>
            </a:r>
            <a:r>
              <a:rPr lang="zh-CN" altLang="en-US" sz="2400" smtClean="0">
                <a:cs typeface="Times New Roman" charset="0"/>
              </a:rPr>
              <a:t>选</a:t>
            </a:r>
            <a:r>
              <a:rPr lang="en-US" altLang="zh-CN" sz="2400" smtClean="0">
                <a:cs typeface="Times New Roman" charset="0"/>
              </a:rPr>
              <a:t>1</a:t>
            </a:r>
            <a:r>
              <a:rPr lang="zh-CN" altLang="en-US" sz="2400" smtClean="0">
                <a:cs typeface="Times New Roman" charset="0"/>
              </a:rPr>
              <a:t>数字多路器的逻辑函数为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smtClean="0"/>
              <a:t>         </a:t>
            </a:r>
            <a:r>
              <a:rPr lang="en-US" altLang="zh-CN" sz="2400" smtClean="0"/>
              <a:t>Y= C’B’A’D</a:t>
            </a:r>
            <a:r>
              <a:rPr lang="en-US" altLang="zh-CN" sz="2400" baseline="-25000" smtClean="0"/>
              <a:t>0</a:t>
            </a:r>
            <a:r>
              <a:rPr lang="en-US" altLang="zh-CN" sz="2400" smtClean="0"/>
              <a:t>+C’B’AD</a:t>
            </a:r>
            <a:r>
              <a:rPr lang="en-US" altLang="zh-CN" sz="2400" baseline="-25000" smtClean="0"/>
              <a:t>1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smtClean="0"/>
              <a:t>            +C’BA’D</a:t>
            </a:r>
            <a:r>
              <a:rPr lang="en-US" altLang="zh-CN" sz="2400" baseline="-25000" smtClean="0"/>
              <a:t>2</a:t>
            </a:r>
            <a:r>
              <a:rPr lang="en-US" altLang="zh-CN" sz="2400" smtClean="0"/>
              <a:t>+C’BAD</a:t>
            </a:r>
            <a:r>
              <a:rPr lang="en-US" altLang="zh-CN" sz="2400" baseline="-25000" smtClean="0"/>
              <a:t>3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smtClean="0"/>
              <a:t>            +CB’A’D</a:t>
            </a:r>
            <a:r>
              <a:rPr lang="en-US" altLang="zh-CN" sz="2400" baseline="-25000" smtClean="0"/>
              <a:t>4</a:t>
            </a:r>
            <a:r>
              <a:rPr lang="en-US" altLang="zh-CN" sz="2400" smtClean="0"/>
              <a:t>+CB’AD</a:t>
            </a:r>
            <a:r>
              <a:rPr lang="en-US" altLang="zh-CN" sz="2400" baseline="-25000" smtClean="0"/>
              <a:t>5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smtClean="0"/>
              <a:t>            +CBA’D</a:t>
            </a:r>
            <a:r>
              <a:rPr lang="en-US" altLang="zh-CN" sz="2400" baseline="-25000" smtClean="0"/>
              <a:t>6</a:t>
            </a:r>
            <a:r>
              <a:rPr lang="en-US" altLang="zh-CN" sz="2400" smtClean="0"/>
              <a:t>+CBAD</a:t>
            </a:r>
            <a:r>
              <a:rPr lang="en-US" altLang="zh-CN" sz="2400" baseline="-25000" smtClean="0"/>
              <a:t>7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smtClean="0"/>
              <a:t>   </a:t>
            </a:r>
            <a:r>
              <a:rPr lang="zh-CN" altLang="en-US" sz="2400" smtClean="0"/>
              <a:t>其中，</a:t>
            </a:r>
            <a:r>
              <a:rPr lang="en-US" altLang="zh-CN" sz="2400" smtClean="0"/>
              <a:t>A,B,C</a:t>
            </a:r>
            <a:r>
              <a:rPr lang="zh-CN" altLang="en-US" sz="2400" smtClean="0"/>
              <a:t>为选择信号，</a:t>
            </a:r>
            <a:r>
              <a:rPr lang="en-US" altLang="zh-CN" sz="2400" smtClean="0"/>
              <a:t>D</a:t>
            </a:r>
            <a:r>
              <a:rPr lang="en-US" altLang="zh-CN" sz="2400" baseline="-25000" smtClean="0"/>
              <a:t>i</a:t>
            </a:r>
            <a:r>
              <a:rPr lang="zh-CN" altLang="en-US" sz="2400" smtClean="0"/>
              <a:t>为数据信号。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smtClean="0"/>
              <a:t>F=x’y’z+x’yz’+xy’z’+xy’z+xyz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smtClean="0">
                <a:cs typeface="Times New Roman" charset="0"/>
              </a:rPr>
              <a:t>       =</a:t>
            </a:r>
            <a:r>
              <a:rPr lang="en-US" altLang="zh-CN" sz="2400" smtClean="0">
                <a:solidFill>
                  <a:srgbClr val="FF0000"/>
                </a:solidFill>
                <a:cs typeface="Times New Roman" charset="0"/>
              </a:rPr>
              <a:t>x’y’z’·0</a:t>
            </a:r>
            <a:r>
              <a:rPr lang="en-US" altLang="zh-CN" sz="2400" smtClean="0">
                <a:cs typeface="Times New Roman" charset="0"/>
              </a:rPr>
              <a:t>+</a:t>
            </a:r>
            <a:r>
              <a:rPr lang="en-US" altLang="zh-CN" sz="2400" smtClean="0"/>
              <a:t>x’y’z·1+x’yz’·1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smtClean="0"/>
              <a:t>         +</a:t>
            </a:r>
            <a:r>
              <a:rPr lang="en-US" altLang="zh-CN" sz="2400" smtClean="0">
                <a:solidFill>
                  <a:srgbClr val="FF0000"/>
                </a:solidFill>
              </a:rPr>
              <a:t>x’yz·0</a:t>
            </a:r>
            <a:r>
              <a:rPr lang="en-US" altLang="zh-CN" sz="2400" smtClean="0"/>
              <a:t>+xy’z’·1+xy’z·1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smtClean="0"/>
              <a:t>         +</a:t>
            </a:r>
            <a:r>
              <a:rPr lang="en-US" altLang="zh-CN" sz="2400" smtClean="0">
                <a:solidFill>
                  <a:srgbClr val="FF0000"/>
                </a:solidFill>
              </a:rPr>
              <a:t>xyz’·0</a:t>
            </a:r>
            <a:r>
              <a:rPr lang="en-US" altLang="zh-CN" sz="2400" smtClean="0"/>
              <a:t>+xyz·1 </a:t>
            </a:r>
            <a:endParaRPr lang="en-US" altLang="zh-CN" sz="2400" smtClean="0">
              <a:cs typeface="Times New Roman" charset="0"/>
            </a:endParaRPr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5580063" y="5516563"/>
            <a:ext cx="3455987" cy="1187450"/>
          </a:xfrm>
          <a:prstGeom prst="rect">
            <a:avLst/>
          </a:prstGeom>
          <a:solidFill>
            <a:srgbClr val="FFFF66"/>
          </a:solidFill>
          <a:ln w="25400" cap="sq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chemeClr val="tx2"/>
              </a:buClr>
              <a:buSzPct val="75000"/>
            </a:pPr>
            <a:r>
              <a:rPr lang="en-US" altLang="zh-CN" sz="2400" b="1">
                <a:ea typeface="宋体" pitchFamily="2" charset="-122"/>
              </a:rPr>
              <a:t>C=x,B=y,A=z</a:t>
            </a:r>
          </a:p>
          <a:p>
            <a:pPr>
              <a:buClr>
                <a:schemeClr val="tx2"/>
              </a:buClr>
              <a:buSzPct val="75000"/>
            </a:pPr>
            <a:r>
              <a:rPr lang="en-US" altLang="zh-CN" sz="2400" b="1">
                <a:ea typeface="宋体" pitchFamily="2" charset="-122"/>
              </a:rPr>
              <a:t>D</a:t>
            </a:r>
            <a:r>
              <a:rPr lang="en-US" altLang="zh-CN" sz="2400" b="1" baseline="-25000">
                <a:ea typeface="宋体" pitchFamily="2" charset="-122"/>
              </a:rPr>
              <a:t>0</a:t>
            </a:r>
            <a:r>
              <a:rPr lang="en-US" altLang="zh-CN" sz="2400" b="1">
                <a:ea typeface="宋体" pitchFamily="2" charset="-122"/>
              </a:rPr>
              <a:t>=D</a:t>
            </a:r>
            <a:r>
              <a:rPr lang="en-US" altLang="zh-CN" sz="2400" b="1" baseline="-25000">
                <a:ea typeface="宋体" pitchFamily="2" charset="-122"/>
              </a:rPr>
              <a:t>3</a:t>
            </a:r>
            <a:r>
              <a:rPr lang="en-US" altLang="zh-CN" sz="2400" b="1">
                <a:ea typeface="宋体" pitchFamily="2" charset="-122"/>
              </a:rPr>
              <a:t>=D</a:t>
            </a:r>
            <a:r>
              <a:rPr lang="en-US" altLang="zh-CN" sz="2400" b="1" baseline="-25000">
                <a:ea typeface="宋体" pitchFamily="2" charset="-122"/>
              </a:rPr>
              <a:t>6</a:t>
            </a:r>
            <a:r>
              <a:rPr lang="en-US" altLang="zh-CN" sz="2400" b="1">
                <a:ea typeface="宋体" pitchFamily="2" charset="-122"/>
              </a:rPr>
              <a:t>=0</a:t>
            </a:r>
          </a:p>
          <a:p>
            <a:pPr>
              <a:buClr>
                <a:schemeClr val="tx2"/>
              </a:buClr>
              <a:buSzPct val="75000"/>
            </a:pPr>
            <a:r>
              <a:rPr lang="en-US" altLang="zh-CN" sz="2400" b="1">
                <a:ea typeface="宋体" pitchFamily="2" charset="-122"/>
              </a:rPr>
              <a:t>D</a:t>
            </a:r>
            <a:r>
              <a:rPr lang="en-US" altLang="zh-CN" sz="2400" b="1" baseline="-25000">
                <a:ea typeface="宋体" pitchFamily="2" charset="-122"/>
              </a:rPr>
              <a:t>1</a:t>
            </a:r>
            <a:r>
              <a:rPr lang="en-US" altLang="zh-CN" sz="2400" b="1">
                <a:ea typeface="宋体" pitchFamily="2" charset="-122"/>
              </a:rPr>
              <a:t>= D</a:t>
            </a:r>
            <a:r>
              <a:rPr lang="en-US" altLang="zh-CN" sz="2400" b="1" baseline="-25000">
                <a:ea typeface="宋体" pitchFamily="2" charset="-122"/>
              </a:rPr>
              <a:t>2</a:t>
            </a:r>
            <a:r>
              <a:rPr lang="en-US" altLang="zh-CN" sz="2400" b="1">
                <a:ea typeface="宋体" pitchFamily="2" charset="-122"/>
              </a:rPr>
              <a:t>= D</a:t>
            </a:r>
            <a:r>
              <a:rPr lang="en-US" altLang="zh-CN" sz="2400" b="1" baseline="-25000">
                <a:ea typeface="宋体" pitchFamily="2" charset="-122"/>
              </a:rPr>
              <a:t>4</a:t>
            </a:r>
            <a:r>
              <a:rPr lang="en-US" altLang="zh-CN" sz="2400" b="1">
                <a:ea typeface="宋体" pitchFamily="2" charset="-122"/>
              </a:rPr>
              <a:t>= D</a:t>
            </a:r>
            <a:r>
              <a:rPr lang="en-US" altLang="zh-CN" sz="2400" b="1" baseline="-25000">
                <a:ea typeface="宋体" pitchFamily="2" charset="-122"/>
              </a:rPr>
              <a:t>5</a:t>
            </a:r>
            <a:r>
              <a:rPr lang="en-US" altLang="zh-CN" sz="2400" b="1">
                <a:ea typeface="宋体" pitchFamily="2" charset="-122"/>
              </a:rPr>
              <a:t>= D</a:t>
            </a:r>
            <a:r>
              <a:rPr lang="en-US" altLang="zh-CN" sz="2400" b="1" baseline="-25000">
                <a:ea typeface="宋体" pitchFamily="2" charset="-122"/>
              </a:rPr>
              <a:t>7</a:t>
            </a:r>
            <a:r>
              <a:rPr lang="en-US" altLang="zh-CN" sz="2400" b="1">
                <a:ea typeface="宋体" pitchFamily="2" charset="-122"/>
              </a:rPr>
              <a:t>=1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4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4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4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4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smtClean="0"/>
              <a:t>卡诺图降维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484313"/>
            <a:ext cx="8199438" cy="4835525"/>
          </a:xfrm>
        </p:spPr>
        <p:txBody>
          <a:bodyPr/>
          <a:lstStyle/>
          <a:p>
            <a:pPr eaLnBrk="1" hangingPunct="1"/>
            <a:r>
              <a:rPr lang="zh-CN" altLang="en-US" smtClean="0"/>
              <a:t>卡诺图的维数：卡诺图的变量数</a:t>
            </a:r>
          </a:p>
          <a:p>
            <a:pPr eaLnBrk="1" hangingPunct="1"/>
            <a:r>
              <a:rPr lang="zh-CN" altLang="en-US" smtClean="0"/>
              <a:t>如果</a:t>
            </a:r>
            <a:r>
              <a:rPr kumimoji="1" lang="zh-CN" altLang="en-US" smtClean="0">
                <a:solidFill>
                  <a:srgbClr val="FF0000"/>
                </a:solidFill>
              </a:rPr>
              <a:t>把某些变量也作为卡诺图小方格内的值</a:t>
            </a:r>
            <a:r>
              <a:rPr kumimoji="1" lang="zh-CN" altLang="en-US" smtClean="0"/>
              <a:t>，将减小卡诺图的维数，这种卡诺图称为降维卡诺图。</a:t>
            </a:r>
          </a:p>
          <a:p>
            <a:pPr eaLnBrk="1" hangingPunct="1"/>
            <a:r>
              <a:rPr kumimoji="1" lang="zh-CN" altLang="en-US" smtClean="0"/>
              <a:t>作为降维图小方格中值的那些变量称为</a:t>
            </a:r>
            <a:r>
              <a:rPr kumimoji="1" lang="zh-CN" altLang="en-US" smtClean="0">
                <a:solidFill>
                  <a:srgbClr val="FF0000"/>
                </a:solidFill>
              </a:rPr>
              <a:t>记图变量</a:t>
            </a:r>
            <a:r>
              <a:rPr kumimoji="1" lang="zh-CN" altLang="en-US" smtClean="0"/>
              <a:t>。</a:t>
            </a:r>
          </a:p>
          <a:p>
            <a:pPr eaLnBrk="1" hangingPunct="1"/>
            <a:r>
              <a:rPr kumimoji="1" lang="zh-CN" altLang="en-US" smtClean="0">
                <a:solidFill>
                  <a:srgbClr val="FF0000"/>
                </a:solidFill>
              </a:rPr>
              <a:t>方法</a:t>
            </a:r>
            <a:r>
              <a:rPr kumimoji="1" lang="zh-CN" altLang="en-US" smtClean="0"/>
              <a:t>：</a:t>
            </a:r>
          </a:p>
          <a:p>
            <a:pPr eaLnBrk="1" hangingPunct="1">
              <a:buFont typeface="Wingdings" pitchFamily="2" charset="2"/>
              <a:buNone/>
            </a:pPr>
            <a:r>
              <a:rPr kumimoji="1" lang="zh-CN" altLang="en-US" smtClean="0"/>
              <a:t>		设记图变量为</a:t>
            </a:r>
            <a:r>
              <a:rPr kumimoji="1" lang="en-US" altLang="zh-CN" smtClean="0"/>
              <a:t>x</a:t>
            </a:r>
            <a:r>
              <a:rPr kumimoji="1" lang="zh-CN" altLang="en-US" smtClean="0"/>
              <a:t>，对于原卡诺图中，当</a:t>
            </a:r>
            <a:r>
              <a:rPr kumimoji="1" lang="en-US" altLang="zh-CN" smtClean="0"/>
              <a:t>x=0</a:t>
            </a:r>
            <a:r>
              <a:rPr kumimoji="1" lang="zh-CN" altLang="en-US" smtClean="0"/>
              <a:t>时，原图单元值为</a:t>
            </a:r>
            <a:r>
              <a:rPr kumimoji="1" lang="en-US" altLang="zh-CN" smtClean="0"/>
              <a:t>F</a:t>
            </a:r>
            <a:r>
              <a:rPr kumimoji="1" lang="zh-CN" altLang="en-US" smtClean="0"/>
              <a:t>，</a:t>
            </a:r>
            <a:r>
              <a:rPr kumimoji="1" lang="en-US" altLang="zh-CN" smtClean="0"/>
              <a:t>x=1</a:t>
            </a:r>
            <a:r>
              <a:rPr kumimoji="1" lang="zh-CN" altLang="en-US" smtClean="0"/>
              <a:t>时，原图单元值为</a:t>
            </a:r>
            <a:r>
              <a:rPr kumimoji="1" lang="en-US" altLang="zh-CN" smtClean="0"/>
              <a:t>G</a:t>
            </a:r>
            <a:r>
              <a:rPr kumimoji="1" lang="zh-CN" altLang="en-US" smtClean="0"/>
              <a:t>，则在新的降维图中对应的降维图单元中填入子函数</a:t>
            </a:r>
            <a:r>
              <a:rPr kumimoji="1" lang="en-US" altLang="zh-CN" smtClean="0"/>
              <a:t>x’F+xG</a:t>
            </a:r>
            <a:r>
              <a:rPr kumimoji="1" lang="zh-CN" altLang="en-US" smtClean="0"/>
              <a:t>。其中</a:t>
            </a:r>
            <a:r>
              <a:rPr kumimoji="1" lang="en-US" altLang="zh-CN" smtClean="0"/>
              <a:t>F</a:t>
            </a:r>
            <a:r>
              <a:rPr kumimoji="1" lang="zh-CN" altLang="en-US" smtClean="0"/>
              <a:t>和</a:t>
            </a:r>
            <a:r>
              <a:rPr kumimoji="1" lang="en-US" altLang="zh-CN" smtClean="0"/>
              <a:t>G</a:t>
            </a:r>
            <a:r>
              <a:rPr kumimoji="1" lang="zh-CN" altLang="en-US" smtClean="0"/>
              <a:t>可以是</a:t>
            </a:r>
            <a:r>
              <a:rPr kumimoji="1" lang="en-US" altLang="zh-CN" smtClean="0"/>
              <a:t>0</a:t>
            </a:r>
            <a:r>
              <a:rPr kumimoji="1" lang="zh-CN" altLang="en-US" smtClean="0"/>
              <a:t>、</a:t>
            </a:r>
            <a:r>
              <a:rPr kumimoji="1" lang="en-US" altLang="zh-CN" smtClean="0"/>
              <a:t>1</a:t>
            </a:r>
            <a:r>
              <a:rPr kumimoji="1" lang="zh-CN" altLang="en-US" smtClean="0"/>
              <a:t>、某一变量，也可以是某一函数。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0" smtClean="0"/>
              <a:t>卡诺图降维</a:t>
            </a:r>
          </a:p>
        </p:txBody>
      </p:sp>
      <p:grpSp>
        <p:nvGrpSpPr>
          <p:cNvPr id="8219" name="Group 4"/>
          <p:cNvGrpSpPr>
            <a:grpSpLocks/>
          </p:cNvGrpSpPr>
          <p:nvPr/>
        </p:nvGrpSpPr>
        <p:grpSpPr bwMode="auto">
          <a:xfrm>
            <a:off x="514350" y="2360613"/>
            <a:ext cx="2473325" cy="2049462"/>
            <a:chOff x="188" y="1351"/>
            <a:chExt cx="1558" cy="1291"/>
          </a:xfrm>
        </p:grpSpPr>
        <p:grpSp>
          <p:nvGrpSpPr>
            <p:cNvPr id="8278" name="Group 5"/>
            <p:cNvGrpSpPr>
              <a:grpSpLocks/>
            </p:cNvGrpSpPr>
            <p:nvPr/>
          </p:nvGrpSpPr>
          <p:grpSpPr bwMode="auto">
            <a:xfrm>
              <a:off x="188" y="1351"/>
              <a:ext cx="1558" cy="1290"/>
              <a:chOff x="702" y="1946"/>
              <a:chExt cx="1558" cy="1290"/>
            </a:xfrm>
          </p:grpSpPr>
          <p:sp>
            <p:nvSpPr>
              <p:cNvPr id="8287" name="Text Box 6"/>
              <p:cNvSpPr txBox="1">
                <a:spLocks noChangeArrowheads="1"/>
              </p:cNvSpPr>
              <p:nvPr/>
            </p:nvSpPr>
            <p:spPr bwMode="auto">
              <a:xfrm>
                <a:off x="842" y="1946"/>
                <a:ext cx="52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 b="1">
                    <a:ea typeface="宋体" pitchFamily="2" charset="-122"/>
                  </a:rPr>
                  <a:t>AB</a:t>
                </a:r>
                <a:endParaRPr lang="en-US" altLang="zh-CN" sz="1600" b="1" baseline="-25000">
                  <a:ea typeface="宋体" pitchFamily="2" charset="-122"/>
                </a:endParaRPr>
              </a:p>
            </p:txBody>
          </p:sp>
          <p:sp>
            <p:nvSpPr>
              <p:cNvPr id="8288" name="Text Box 7"/>
              <p:cNvSpPr txBox="1">
                <a:spLocks noChangeArrowheads="1"/>
              </p:cNvSpPr>
              <p:nvPr/>
            </p:nvSpPr>
            <p:spPr bwMode="auto">
              <a:xfrm>
                <a:off x="1053" y="2088"/>
                <a:ext cx="288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 b="1">
                    <a:ea typeface="宋体" pitchFamily="2" charset="-122"/>
                  </a:rPr>
                  <a:t>00</a:t>
                </a:r>
                <a:endParaRPr lang="en-US" altLang="zh-CN" sz="1600" b="1" baseline="-25000">
                  <a:ea typeface="宋体" pitchFamily="2" charset="-122"/>
                </a:endParaRPr>
              </a:p>
            </p:txBody>
          </p:sp>
          <p:sp>
            <p:nvSpPr>
              <p:cNvPr id="8289" name="Text Box 8"/>
              <p:cNvSpPr txBox="1">
                <a:spLocks noChangeArrowheads="1"/>
              </p:cNvSpPr>
              <p:nvPr/>
            </p:nvSpPr>
            <p:spPr bwMode="auto">
              <a:xfrm>
                <a:off x="1289" y="2088"/>
                <a:ext cx="278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 b="1">
                    <a:ea typeface="宋体" pitchFamily="2" charset="-122"/>
                  </a:rPr>
                  <a:t>01</a:t>
                </a:r>
                <a:endParaRPr lang="en-US" altLang="zh-CN" sz="1600" b="1" baseline="-25000">
                  <a:ea typeface="宋体" pitchFamily="2" charset="-122"/>
                </a:endParaRPr>
              </a:p>
            </p:txBody>
          </p:sp>
          <p:sp>
            <p:nvSpPr>
              <p:cNvPr id="8290" name="Text Box 9"/>
              <p:cNvSpPr txBox="1">
                <a:spLocks noChangeArrowheads="1"/>
              </p:cNvSpPr>
              <p:nvPr/>
            </p:nvSpPr>
            <p:spPr bwMode="auto">
              <a:xfrm>
                <a:off x="1523" y="2088"/>
                <a:ext cx="267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 b="1">
                    <a:ea typeface="宋体" pitchFamily="2" charset="-122"/>
                  </a:rPr>
                  <a:t>11</a:t>
                </a:r>
                <a:endParaRPr lang="en-US" altLang="zh-CN" sz="1600" b="1" baseline="-25000">
                  <a:ea typeface="宋体" pitchFamily="2" charset="-122"/>
                </a:endParaRPr>
              </a:p>
            </p:txBody>
          </p:sp>
          <p:sp>
            <p:nvSpPr>
              <p:cNvPr id="8291" name="Text Box 10"/>
              <p:cNvSpPr txBox="1">
                <a:spLocks noChangeArrowheads="1"/>
              </p:cNvSpPr>
              <p:nvPr/>
            </p:nvSpPr>
            <p:spPr bwMode="auto">
              <a:xfrm>
                <a:off x="1745" y="2088"/>
                <a:ext cx="515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 b="1">
                    <a:ea typeface="宋体" pitchFamily="2" charset="-122"/>
                  </a:rPr>
                  <a:t>10</a:t>
                </a:r>
                <a:endParaRPr lang="en-US" altLang="zh-CN" sz="1600" b="1" baseline="-25000">
                  <a:ea typeface="宋体" pitchFamily="2" charset="-122"/>
                </a:endParaRPr>
              </a:p>
            </p:txBody>
          </p:sp>
          <p:sp>
            <p:nvSpPr>
              <p:cNvPr id="8292" name="Rectangle 11"/>
              <p:cNvSpPr>
                <a:spLocks noChangeArrowheads="1"/>
              </p:cNvSpPr>
              <p:nvPr/>
            </p:nvSpPr>
            <p:spPr bwMode="auto">
              <a:xfrm>
                <a:off x="1043" y="2284"/>
                <a:ext cx="966" cy="952"/>
              </a:xfrm>
              <a:prstGeom prst="rect">
                <a:avLst/>
              </a:prstGeom>
              <a:gradFill rotWithShape="1"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path path="shape">
                  <a:fillToRect l="50000" t="50000" r="50000" b="50000"/>
                </a:path>
              </a:gra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3" name="Line 12"/>
              <p:cNvSpPr>
                <a:spLocks noChangeShapeType="1"/>
              </p:cNvSpPr>
              <p:nvPr/>
            </p:nvSpPr>
            <p:spPr bwMode="auto">
              <a:xfrm flipH="1">
                <a:off x="1043" y="2760"/>
                <a:ext cx="96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94" name="Line 13"/>
              <p:cNvSpPr>
                <a:spLocks noChangeShapeType="1"/>
              </p:cNvSpPr>
              <p:nvPr/>
            </p:nvSpPr>
            <p:spPr bwMode="auto">
              <a:xfrm flipH="1">
                <a:off x="1043" y="2521"/>
                <a:ext cx="96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95" name="Line 14"/>
              <p:cNvSpPr>
                <a:spLocks noChangeShapeType="1"/>
              </p:cNvSpPr>
              <p:nvPr/>
            </p:nvSpPr>
            <p:spPr bwMode="auto">
              <a:xfrm flipH="1">
                <a:off x="1043" y="3000"/>
                <a:ext cx="96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96" name="Line 15"/>
              <p:cNvSpPr>
                <a:spLocks noChangeShapeType="1"/>
              </p:cNvSpPr>
              <p:nvPr/>
            </p:nvSpPr>
            <p:spPr bwMode="auto">
              <a:xfrm flipV="1">
                <a:off x="1527" y="2284"/>
                <a:ext cx="0" cy="9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97" name="Line 16"/>
              <p:cNvSpPr>
                <a:spLocks noChangeShapeType="1"/>
              </p:cNvSpPr>
              <p:nvPr/>
            </p:nvSpPr>
            <p:spPr bwMode="auto">
              <a:xfrm flipV="1">
                <a:off x="1285" y="2284"/>
                <a:ext cx="0" cy="9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98" name="Line 17"/>
              <p:cNvSpPr>
                <a:spLocks noChangeShapeType="1"/>
              </p:cNvSpPr>
              <p:nvPr/>
            </p:nvSpPr>
            <p:spPr bwMode="auto">
              <a:xfrm flipV="1">
                <a:off x="1766" y="2284"/>
                <a:ext cx="0" cy="9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99" name="Line 18"/>
              <p:cNvSpPr>
                <a:spLocks noChangeShapeType="1"/>
              </p:cNvSpPr>
              <p:nvPr/>
            </p:nvSpPr>
            <p:spPr bwMode="auto">
              <a:xfrm flipH="1" flipV="1">
                <a:off x="797" y="2040"/>
                <a:ext cx="246" cy="2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00" name="Text Box 19"/>
              <p:cNvSpPr txBox="1">
                <a:spLocks noChangeArrowheads="1"/>
              </p:cNvSpPr>
              <p:nvPr/>
            </p:nvSpPr>
            <p:spPr bwMode="auto">
              <a:xfrm>
                <a:off x="702" y="2146"/>
                <a:ext cx="375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 b="1">
                    <a:ea typeface="宋体" pitchFamily="2" charset="-122"/>
                  </a:rPr>
                  <a:t>C</a:t>
                </a:r>
                <a:r>
                  <a:rPr lang="en-US" altLang="zh-CN" sz="1600" b="1">
                    <a:solidFill>
                      <a:srgbClr val="FF3300"/>
                    </a:solidFill>
                    <a:ea typeface="宋体" pitchFamily="2" charset="-122"/>
                  </a:rPr>
                  <a:t>D</a:t>
                </a:r>
                <a:endParaRPr lang="en-US" altLang="zh-CN" sz="1600" b="1" baseline="-25000">
                  <a:solidFill>
                    <a:srgbClr val="FF3300"/>
                  </a:solidFill>
                  <a:ea typeface="宋体" pitchFamily="2" charset="-122"/>
                </a:endParaRPr>
              </a:p>
            </p:txBody>
          </p:sp>
          <p:sp>
            <p:nvSpPr>
              <p:cNvPr id="8301" name="Text Box 20"/>
              <p:cNvSpPr txBox="1">
                <a:spLocks noChangeArrowheads="1"/>
              </p:cNvSpPr>
              <p:nvPr/>
            </p:nvSpPr>
            <p:spPr bwMode="auto">
              <a:xfrm>
                <a:off x="815" y="2302"/>
                <a:ext cx="288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 b="1">
                    <a:ea typeface="宋体" pitchFamily="2" charset="-122"/>
                  </a:rPr>
                  <a:t>0</a:t>
                </a:r>
                <a:r>
                  <a:rPr lang="en-US" altLang="zh-CN" sz="1600" b="1">
                    <a:solidFill>
                      <a:srgbClr val="FF3300"/>
                    </a:solidFill>
                    <a:ea typeface="宋体" pitchFamily="2" charset="-122"/>
                  </a:rPr>
                  <a:t>0</a:t>
                </a:r>
                <a:endParaRPr lang="en-US" altLang="zh-CN" sz="1600" b="1" baseline="-25000">
                  <a:solidFill>
                    <a:srgbClr val="FF3300"/>
                  </a:solidFill>
                  <a:ea typeface="宋体" pitchFamily="2" charset="-122"/>
                </a:endParaRPr>
              </a:p>
            </p:txBody>
          </p:sp>
          <p:sp>
            <p:nvSpPr>
              <p:cNvPr id="8302" name="Text Box 21"/>
              <p:cNvSpPr txBox="1">
                <a:spLocks noChangeArrowheads="1"/>
              </p:cNvSpPr>
              <p:nvPr/>
            </p:nvSpPr>
            <p:spPr bwMode="auto">
              <a:xfrm>
                <a:off x="807" y="2548"/>
                <a:ext cx="278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 b="1">
                    <a:ea typeface="宋体" pitchFamily="2" charset="-122"/>
                  </a:rPr>
                  <a:t>0</a:t>
                </a:r>
                <a:r>
                  <a:rPr lang="en-US" altLang="zh-CN" sz="1600" b="1">
                    <a:solidFill>
                      <a:srgbClr val="FF3300"/>
                    </a:solidFill>
                    <a:ea typeface="宋体" pitchFamily="2" charset="-122"/>
                  </a:rPr>
                  <a:t>1</a:t>
                </a:r>
              </a:p>
            </p:txBody>
          </p:sp>
          <p:sp>
            <p:nvSpPr>
              <p:cNvPr id="8303" name="Text Box 22"/>
              <p:cNvSpPr txBox="1">
                <a:spLocks noChangeArrowheads="1"/>
              </p:cNvSpPr>
              <p:nvPr/>
            </p:nvSpPr>
            <p:spPr bwMode="auto">
              <a:xfrm>
                <a:off x="806" y="2776"/>
                <a:ext cx="267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 b="1">
                    <a:ea typeface="宋体" pitchFamily="2" charset="-122"/>
                  </a:rPr>
                  <a:t>1</a:t>
                </a:r>
                <a:r>
                  <a:rPr lang="en-US" altLang="zh-CN" sz="1600" b="1">
                    <a:solidFill>
                      <a:srgbClr val="FF3300"/>
                    </a:solidFill>
                    <a:ea typeface="宋体" pitchFamily="2" charset="-122"/>
                  </a:rPr>
                  <a:t>1</a:t>
                </a:r>
              </a:p>
            </p:txBody>
          </p:sp>
          <p:sp>
            <p:nvSpPr>
              <p:cNvPr id="8304" name="Text Box 23"/>
              <p:cNvSpPr txBox="1">
                <a:spLocks noChangeArrowheads="1"/>
              </p:cNvSpPr>
              <p:nvPr/>
            </p:nvSpPr>
            <p:spPr bwMode="auto">
              <a:xfrm>
                <a:off x="814" y="3012"/>
                <a:ext cx="269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 b="1">
                    <a:ea typeface="宋体" pitchFamily="2" charset="-122"/>
                  </a:rPr>
                  <a:t>1</a:t>
                </a:r>
                <a:r>
                  <a:rPr lang="en-US" altLang="zh-CN" sz="1600" b="1">
                    <a:solidFill>
                      <a:srgbClr val="FF3300"/>
                    </a:solidFill>
                    <a:ea typeface="宋体" pitchFamily="2" charset="-122"/>
                  </a:rPr>
                  <a:t>0</a:t>
                </a:r>
              </a:p>
            </p:txBody>
          </p:sp>
        </p:grpSp>
        <p:graphicFrame>
          <p:nvGraphicFramePr>
            <p:cNvPr id="8202" name="Object 24"/>
            <p:cNvGraphicFramePr>
              <a:graphicFrameLocks noChangeAspect="1"/>
            </p:cNvGraphicFramePr>
            <p:nvPr/>
          </p:nvGraphicFramePr>
          <p:xfrm>
            <a:off x="568" y="2179"/>
            <a:ext cx="177" cy="229"/>
          </p:xfrm>
          <a:graphic>
            <a:graphicData uri="http://schemas.openxmlformats.org/presentationml/2006/ole">
              <p:oleObj spid="_x0000_s8202" name="公式" r:id="rId3" imgW="126720" imgH="177480" progId="Equation.3">
                <p:embed/>
              </p:oleObj>
            </a:graphicData>
          </a:graphic>
        </p:graphicFrame>
        <p:graphicFrame>
          <p:nvGraphicFramePr>
            <p:cNvPr id="8203" name="Object 25"/>
            <p:cNvGraphicFramePr>
              <a:graphicFrameLocks noChangeAspect="1"/>
            </p:cNvGraphicFramePr>
            <p:nvPr/>
          </p:nvGraphicFramePr>
          <p:xfrm>
            <a:off x="568" y="1689"/>
            <a:ext cx="161" cy="225"/>
          </p:xfrm>
          <a:graphic>
            <a:graphicData uri="http://schemas.openxmlformats.org/presentationml/2006/ole">
              <p:oleObj spid="_x0000_s8203" name="公式" r:id="rId4" imgW="126720" imgH="177480" progId="Equation.3">
                <p:embed/>
              </p:oleObj>
            </a:graphicData>
          </a:graphic>
        </p:graphicFrame>
        <p:graphicFrame>
          <p:nvGraphicFramePr>
            <p:cNvPr id="8204" name="Object 26"/>
            <p:cNvGraphicFramePr>
              <a:graphicFrameLocks noChangeAspect="1"/>
            </p:cNvGraphicFramePr>
            <p:nvPr/>
          </p:nvGraphicFramePr>
          <p:xfrm>
            <a:off x="571" y="2417"/>
            <a:ext cx="161" cy="225"/>
          </p:xfrm>
          <a:graphic>
            <a:graphicData uri="http://schemas.openxmlformats.org/presentationml/2006/ole">
              <p:oleObj spid="_x0000_s8204" name="公式" r:id="rId5" imgW="126720" imgH="177480" progId="Equation.3">
                <p:embed/>
              </p:oleObj>
            </a:graphicData>
          </a:graphic>
        </p:graphicFrame>
        <p:graphicFrame>
          <p:nvGraphicFramePr>
            <p:cNvPr id="8205" name="Object 27"/>
            <p:cNvGraphicFramePr>
              <a:graphicFrameLocks noChangeAspect="1"/>
            </p:cNvGraphicFramePr>
            <p:nvPr/>
          </p:nvGraphicFramePr>
          <p:xfrm>
            <a:off x="1053" y="2172"/>
            <a:ext cx="161" cy="225"/>
          </p:xfrm>
          <a:graphic>
            <a:graphicData uri="http://schemas.openxmlformats.org/presentationml/2006/ole">
              <p:oleObj spid="_x0000_s8205" name="公式" r:id="rId6" imgW="126720" imgH="177480" progId="Equation.3">
                <p:embed/>
              </p:oleObj>
            </a:graphicData>
          </a:graphic>
        </p:graphicFrame>
        <p:graphicFrame>
          <p:nvGraphicFramePr>
            <p:cNvPr id="8206" name="Object 28"/>
            <p:cNvGraphicFramePr>
              <a:graphicFrameLocks noChangeAspect="1"/>
            </p:cNvGraphicFramePr>
            <p:nvPr/>
          </p:nvGraphicFramePr>
          <p:xfrm>
            <a:off x="803" y="1692"/>
            <a:ext cx="161" cy="225"/>
          </p:xfrm>
          <a:graphic>
            <a:graphicData uri="http://schemas.openxmlformats.org/presentationml/2006/ole">
              <p:oleObj spid="_x0000_s8206" name="公式" r:id="rId7" imgW="126720" imgH="177480" progId="Equation.3">
                <p:embed/>
              </p:oleObj>
            </a:graphicData>
          </a:graphic>
        </p:graphicFrame>
        <p:graphicFrame>
          <p:nvGraphicFramePr>
            <p:cNvPr id="8207" name="Object 29"/>
            <p:cNvGraphicFramePr>
              <a:graphicFrameLocks noChangeAspect="1"/>
            </p:cNvGraphicFramePr>
            <p:nvPr/>
          </p:nvGraphicFramePr>
          <p:xfrm>
            <a:off x="1285" y="1692"/>
            <a:ext cx="161" cy="225"/>
          </p:xfrm>
          <a:graphic>
            <a:graphicData uri="http://schemas.openxmlformats.org/presentationml/2006/ole">
              <p:oleObj spid="_x0000_s8207" name="公式" r:id="rId8" imgW="126720" imgH="177480" progId="Equation.3">
                <p:embed/>
              </p:oleObj>
            </a:graphicData>
          </a:graphic>
        </p:graphicFrame>
        <p:graphicFrame>
          <p:nvGraphicFramePr>
            <p:cNvPr id="8208" name="Object 30"/>
            <p:cNvGraphicFramePr>
              <a:graphicFrameLocks noChangeAspect="1"/>
            </p:cNvGraphicFramePr>
            <p:nvPr/>
          </p:nvGraphicFramePr>
          <p:xfrm>
            <a:off x="1285" y="2408"/>
            <a:ext cx="161" cy="225"/>
          </p:xfrm>
          <a:graphic>
            <a:graphicData uri="http://schemas.openxmlformats.org/presentationml/2006/ole">
              <p:oleObj spid="_x0000_s8208" name="公式" r:id="rId9" imgW="126720" imgH="177480" progId="Equation.3">
                <p:embed/>
              </p:oleObj>
            </a:graphicData>
          </a:graphic>
        </p:graphicFrame>
        <p:graphicFrame>
          <p:nvGraphicFramePr>
            <p:cNvPr id="8209" name="Object 31"/>
            <p:cNvGraphicFramePr>
              <a:graphicFrameLocks noChangeAspect="1"/>
            </p:cNvGraphicFramePr>
            <p:nvPr/>
          </p:nvGraphicFramePr>
          <p:xfrm>
            <a:off x="595" y="1926"/>
            <a:ext cx="112" cy="209"/>
          </p:xfrm>
          <a:graphic>
            <a:graphicData uri="http://schemas.openxmlformats.org/presentationml/2006/ole">
              <p:oleObj spid="_x0000_s8209" name="公式" r:id="rId10" imgW="88560" imgH="164880" progId="Equation.3">
                <p:embed/>
              </p:oleObj>
            </a:graphicData>
          </a:graphic>
        </p:graphicFrame>
        <p:graphicFrame>
          <p:nvGraphicFramePr>
            <p:cNvPr id="8210" name="Object 32"/>
            <p:cNvGraphicFramePr>
              <a:graphicFrameLocks noChangeAspect="1"/>
            </p:cNvGraphicFramePr>
            <p:nvPr/>
          </p:nvGraphicFramePr>
          <p:xfrm>
            <a:off x="827" y="1926"/>
            <a:ext cx="112" cy="209"/>
          </p:xfrm>
          <a:graphic>
            <a:graphicData uri="http://schemas.openxmlformats.org/presentationml/2006/ole">
              <p:oleObj spid="_x0000_s8210" name="公式" r:id="rId11" imgW="88560" imgH="164880" progId="Equation.3">
                <p:embed/>
              </p:oleObj>
            </a:graphicData>
          </a:graphic>
        </p:graphicFrame>
        <p:graphicFrame>
          <p:nvGraphicFramePr>
            <p:cNvPr id="8211" name="Object 33"/>
            <p:cNvGraphicFramePr>
              <a:graphicFrameLocks noChangeAspect="1"/>
            </p:cNvGraphicFramePr>
            <p:nvPr/>
          </p:nvGraphicFramePr>
          <p:xfrm>
            <a:off x="827" y="2163"/>
            <a:ext cx="112" cy="209"/>
          </p:xfrm>
          <a:graphic>
            <a:graphicData uri="http://schemas.openxmlformats.org/presentationml/2006/ole">
              <p:oleObj spid="_x0000_s8211" name="公式" r:id="rId12" imgW="88560" imgH="164880" progId="Equation.3">
                <p:embed/>
              </p:oleObj>
            </a:graphicData>
          </a:graphic>
        </p:graphicFrame>
        <p:graphicFrame>
          <p:nvGraphicFramePr>
            <p:cNvPr id="8212" name="Object 34"/>
            <p:cNvGraphicFramePr>
              <a:graphicFrameLocks noChangeAspect="1"/>
            </p:cNvGraphicFramePr>
            <p:nvPr/>
          </p:nvGraphicFramePr>
          <p:xfrm>
            <a:off x="827" y="2411"/>
            <a:ext cx="112" cy="209"/>
          </p:xfrm>
          <a:graphic>
            <a:graphicData uri="http://schemas.openxmlformats.org/presentationml/2006/ole">
              <p:oleObj spid="_x0000_s8212" name="公式" r:id="rId13" imgW="88560" imgH="164880" progId="Equation.3">
                <p:embed/>
              </p:oleObj>
            </a:graphicData>
          </a:graphic>
        </p:graphicFrame>
        <p:graphicFrame>
          <p:nvGraphicFramePr>
            <p:cNvPr id="8213" name="Object 35"/>
            <p:cNvGraphicFramePr>
              <a:graphicFrameLocks noChangeAspect="1"/>
            </p:cNvGraphicFramePr>
            <p:nvPr/>
          </p:nvGraphicFramePr>
          <p:xfrm>
            <a:off x="1080" y="1689"/>
            <a:ext cx="112" cy="209"/>
          </p:xfrm>
          <a:graphic>
            <a:graphicData uri="http://schemas.openxmlformats.org/presentationml/2006/ole">
              <p:oleObj spid="_x0000_s8213" name="公式" r:id="rId14" imgW="88560" imgH="164880" progId="Equation.3">
                <p:embed/>
              </p:oleObj>
            </a:graphicData>
          </a:graphic>
        </p:graphicFrame>
        <p:graphicFrame>
          <p:nvGraphicFramePr>
            <p:cNvPr id="8214" name="Object 36"/>
            <p:cNvGraphicFramePr>
              <a:graphicFrameLocks noChangeAspect="1"/>
            </p:cNvGraphicFramePr>
            <p:nvPr/>
          </p:nvGraphicFramePr>
          <p:xfrm>
            <a:off x="1080" y="1926"/>
            <a:ext cx="112" cy="209"/>
          </p:xfrm>
          <a:graphic>
            <a:graphicData uri="http://schemas.openxmlformats.org/presentationml/2006/ole">
              <p:oleObj spid="_x0000_s8214" name="公式" r:id="rId15" imgW="88560" imgH="164880" progId="Equation.3">
                <p:embed/>
              </p:oleObj>
            </a:graphicData>
          </a:graphic>
        </p:graphicFrame>
        <p:graphicFrame>
          <p:nvGraphicFramePr>
            <p:cNvPr id="8215" name="Object 37"/>
            <p:cNvGraphicFramePr>
              <a:graphicFrameLocks noChangeAspect="1"/>
            </p:cNvGraphicFramePr>
            <p:nvPr/>
          </p:nvGraphicFramePr>
          <p:xfrm>
            <a:off x="1062" y="2411"/>
            <a:ext cx="112" cy="209"/>
          </p:xfrm>
          <a:graphic>
            <a:graphicData uri="http://schemas.openxmlformats.org/presentationml/2006/ole">
              <p:oleObj spid="_x0000_s8215" name="公式" r:id="rId16" imgW="88560" imgH="164880" progId="Equation.3">
                <p:embed/>
              </p:oleObj>
            </a:graphicData>
          </a:graphic>
        </p:graphicFrame>
        <p:graphicFrame>
          <p:nvGraphicFramePr>
            <p:cNvPr id="8216" name="Object 38"/>
            <p:cNvGraphicFramePr>
              <a:graphicFrameLocks noChangeAspect="1"/>
            </p:cNvGraphicFramePr>
            <p:nvPr/>
          </p:nvGraphicFramePr>
          <p:xfrm>
            <a:off x="1307" y="1938"/>
            <a:ext cx="112" cy="209"/>
          </p:xfrm>
          <a:graphic>
            <a:graphicData uri="http://schemas.openxmlformats.org/presentationml/2006/ole">
              <p:oleObj spid="_x0000_s8216" name="公式" r:id="rId17" imgW="88560" imgH="164880" progId="Equation.3">
                <p:embed/>
              </p:oleObj>
            </a:graphicData>
          </a:graphic>
        </p:graphicFrame>
        <p:graphicFrame>
          <p:nvGraphicFramePr>
            <p:cNvPr id="8217" name="Object 39"/>
            <p:cNvGraphicFramePr>
              <a:graphicFrameLocks noChangeAspect="1"/>
            </p:cNvGraphicFramePr>
            <p:nvPr/>
          </p:nvGraphicFramePr>
          <p:xfrm>
            <a:off x="1307" y="2179"/>
            <a:ext cx="112" cy="209"/>
          </p:xfrm>
          <a:graphic>
            <a:graphicData uri="http://schemas.openxmlformats.org/presentationml/2006/ole">
              <p:oleObj spid="_x0000_s8217" name="公式" r:id="rId18" imgW="88560" imgH="164880" progId="Equation.3">
                <p:embed/>
              </p:oleObj>
            </a:graphicData>
          </a:graphic>
        </p:graphicFrame>
        <p:sp>
          <p:nvSpPr>
            <p:cNvPr id="8279" name="AutoShape 40"/>
            <p:cNvSpPr>
              <a:spLocks noChangeArrowheads="1"/>
            </p:cNvSpPr>
            <p:nvPr/>
          </p:nvSpPr>
          <p:spPr bwMode="auto">
            <a:xfrm>
              <a:off x="544" y="1692"/>
              <a:ext cx="226" cy="45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41176"/>
              </a:schemeClr>
            </a:solidFill>
            <a:ln w="254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80" name="AutoShape 41"/>
            <p:cNvSpPr>
              <a:spLocks noChangeArrowheads="1"/>
            </p:cNvSpPr>
            <p:nvPr/>
          </p:nvSpPr>
          <p:spPr bwMode="auto">
            <a:xfrm>
              <a:off x="542" y="2174"/>
              <a:ext cx="226" cy="454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27058"/>
              </a:srgbClr>
            </a:solidFill>
            <a:ln w="254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81" name="AutoShape 42"/>
            <p:cNvSpPr>
              <a:spLocks noChangeArrowheads="1"/>
            </p:cNvSpPr>
            <p:nvPr/>
          </p:nvSpPr>
          <p:spPr bwMode="auto">
            <a:xfrm>
              <a:off x="778" y="1692"/>
              <a:ext cx="226" cy="454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27058"/>
              </a:srgbClr>
            </a:solidFill>
            <a:ln w="254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82" name="AutoShape 43"/>
            <p:cNvSpPr>
              <a:spLocks noChangeArrowheads="1"/>
            </p:cNvSpPr>
            <p:nvPr/>
          </p:nvSpPr>
          <p:spPr bwMode="auto">
            <a:xfrm>
              <a:off x="1023" y="2172"/>
              <a:ext cx="227" cy="454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27058"/>
              </a:srgbClr>
            </a:solidFill>
            <a:ln w="254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83" name="AutoShape 44"/>
            <p:cNvSpPr>
              <a:spLocks noChangeArrowheads="1"/>
            </p:cNvSpPr>
            <p:nvPr/>
          </p:nvSpPr>
          <p:spPr bwMode="auto">
            <a:xfrm>
              <a:off x="1260" y="1690"/>
              <a:ext cx="226" cy="454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27058"/>
              </a:srgbClr>
            </a:solidFill>
            <a:ln w="254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84" name="AutoShape 45"/>
            <p:cNvSpPr>
              <a:spLocks noChangeArrowheads="1"/>
            </p:cNvSpPr>
            <p:nvPr/>
          </p:nvSpPr>
          <p:spPr bwMode="auto">
            <a:xfrm>
              <a:off x="782" y="2174"/>
              <a:ext cx="226" cy="45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41176"/>
              </a:schemeClr>
            </a:solidFill>
            <a:ln w="254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85" name="AutoShape 46"/>
            <p:cNvSpPr>
              <a:spLocks noChangeArrowheads="1"/>
            </p:cNvSpPr>
            <p:nvPr/>
          </p:nvSpPr>
          <p:spPr bwMode="auto">
            <a:xfrm>
              <a:off x="1019" y="1690"/>
              <a:ext cx="226" cy="45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41176"/>
              </a:schemeClr>
            </a:solidFill>
            <a:ln w="254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86" name="AutoShape 47"/>
            <p:cNvSpPr>
              <a:spLocks noChangeArrowheads="1"/>
            </p:cNvSpPr>
            <p:nvPr/>
          </p:nvSpPr>
          <p:spPr bwMode="auto">
            <a:xfrm>
              <a:off x="1264" y="2172"/>
              <a:ext cx="226" cy="45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41176"/>
              </a:schemeClr>
            </a:solidFill>
            <a:ln w="254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3341688" y="2755900"/>
            <a:ext cx="2711450" cy="1482725"/>
            <a:chOff x="2210" y="1395"/>
            <a:chExt cx="1708" cy="934"/>
          </a:xfrm>
        </p:grpSpPr>
        <p:sp>
          <p:nvSpPr>
            <p:cNvPr id="8264" name="Rectangle 49"/>
            <p:cNvSpPr>
              <a:spLocks noChangeArrowheads="1"/>
            </p:cNvSpPr>
            <p:nvPr/>
          </p:nvSpPr>
          <p:spPr bwMode="auto">
            <a:xfrm>
              <a:off x="2451" y="1729"/>
              <a:ext cx="1258" cy="599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65" name="Line 50"/>
            <p:cNvSpPr>
              <a:spLocks noChangeShapeType="1"/>
            </p:cNvSpPr>
            <p:nvPr/>
          </p:nvSpPr>
          <p:spPr bwMode="auto">
            <a:xfrm>
              <a:off x="3078" y="1729"/>
              <a:ext cx="3" cy="5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6" name="Line 51"/>
            <p:cNvSpPr>
              <a:spLocks noChangeShapeType="1"/>
            </p:cNvSpPr>
            <p:nvPr/>
          </p:nvSpPr>
          <p:spPr bwMode="auto">
            <a:xfrm>
              <a:off x="2451" y="2030"/>
              <a:ext cx="125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7" name="Line 52"/>
            <p:cNvSpPr>
              <a:spLocks noChangeShapeType="1"/>
            </p:cNvSpPr>
            <p:nvPr/>
          </p:nvSpPr>
          <p:spPr bwMode="auto">
            <a:xfrm>
              <a:off x="2765" y="1729"/>
              <a:ext cx="2" cy="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8" name="Line 53"/>
            <p:cNvSpPr>
              <a:spLocks noChangeShapeType="1"/>
            </p:cNvSpPr>
            <p:nvPr/>
          </p:nvSpPr>
          <p:spPr bwMode="auto">
            <a:xfrm>
              <a:off x="3393" y="1729"/>
              <a:ext cx="2" cy="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9" name="Line 54"/>
            <p:cNvSpPr>
              <a:spLocks noChangeShapeType="1"/>
            </p:cNvSpPr>
            <p:nvPr/>
          </p:nvSpPr>
          <p:spPr bwMode="auto">
            <a:xfrm flipH="1" flipV="1">
              <a:off x="2296" y="1581"/>
              <a:ext cx="155" cy="1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0" name="Text Box 55"/>
            <p:cNvSpPr txBox="1">
              <a:spLocks noChangeArrowheads="1"/>
            </p:cNvSpPr>
            <p:nvPr/>
          </p:nvSpPr>
          <p:spPr bwMode="auto">
            <a:xfrm>
              <a:off x="2253" y="1395"/>
              <a:ext cx="52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1">
                  <a:ea typeface="宋体" pitchFamily="2" charset="-122"/>
                </a:rPr>
                <a:t>AB</a:t>
              </a:r>
              <a:endParaRPr lang="en-US" altLang="zh-CN" sz="1600" b="1" baseline="-25000">
                <a:ea typeface="宋体" pitchFamily="2" charset="-122"/>
              </a:endParaRPr>
            </a:p>
          </p:txBody>
        </p:sp>
        <p:sp>
          <p:nvSpPr>
            <p:cNvPr id="8271" name="Text Box 56"/>
            <p:cNvSpPr txBox="1">
              <a:spLocks noChangeArrowheads="1"/>
            </p:cNvSpPr>
            <p:nvPr/>
          </p:nvSpPr>
          <p:spPr bwMode="auto">
            <a:xfrm>
              <a:off x="2210" y="1599"/>
              <a:ext cx="36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3300"/>
                  </a:solidFill>
                  <a:ea typeface="宋体" pitchFamily="2" charset="-122"/>
                </a:rPr>
                <a:t>C</a:t>
              </a:r>
            </a:p>
          </p:txBody>
        </p:sp>
        <p:sp>
          <p:nvSpPr>
            <p:cNvPr id="8272" name="Text Box 57"/>
            <p:cNvSpPr txBox="1">
              <a:spLocks noChangeArrowheads="1"/>
            </p:cNvSpPr>
            <p:nvPr/>
          </p:nvSpPr>
          <p:spPr bwMode="auto">
            <a:xfrm>
              <a:off x="2474" y="1543"/>
              <a:ext cx="32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1">
                  <a:ea typeface="宋体" pitchFamily="2" charset="-122"/>
                </a:rPr>
                <a:t>00</a:t>
              </a:r>
              <a:endParaRPr lang="en-US" altLang="zh-CN" sz="1600" b="1" baseline="-25000">
                <a:ea typeface="宋体" pitchFamily="2" charset="-122"/>
              </a:endParaRPr>
            </a:p>
          </p:txBody>
        </p:sp>
        <p:sp>
          <p:nvSpPr>
            <p:cNvPr id="8273" name="Text Box 58"/>
            <p:cNvSpPr txBox="1">
              <a:spLocks noChangeArrowheads="1"/>
            </p:cNvSpPr>
            <p:nvPr/>
          </p:nvSpPr>
          <p:spPr bwMode="auto">
            <a:xfrm>
              <a:off x="2793" y="1537"/>
              <a:ext cx="40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1">
                  <a:ea typeface="宋体" pitchFamily="2" charset="-122"/>
                </a:rPr>
                <a:t>01</a:t>
              </a:r>
              <a:endParaRPr lang="en-US" altLang="zh-CN" sz="1600" b="1" baseline="-25000">
                <a:ea typeface="宋体" pitchFamily="2" charset="-122"/>
              </a:endParaRPr>
            </a:p>
          </p:txBody>
        </p:sp>
        <p:sp>
          <p:nvSpPr>
            <p:cNvPr id="8274" name="Text Box 59"/>
            <p:cNvSpPr txBox="1">
              <a:spLocks noChangeArrowheads="1"/>
            </p:cNvSpPr>
            <p:nvPr/>
          </p:nvSpPr>
          <p:spPr bwMode="auto">
            <a:xfrm>
              <a:off x="3089" y="1547"/>
              <a:ext cx="51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1">
                  <a:ea typeface="宋体" pitchFamily="2" charset="-122"/>
                </a:rPr>
                <a:t>11</a:t>
              </a:r>
              <a:endParaRPr lang="en-US" altLang="zh-CN" sz="1600" b="1" baseline="-25000">
                <a:ea typeface="宋体" pitchFamily="2" charset="-122"/>
              </a:endParaRPr>
            </a:p>
          </p:txBody>
        </p:sp>
        <p:sp>
          <p:nvSpPr>
            <p:cNvPr id="8275" name="Text Box 60"/>
            <p:cNvSpPr txBox="1">
              <a:spLocks noChangeArrowheads="1"/>
            </p:cNvSpPr>
            <p:nvPr/>
          </p:nvSpPr>
          <p:spPr bwMode="auto">
            <a:xfrm>
              <a:off x="3403" y="1549"/>
              <a:ext cx="51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1">
                  <a:ea typeface="宋体" pitchFamily="2" charset="-122"/>
                </a:rPr>
                <a:t>10</a:t>
              </a:r>
              <a:endParaRPr lang="en-US" altLang="zh-CN" sz="1600" b="1" baseline="-25000">
                <a:ea typeface="宋体" pitchFamily="2" charset="-122"/>
              </a:endParaRPr>
            </a:p>
          </p:txBody>
        </p:sp>
        <p:sp>
          <p:nvSpPr>
            <p:cNvPr id="8276" name="Text Box 61"/>
            <p:cNvSpPr txBox="1">
              <a:spLocks noChangeArrowheads="1"/>
            </p:cNvSpPr>
            <p:nvPr/>
          </p:nvSpPr>
          <p:spPr bwMode="auto">
            <a:xfrm>
              <a:off x="2296" y="1824"/>
              <a:ext cx="2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3300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8277" name="Text Box 62"/>
            <p:cNvSpPr txBox="1">
              <a:spLocks noChangeArrowheads="1"/>
            </p:cNvSpPr>
            <p:nvPr/>
          </p:nvSpPr>
          <p:spPr bwMode="auto">
            <a:xfrm>
              <a:off x="2296" y="2110"/>
              <a:ext cx="2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3300"/>
                  </a:solidFill>
                  <a:ea typeface="宋体" pitchFamily="2" charset="-122"/>
                </a:rPr>
                <a:t>1</a:t>
              </a:r>
            </a:p>
          </p:txBody>
        </p:sp>
      </p:grpSp>
      <p:graphicFrame>
        <p:nvGraphicFramePr>
          <p:cNvPr id="68671" name="Object 63"/>
          <p:cNvGraphicFramePr>
            <a:graphicFrameLocks noChangeAspect="1"/>
          </p:cNvGraphicFramePr>
          <p:nvPr/>
        </p:nvGraphicFramePr>
        <p:xfrm>
          <a:off x="3797300" y="3330575"/>
          <a:ext cx="381000" cy="330200"/>
        </p:xfrm>
        <a:graphic>
          <a:graphicData uri="http://schemas.openxmlformats.org/presentationml/2006/ole">
            <p:oleObj spid="_x0000_s8194" name="公式" r:id="rId19" imgW="190440" imgH="164880" progId="Equation.3">
              <p:embed/>
            </p:oleObj>
          </a:graphicData>
        </a:graphic>
      </p:graphicFrame>
      <p:graphicFrame>
        <p:nvGraphicFramePr>
          <p:cNvPr id="68672" name="Object 64"/>
          <p:cNvGraphicFramePr>
            <a:graphicFrameLocks noChangeAspect="1"/>
          </p:cNvGraphicFramePr>
          <p:nvPr/>
        </p:nvGraphicFramePr>
        <p:xfrm>
          <a:off x="4803775" y="3735388"/>
          <a:ext cx="381000" cy="406400"/>
        </p:xfrm>
        <a:graphic>
          <a:graphicData uri="http://schemas.openxmlformats.org/presentationml/2006/ole">
            <p:oleObj spid="_x0000_s8195" name="公式" r:id="rId20" imgW="190440" imgH="203040" progId="Equation.3">
              <p:embed/>
            </p:oleObj>
          </a:graphicData>
        </a:graphic>
      </p:graphicFrame>
      <p:graphicFrame>
        <p:nvGraphicFramePr>
          <p:cNvPr id="68673" name="Object 65"/>
          <p:cNvGraphicFramePr>
            <a:graphicFrameLocks noChangeAspect="1"/>
          </p:cNvGraphicFramePr>
          <p:nvPr/>
        </p:nvGraphicFramePr>
        <p:xfrm>
          <a:off x="4313238" y="3330575"/>
          <a:ext cx="381000" cy="330200"/>
        </p:xfrm>
        <a:graphic>
          <a:graphicData uri="http://schemas.openxmlformats.org/presentationml/2006/ole">
            <p:oleObj spid="_x0000_s8196" name="公式" r:id="rId21" imgW="190440" imgH="164880" progId="Equation.3">
              <p:embed/>
            </p:oleObj>
          </a:graphicData>
        </a:graphic>
      </p:graphicFrame>
      <p:graphicFrame>
        <p:nvGraphicFramePr>
          <p:cNvPr id="68674" name="Object 66"/>
          <p:cNvGraphicFramePr>
            <a:graphicFrameLocks noChangeAspect="1"/>
          </p:cNvGraphicFramePr>
          <p:nvPr/>
        </p:nvGraphicFramePr>
        <p:xfrm>
          <a:off x="5294313" y="3330575"/>
          <a:ext cx="381000" cy="330200"/>
        </p:xfrm>
        <a:graphic>
          <a:graphicData uri="http://schemas.openxmlformats.org/presentationml/2006/ole">
            <p:oleObj spid="_x0000_s8197" name="公式" r:id="rId22" imgW="190440" imgH="164880" progId="Equation.3">
              <p:embed/>
            </p:oleObj>
          </a:graphicData>
        </a:graphic>
      </p:graphicFrame>
      <p:graphicFrame>
        <p:nvGraphicFramePr>
          <p:cNvPr id="68675" name="Object 67"/>
          <p:cNvGraphicFramePr>
            <a:graphicFrameLocks noChangeAspect="1"/>
          </p:cNvGraphicFramePr>
          <p:nvPr/>
        </p:nvGraphicFramePr>
        <p:xfrm>
          <a:off x="5294313" y="3810000"/>
          <a:ext cx="381000" cy="330200"/>
        </p:xfrm>
        <a:graphic>
          <a:graphicData uri="http://schemas.openxmlformats.org/presentationml/2006/ole">
            <p:oleObj spid="_x0000_s8198" name="公式" r:id="rId23" imgW="190440" imgH="164880" progId="Equation.3">
              <p:embed/>
            </p:oleObj>
          </a:graphicData>
        </a:graphic>
      </p:graphicFrame>
      <p:graphicFrame>
        <p:nvGraphicFramePr>
          <p:cNvPr id="68676" name="Object 68"/>
          <p:cNvGraphicFramePr>
            <a:graphicFrameLocks noChangeAspect="1"/>
          </p:cNvGraphicFramePr>
          <p:nvPr/>
        </p:nvGraphicFramePr>
        <p:xfrm>
          <a:off x="3868738" y="3825875"/>
          <a:ext cx="255587" cy="331788"/>
        </p:xfrm>
        <a:graphic>
          <a:graphicData uri="http://schemas.openxmlformats.org/presentationml/2006/ole">
            <p:oleObj spid="_x0000_s8199" name="公式" r:id="rId24" imgW="126720" imgH="164880" progId="Equation.3">
              <p:embed/>
            </p:oleObj>
          </a:graphicData>
        </a:graphic>
      </p:graphicFrame>
      <p:graphicFrame>
        <p:nvGraphicFramePr>
          <p:cNvPr id="68677" name="Object 69"/>
          <p:cNvGraphicFramePr>
            <a:graphicFrameLocks noChangeAspect="1"/>
          </p:cNvGraphicFramePr>
          <p:nvPr/>
        </p:nvGraphicFramePr>
        <p:xfrm>
          <a:off x="4876800" y="3330575"/>
          <a:ext cx="177800" cy="331788"/>
        </p:xfrm>
        <a:graphic>
          <a:graphicData uri="http://schemas.openxmlformats.org/presentationml/2006/ole">
            <p:oleObj spid="_x0000_s8200" name="公式" r:id="rId25" imgW="88560" imgH="164880" progId="Equation.3">
              <p:embed/>
            </p:oleObj>
          </a:graphicData>
        </a:graphic>
      </p:graphicFrame>
      <p:graphicFrame>
        <p:nvGraphicFramePr>
          <p:cNvPr id="68678" name="Object 70"/>
          <p:cNvGraphicFramePr>
            <a:graphicFrameLocks noChangeAspect="1"/>
          </p:cNvGraphicFramePr>
          <p:nvPr/>
        </p:nvGraphicFramePr>
        <p:xfrm>
          <a:off x="4430713" y="3825875"/>
          <a:ext cx="177800" cy="331788"/>
        </p:xfrm>
        <a:graphic>
          <a:graphicData uri="http://schemas.openxmlformats.org/presentationml/2006/ole">
            <p:oleObj spid="_x0000_s8201" name="公式" r:id="rId26" imgW="88560" imgH="164880" progId="Equation.3">
              <p:embed/>
            </p:oleObj>
          </a:graphicData>
        </a:graphic>
      </p:graphicFrame>
      <p:sp>
        <p:nvSpPr>
          <p:cNvPr id="68679" name="AutoShape 71"/>
          <p:cNvSpPr>
            <a:spLocks noChangeArrowheads="1"/>
          </p:cNvSpPr>
          <p:nvPr/>
        </p:nvSpPr>
        <p:spPr bwMode="auto">
          <a:xfrm>
            <a:off x="2808288" y="3416300"/>
            <a:ext cx="533400" cy="409575"/>
          </a:xfrm>
          <a:prstGeom prst="rightArrow">
            <a:avLst>
              <a:gd name="adj1" fmla="val 50000"/>
              <a:gd name="adj2" fmla="val 32558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80" name="Text Box 72"/>
          <p:cNvSpPr txBox="1">
            <a:spLocks noChangeArrowheads="1"/>
          </p:cNvSpPr>
          <p:nvPr/>
        </p:nvSpPr>
        <p:spPr bwMode="auto">
          <a:xfrm>
            <a:off x="1271588" y="4814888"/>
            <a:ext cx="1130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b="1">
                <a:latin typeface="Times New Roman" charset="0"/>
                <a:ea typeface="宋体" pitchFamily="2" charset="-122"/>
              </a:rPr>
              <a:t>四变量</a:t>
            </a:r>
          </a:p>
        </p:txBody>
      </p:sp>
      <p:sp>
        <p:nvSpPr>
          <p:cNvPr id="68681" name="Text Box 73"/>
          <p:cNvSpPr txBox="1">
            <a:spLocks noChangeArrowheads="1"/>
          </p:cNvSpPr>
          <p:nvPr/>
        </p:nvSpPr>
        <p:spPr bwMode="auto">
          <a:xfrm>
            <a:off x="4197350" y="4827588"/>
            <a:ext cx="1130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b="1">
                <a:latin typeface="Times New Roman" charset="0"/>
                <a:ea typeface="宋体" pitchFamily="2" charset="-122"/>
              </a:rPr>
              <a:t>三变量</a:t>
            </a:r>
          </a:p>
        </p:txBody>
      </p:sp>
      <p:sp>
        <p:nvSpPr>
          <p:cNvPr id="68682" name="Text Box 74"/>
          <p:cNvSpPr txBox="1">
            <a:spLocks noChangeArrowheads="1"/>
          </p:cNvSpPr>
          <p:nvPr/>
        </p:nvSpPr>
        <p:spPr bwMode="auto">
          <a:xfrm>
            <a:off x="7213600" y="4770438"/>
            <a:ext cx="1130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b="1">
                <a:latin typeface="Times New Roman" charset="0"/>
                <a:ea typeface="宋体" pitchFamily="2" charset="-122"/>
              </a:rPr>
              <a:t>二变量</a:t>
            </a:r>
          </a:p>
        </p:txBody>
      </p:sp>
      <p:grpSp>
        <p:nvGrpSpPr>
          <p:cNvPr id="5" name="Group 75"/>
          <p:cNvGrpSpPr>
            <a:grpSpLocks/>
          </p:cNvGrpSpPr>
          <p:nvPr/>
        </p:nvGrpSpPr>
        <p:grpSpPr bwMode="auto">
          <a:xfrm>
            <a:off x="1079500" y="2541588"/>
            <a:ext cx="3035300" cy="1193800"/>
            <a:chOff x="544" y="1465"/>
            <a:chExt cx="1912" cy="752"/>
          </a:xfrm>
        </p:grpSpPr>
        <p:sp>
          <p:nvSpPr>
            <p:cNvPr id="8261" name="Oval 76"/>
            <p:cNvSpPr>
              <a:spLocks noChangeArrowheads="1"/>
            </p:cNvSpPr>
            <p:nvPr/>
          </p:nvSpPr>
          <p:spPr bwMode="auto">
            <a:xfrm>
              <a:off x="544" y="1707"/>
              <a:ext cx="188" cy="46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62" name="Oval 77"/>
            <p:cNvSpPr>
              <a:spLocks noChangeArrowheads="1"/>
            </p:cNvSpPr>
            <p:nvPr/>
          </p:nvSpPr>
          <p:spPr bwMode="auto">
            <a:xfrm>
              <a:off x="2268" y="1960"/>
              <a:ext cx="188" cy="25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63" name="Freeform 78"/>
            <p:cNvSpPr>
              <a:spLocks/>
            </p:cNvSpPr>
            <p:nvPr/>
          </p:nvSpPr>
          <p:spPr bwMode="auto">
            <a:xfrm>
              <a:off x="612" y="1465"/>
              <a:ext cx="1758" cy="468"/>
            </a:xfrm>
            <a:custGeom>
              <a:avLst/>
              <a:gdLst>
                <a:gd name="T0" fmla="*/ 0 w 1758"/>
                <a:gd name="T1" fmla="*/ 213 h 468"/>
                <a:gd name="T2" fmla="*/ 879 w 1758"/>
                <a:gd name="T3" fmla="*/ 43 h 468"/>
                <a:gd name="T4" fmla="*/ 1758 w 1758"/>
                <a:gd name="T5" fmla="*/ 468 h 468"/>
                <a:gd name="T6" fmla="*/ 0 60000 65536"/>
                <a:gd name="T7" fmla="*/ 0 60000 65536"/>
                <a:gd name="T8" fmla="*/ 0 60000 65536"/>
                <a:gd name="T9" fmla="*/ 0 w 1758"/>
                <a:gd name="T10" fmla="*/ 0 h 468"/>
                <a:gd name="T11" fmla="*/ 1758 w 1758"/>
                <a:gd name="T12" fmla="*/ 468 h 4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58" h="468">
                  <a:moveTo>
                    <a:pt x="0" y="213"/>
                  </a:moveTo>
                  <a:cubicBezTo>
                    <a:pt x="293" y="106"/>
                    <a:pt x="586" y="0"/>
                    <a:pt x="879" y="43"/>
                  </a:cubicBezTo>
                  <a:cubicBezTo>
                    <a:pt x="1172" y="86"/>
                    <a:pt x="1612" y="397"/>
                    <a:pt x="1758" y="468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79"/>
          <p:cNvGrpSpPr>
            <a:grpSpLocks/>
          </p:cNvGrpSpPr>
          <p:nvPr/>
        </p:nvGrpSpPr>
        <p:grpSpPr bwMode="auto">
          <a:xfrm>
            <a:off x="1887538" y="2519363"/>
            <a:ext cx="3198812" cy="1219200"/>
            <a:chOff x="1053" y="1451"/>
            <a:chExt cx="2015" cy="768"/>
          </a:xfrm>
        </p:grpSpPr>
        <p:sp>
          <p:nvSpPr>
            <p:cNvPr id="8258" name="Oval 80"/>
            <p:cNvSpPr>
              <a:spLocks noChangeArrowheads="1"/>
            </p:cNvSpPr>
            <p:nvPr/>
          </p:nvSpPr>
          <p:spPr bwMode="auto">
            <a:xfrm>
              <a:off x="1053" y="1693"/>
              <a:ext cx="188" cy="469"/>
            </a:xfrm>
            <a:prstGeom prst="ellipse">
              <a:avLst/>
            </a:prstGeom>
            <a:noFill/>
            <a:ln w="38100">
              <a:solidFill>
                <a:srgbClr val="0072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59" name="Oval 81"/>
            <p:cNvSpPr>
              <a:spLocks noChangeArrowheads="1"/>
            </p:cNvSpPr>
            <p:nvPr/>
          </p:nvSpPr>
          <p:spPr bwMode="auto">
            <a:xfrm>
              <a:off x="2880" y="1962"/>
              <a:ext cx="188" cy="257"/>
            </a:xfrm>
            <a:prstGeom prst="ellipse">
              <a:avLst/>
            </a:prstGeom>
            <a:noFill/>
            <a:ln w="38100">
              <a:solidFill>
                <a:srgbClr val="0072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60" name="Freeform 82"/>
            <p:cNvSpPr>
              <a:spLocks/>
            </p:cNvSpPr>
            <p:nvPr/>
          </p:nvSpPr>
          <p:spPr bwMode="auto">
            <a:xfrm>
              <a:off x="1121" y="1451"/>
              <a:ext cx="1872" cy="468"/>
            </a:xfrm>
            <a:custGeom>
              <a:avLst/>
              <a:gdLst>
                <a:gd name="T0" fmla="*/ 0 w 1758"/>
                <a:gd name="T1" fmla="*/ 213 h 468"/>
                <a:gd name="T2" fmla="*/ 1131 w 1758"/>
                <a:gd name="T3" fmla="*/ 43 h 468"/>
                <a:gd name="T4" fmla="*/ 2260 w 1758"/>
                <a:gd name="T5" fmla="*/ 468 h 468"/>
                <a:gd name="T6" fmla="*/ 0 60000 65536"/>
                <a:gd name="T7" fmla="*/ 0 60000 65536"/>
                <a:gd name="T8" fmla="*/ 0 60000 65536"/>
                <a:gd name="T9" fmla="*/ 0 w 1758"/>
                <a:gd name="T10" fmla="*/ 0 h 468"/>
                <a:gd name="T11" fmla="*/ 1758 w 1758"/>
                <a:gd name="T12" fmla="*/ 468 h 4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58" h="468">
                  <a:moveTo>
                    <a:pt x="0" y="213"/>
                  </a:moveTo>
                  <a:cubicBezTo>
                    <a:pt x="293" y="106"/>
                    <a:pt x="586" y="0"/>
                    <a:pt x="879" y="43"/>
                  </a:cubicBezTo>
                  <a:cubicBezTo>
                    <a:pt x="1172" y="86"/>
                    <a:pt x="1612" y="397"/>
                    <a:pt x="1758" y="468"/>
                  </a:cubicBezTo>
                </a:path>
              </a:pathLst>
            </a:custGeom>
            <a:noFill/>
            <a:ln w="28575">
              <a:solidFill>
                <a:srgbClr val="0072C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83"/>
          <p:cNvGrpSpPr>
            <a:grpSpLocks/>
          </p:cNvGrpSpPr>
          <p:nvPr/>
        </p:nvGrpSpPr>
        <p:grpSpPr bwMode="auto">
          <a:xfrm>
            <a:off x="1839913" y="3668713"/>
            <a:ext cx="3352800" cy="1214437"/>
            <a:chOff x="1023" y="2175"/>
            <a:chExt cx="2112" cy="765"/>
          </a:xfrm>
        </p:grpSpPr>
        <p:sp>
          <p:nvSpPr>
            <p:cNvPr id="8255" name="Oval 84"/>
            <p:cNvSpPr>
              <a:spLocks noChangeArrowheads="1"/>
            </p:cNvSpPr>
            <p:nvPr/>
          </p:nvSpPr>
          <p:spPr bwMode="auto">
            <a:xfrm>
              <a:off x="1023" y="2175"/>
              <a:ext cx="188" cy="469"/>
            </a:xfrm>
            <a:prstGeom prst="ellipse">
              <a:avLst/>
            </a:prstGeom>
            <a:noFill/>
            <a:ln w="38100">
              <a:solidFill>
                <a:srgbClr val="3FAE1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56" name="Oval 85"/>
            <p:cNvSpPr>
              <a:spLocks noChangeArrowheads="1"/>
            </p:cNvSpPr>
            <p:nvPr/>
          </p:nvSpPr>
          <p:spPr bwMode="auto">
            <a:xfrm>
              <a:off x="2852" y="2217"/>
              <a:ext cx="283" cy="364"/>
            </a:xfrm>
            <a:prstGeom prst="ellipse">
              <a:avLst/>
            </a:prstGeom>
            <a:noFill/>
            <a:ln w="38100">
              <a:solidFill>
                <a:srgbClr val="3FAE1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57" name="Freeform 86"/>
            <p:cNvSpPr>
              <a:spLocks/>
            </p:cNvSpPr>
            <p:nvPr/>
          </p:nvSpPr>
          <p:spPr bwMode="auto">
            <a:xfrm rot="10363079">
              <a:off x="1204" y="2472"/>
              <a:ext cx="1761" cy="468"/>
            </a:xfrm>
            <a:custGeom>
              <a:avLst/>
              <a:gdLst>
                <a:gd name="T0" fmla="*/ 0 w 1758"/>
                <a:gd name="T1" fmla="*/ 213 h 468"/>
                <a:gd name="T2" fmla="*/ 887 w 1758"/>
                <a:gd name="T3" fmla="*/ 43 h 468"/>
                <a:gd name="T4" fmla="*/ 1770 w 1758"/>
                <a:gd name="T5" fmla="*/ 468 h 468"/>
                <a:gd name="T6" fmla="*/ 0 60000 65536"/>
                <a:gd name="T7" fmla="*/ 0 60000 65536"/>
                <a:gd name="T8" fmla="*/ 0 60000 65536"/>
                <a:gd name="T9" fmla="*/ 0 w 1758"/>
                <a:gd name="T10" fmla="*/ 0 h 468"/>
                <a:gd name="T11" fmla="*/ 1758 w 1758"/>
                <a:gd name="T12" fmla="*/ 468 h 4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58" h="468">
                  <a:moveTo>
                    <a:pt x="0" y="213"/>
                  </a:moveTo>
                  <a:cubicBezTo>
                    <a:pt x="293" y="106"/>
                    <a:pt x="586" y="0"/>
                    <a:pt x="879" y="43"/>
                  </a:cubicBezTo>
                  <a:cubicBezTo>
                    <a:pt x="1172" y="86"/>
                    <a:pt x="1612" y="397"/>
                    <a:pt x="1758" y="468"/>
                  </a:cubicBezTo>
                </a:path>
              </a:pathLst>
            </a:custGeom>
            <a:noFill/>
            <a:ln w="28575">
              <a:solidFill>
                <a:srgbClr val="3FAE1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7"/>
          <p:cNvGrpSpPr>
            <a:grpSpLocks/>
          </p:cNvGrpSpPr>
          <p:nvPr/>
        </p:nvGrpSpPr>
        <p:grpSpPr bwMode="auto">
          <a:xfrm>
            <a:off x="1074738" y="3657600"/>
            <a:ext cx="3038475" cy="1174750"/>
            <a:chOff x="541" y="2168"/>
            <a:chExt cx="1914" cy="740"/>
          </a:xfrm>
        </p:grpSpPr>
        <p:sp>
          <p:nvSpPr>
            <p:cNvPr id="8252" name="Oval 88"/>
            <p:cNvSpPr>
              <a:spLocks noChangeArrowheads="1"/>
            </p:cNvSpPr>
            <p:nvPr/>
          </p:nvSpPr>
          <p:spPr bwMode="auto">
            <a:xfrm>
              <a:off x="541" y="2168"/>
              <a:ext cx="188" cy="469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53" name="Oval 89"/>
            <p:cNvSpPr>
              <a:spLocks noChangeArrowheads="1"/>
            </p:cNvSpPr>
            <p:nvPr/>
          </p:nvSpPr>
          <p:spPr bwMode="auto">
            <a:xfrm>
              <a:off x="2285" y="2239"/>
              <a:ext cx="170" cy="29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54" name="Freeform 90"/>
            <p:cNvSpPr>
              <a:spLocks/>
            </p:cNvSpPr>
            <p:nvPr/>
          </p:nvSpPr>
          <p:spPr bwMode="auto">
            <a:xfrm rot="10259882">
              <a:off x="721" y="2440"/>
              <a:ext cx="1619" cy="468"/>
            </a:xfrm>
            <a:custGeom>
              <a:avLst/>
              <a:gdLst>
                <a:gd name="T0" fmla="*/ 0 w 1758"/>
                <a:gd name="T1" fmla="*/ 213 h 468"/>
                <a:gd name="T2" fmla="*/ 633 w 1758"/>
                <a:gd name="T3" fmla="*/ 43 h 468"/>
                <a:gd name="T4" fmla="*/ 1264 w 1758"/>
                <a:gd name="T5" fmla="*/ 468 h 468"/>
                <a:gd name="T6" fmla="*/ 0 60000 65536"/>
                <a:gd name="T7" fmla="*/ 0 60000 65536"/>
                <a:gd name="T8" fmla="*/ 0 60000 65536"/>
                <a:gd name="T9" fmla="*/ 0 w 1758"/>
                <a:gd name="T10" fmla="*/ 0 h 468"/>
                <a:gd name="T11" fmla="*/ 1758 w 1758"/>
                <a:gd name="T12" fmla="*/ 468 h 4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58" h="468">
                  <a:moveTo>
                    <a:pt x="0" y="213"/>
                  </a:moveTo>
                  <a:cubicBezTo>
                    <a:pt x="293" y="106"/>
                    <a:pt x="586" y="0"/>
                    <a:pt x="879" y="43"/>
                  </a:cubicBezTo>
                  <a:cubicBezTo>
                    <a:pt x="1172" y="86"/>
                    <a:pt x="1612" y="397"/>
                    <a:pt x="1758" y="468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91"/>
          <p:cNvGrpSpPr>
            <a:grpSpLocks/>
          </p:cNvGrpSpPr>
          <p:nvPr/>
        </p:nvGrpSpPr>
        <p:grpSpPr bwMode="auto">
          <a:xfrm>
            <a:off x="5283200" y="2722563"/>
            <a:ext cx="3330575" cy="1512887"/>
            <a:chOff x="3192" y="1579"/>
            <a:chExt cx="2098" cy="953"/>
          </a:xfrm>
        </p:grpSpPr>
        <p:sp>
          <p:nvSpPr>
            <p:cNvPr id="8249" name="Oval 92"/>
            <p:cNvSpPr>
              <a:spLocks noChangeArrowheads="1"/>
            </p:cNvSpPr>
            <p:nvPr/>
          </p:nvSpPr>
          <p:spPr bwMode="auto">
            <a:xfrm>
              <a:off x="3192" y="1852"/>
              <a:ext cx="255" cy="680"/>
            </a:xfrm>
            <a:prstGeom prst="ellips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50" name="Oval 93"/>
            <p:cNvSpPr>
              <a:spLocks noChangeArrowheads="1"/>
            </p:cNvSpPr>
            <p:nvPr/>
          </p:nvSpPr>
          <p:spPr bwMode="auto">
            <a:xfrm flipH="1">
              <a:off x="4950" y="1905"/>
              <a:ext cx="340" cy="312"/>
            </a:xfrm>
            <a:prstGeom prst="ellips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51" name="Freeform 94"/>
            <p:cNvSpPr>
              <a:spLocks/>
            </p:cNvSpPr>
            <p:nvPr/>
          </p:nvSpPr>
          <p:spPr bwMode="auto">
            <a:xfrm rot="-496050">
              <a:off x="3370" y="1579"/>
              <a:ext cx="1619" cy="468"/>
            </a:xfrm>
            <a:custGeom>
              <a:avLst/>
              <a:gdLst>
                <a:gd name="T0" fmla="*/ 0 w 1758"/>
                <a:gd name="T1" fmla="*/ 213 h 468"/>
                <a:gd name="T2" fmla="*/ 633 w 1758"/>
                <a:gd name="T3" fmla="*/ 43 h 468"/>
                <a:gd name="T4" fmla="*/ 1264 w 1758"/>
                <a:gd name="T5" fmla="*/ 468 h 468"/>
                <a:gd name="T6" fmla="*/ 0 60000 65536"/>
                <a:gd name="T7" fmla="*/ 0 60000 65536"/>
                <a:gd name="T8" fmla="*/ 0 60000 65536"/>
                <a:gd name="T9" fmla="*/ 0 w 1758"/>
                <a:gd name="T10" fmla="*/ 0 h 468"/>
                <a:gd name="T11" fmla="*/ 1758 w 1758"/>
                <a:gd name="T12" fmla="*/ 468 h 4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58" h="468">
                  <a:moveTo>
                    <a:pt x="0" y="213"/>
                  </a:moveTo>
                  <a:cubicBezTo>
                    <a:pt x="293" y="106"/>
                    <a:pt x="586" y="0"/>
                    <a:pt x="879" y="43"/>
                  </a:cubicBezTo>
                  <a:cubicBezTo>
                    <a:pt x="1172" y="86"/>
                    <a:pt x="1612" y="397"/>
                    <a:pt x="1758" y="468"/>
                  </a:cubicBezTo>
                </a:path>
              </a:pathLst>
            </a:custGeom>
            <a:noFill/>
            <a:ln w="28575">
              <a:solidFill>
                <a:srgbClr val="66FF3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95"/>
          <p:cNvGrpSpPr>
            <a:grpSpLocks/>
          </p:cNvGrpSpPr>
          <p:nvPr/>
        </p:nvGrpSpPr>
        <p:grpSpPr bwMode="auto">
          <a:xfrm>
            <a:off x="6553200" y="2905125"/>
            <a:ext cx="2239963" cy="1306513"/>
            <a:chOff x="3992" y="1694"/>
            <a:chExt cx="1411" cy="823"/>
          </a:xfrm>
        </p:grpSpPr>
        <p:sp>
          <p:nvSpPr>
            <p:cNvPr id="8232" name="Rectangle 96"/>
            <p:cNvSpPr>
              <a:spLocks noChangeArrowheads="1"/>
            </p:cNvSpPr>
            <p:nvPr/>
          </p:nvSpPr>
          <p:spPr bwMode="auto">
            <a:xfrm>
              <a:off x="4280" y="1941"/>
              <a:ext cx="1123" cy="57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33" name="Line 97"/>
            <p:cNvSpPr>
              <a:spLocks noChangeShapeType="1"/>
            </p:cNvSpPr>
            <p:nvPr/>
          </p:nvSpPr>
          <p:spPr bwMode="auto">
            <a:xfrm>
              <a:off x="4280" y="2229"/>
              <a:ext cx="112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34" name="Line 98"/>
            <p:cNvSpPr>
              <a:spLocks noChangeShapeType="1"/>
            </p:cNvSpPr>
            <p:nvPr/>
          </p:nvSpPr>
          <p:spPr bwMode="auto">
            <a:xfrm>
              <a:off x="4836" y="1921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35" name="Line 99"/>
            <p:cNvSpPr>
              <a:spLocks noChangeShapeType="1"/>
            </p:cNvSpPr>
            <p:nvPr/>
          </p:nvSpPr>
          <p:spPr bwMode="auto">
            <a:xfrm flipH="1" flipV="1">
              <a:off x="3992" y="1774"/>
              <a:ext cx="288" cy="1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36" name="Text Box 100"/>
            <p:cNvSpPr txBox="1">
              <a:spLocks noChangeArrowheads="1"/>
            </p:cNvSpPr>
            <p:nvPr/>
          </p:nvSpPr>
          <p:spPr bwMode="auto">
            <a:xfrm>
              <a:off x="5068" y="2049"/>
              <a:ext cx="92" cy="1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b="1" i="1">
                  <a:latin typeface="Times New Roman" charset="0"/>
                  <a:ea typeface="宋体-方正超大字符集" pitchFamily="65" charset="-122"/>
                </a:rPr>
                <a:t>D</a:t>
              </a:r>
            </a:p>
          </p:txBody>
        </p:sp>
        <p:sp>
          <p:nvSpPr>
            <p:cNvPr id="8237" name="Text Box 101"/>
            <p:cNvSpPr txBox="1">
              <a:spLocks noChangeArrowheads="1"/>
            </p:cNvSpPr>
            <p:nvPr/>
          </p:nvSpPr>
          <p:spPr bwMode="auto">
            <a:xfrm>
              <a:off x="5006" y="2302"/>
              <a:ext cx="250" cy="1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b="1" i="1">
                  <a:latin typeface="Times New Roman" charset="0"/>
                  <a:ea typeface="宋体-方正超大字符集" pitchFamily="65" charset="-122"/>
                </a:rPr>
                <a:t>C+D</a:t>
              </a:r>
            </a:p>
          </p:txBody>
        </p:sp>
        <p:sp>
          <p:nvSpPr>
            <p:cNvPr id="8238" name="Text Box 102"/>
            <p:cNvSpPr txBox="1">
              <a:spLocks noChangeArrowheads="1"/>
            </p:cNvSpPr>
            <p:nvPr/>
          </p:nvSpPr>
          <p:spPr bwMode="auto">
            <a:xfrm>
              <a:off x="4365" y="1792"/>
              <a:ext cx="144" cy="1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b="1">
                  <a:latin typeface="Times New Roman" charset="0"/>
                  <a:ea typeface="宋体-方正超大字符集" pitchFamily="65" charset="-122"/>
                </a:rPr>
                <a:t>0</a:t>
              </a:r>
            </a:p>
          </p:txBody>
        </p:sp>
        <p:sp>
          <p:nvSpPr>
            <p:cNvPr id="8239" name="Text Box 103"/>
            <p:cNvSpPr txBox="1">
              <a:spLocks noChangeArrowheads="1"/>
            </p:cNvSpPr>
            <p:nvPr/>
          </p:nvSpPr>
          <p:spPr bwMode="auto">
            <a:xfrm>
              <a:off x="5058" y="1789"/>
              <a:ext cx="144" cy="1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b="1">
                  <a:latin typeface="Times New Roman" charset="0"/>
                  <a:ea typeface="宋体-方正超大字符集" pitchFamily="65" charset="-122"/>
                </a:rPr>
                <a:t>1</a:t>
              </a:r>
            </a:p>
          </p:txBody>
        </p:sp>
        <p:sp>
          <p:nvSpPr>
            <p:cNvPr id="8240" name="Text Box 104"/>
            <p:cNvSpPr txBox="1">
              <a:spLocks noChangeArrowheads="1"/>
            </p:cNvSpPr>
            <p:nvPr/>
          </p:nvSpPr>
          <p:spPr bwMode="auto">
            <a:xfrm>
              <a:off x="4139" y="2037"/>
              <a:ext cx="96" cy="1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b="1">
                  <a:latin typeface="Times New Roman" charset="0"/>
                  <a:ea typeface="宋体-方正超大字符集" pitchFamily="65" charset="-122"/>
                </a:rPr>
                <a:t>0</a:t>
              </a:r>
            </a:p>
          </p:txBody>
        </p:sp>
        <p:sp>
          <p:nvSpPr>
            <p:cNvPr id="8241" name="Text Box 105"/>
            <p:cNvSpPr txBox="1">
              <a:spLocks noChangeArrowheads="1"/>
            </p:cNvSpPr>
            <p:nvPr/>
          </p:nvSpPr>
          <p:spPr bwMode="auto">
            <a:xfrm>
              <a:off x="4139" y="2300"/>
              <a:ext cx="96" cy="1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b="1">
                  <a:latin typeface="Times New Roman" charset="0"/>
                  <a:ea typeface="宋体-方正超大字符集" pitchFamily="65" charset="-122"/>
                </a:rPr>
                <a:t>1</a:t>
              </a:r>
            </a:p>
          </p:txBody>
        </p:sp>
        <p:sp>
          <p:nvSpPr>
            <p:cNvPr id="8242" name="Text Box 106"/>
            <p:cNvSpPr txBox="1">
              <a:spLocks noChangeArrowheads="1"/>
            </p:cNvSpPr>
            <p:nvPr/>
          </p:nvSpPr>
          <p:spPr bwMode="auto">
            <a:xfrm>
              <a:off x="4088" y="1694"/>
              <a:ext cx="192" cy="1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b="1" i="1">
                  <a:latin typeface="Times New Roman" charset="0"/>
                  <a:ea typeface="宋体-方正超大字符集" pitchFamily="65" charset="-122"/>
                </a:rPr>
                <a:t>A</a:t>
              </a:r>
            </a:p>
          </p:txBody>
        </p:sp>
        <p:sp>
          <p:nvSpPr>
            <p:cNvPr id="8243" name="Text Box 107"/>
            <p:cNvSpPr txBox="1">
              <a:spLocks noChangeArrowheads="1"/>
            </p:cNvSpPr>
            <p:nvPr/>
          </p:nvSpPr>
          <p:spPr bwMode="auto">
            <a:xfrm>
              <a:off x="4011" y="1873"/>
              <a:ext cx="144" cy="1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b="1" i="1">
                  <a:latin typeface="Times New Roman" charset="0"/>
                  <a:ea typeface="宋体-方正超大字符集" pitchFamily="65" charset="-122"/>
                </a:rPr>
                <a:t>B</a:t>
              </a:r>
            </a:p>
          </p:txBody>
        </p:sp>
        <p:sp>
          <p:nvSpPr>
            <p:cNvPr id="8244" name="Rectangle 108"/>
            <p:cNvSpPr>
              <a:spLocks noChangeArrowheads="1"/>
            </p:cNvSpPr>
            <p:nvPr/>
          </p:nvSpPr>
          <p:spPr bwMode="auto">
            <a:xfrm>
              <a:off x="4357" y="1990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1" i="1">
                  <a:latin typeface="Times New Roman" charset="0"/>
                  <a:ea typeface="宋体" pitchFamily="2" charset="-122"/>
                </a:rPr>
                <a:t>CD</a:t>
              </a:r>
            </a:p>
          </p:txBody>
        </p:sp>
        <p:sp>
          <p:nvSpPr>
            <p:cNvPr id="8245" name="Line 109"/>
            <p:cNvSpPr>
              <a:spLocks noChangeShapeType="1"/>
            </p:cNvSpPr>
            <p:nvPr/>
          </p:nvSpPr>
          <p:spPr bwMode="auto">
            <a:xfrm>
              <a:off x="4427" y="201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246" name="Text Box 110"/>
            <p:cNvSpPr txBox="1">
              <a:spLocks noChangeArrowheads="1"/>
            </p:cNvSpPr>
            <p:nvPr/>
          </p:nvSpPr>
          <p:spPr bwMode="auto">
            <a:xfrm>
              <a:off x="4416" y="2302"/>
              <a:ext cx="250" cy="1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1600" b="1" i="1">
                  <a:latin typeface="Times New Roman" charset="0"/>
                  <a:ea typeface="宋体-方正超大字符集" pitchFamily="65" charset="-122"/>
                </a:rPr>
                <a:t>C+D</a:t>
              </a:r>
            </a:p>
          </p:txBody>
        </p:sp>
        <p:sp>
          <p:nvSpPr>
            <p:cNvPr id="8247" name="Line 111"/>
            <p:cNvSpPr>
              <a:spLocks noChangeShapeType="1"/>
            </p:cNvSpPr>
            <p:nvPr/>
          </p:nvSpPr>
          <p:spPr bwMode="auto">
            <a:xfrm>
              <a:off x="5165" y="2277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248" name="Line 112"/>
            <p:cNvSpPr>
              <a:spLocks noChangeShapeType="1"/>
            </p:cNvSpPr>
            <p:nvPr/>
          </p:nvSpPr>
          <p:spPr bwMode="auto">
            <a:xfrm>
              <a:off x="5016" y="2281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68721" name="AutoShape 113"/>
          <p:cNvSpPr>
            <a:spLocks noChangeArrowheads="1"/>
          </p:cNvSpPr>
          <p:nvPr/>
        </p:nvSpPr>
        <p:spPr bwMode="auto">
          <a:xfrm>
            <a:off x="6010275" y="3414713"/>
            <a:ext cx="533400" cy="409575"/>
          </a:xfrm>
          <a:prstGeom prst="rightArrow">
            <a:avLst>
              <a:gd name="adj1" fmla="val 50000"/>
              <a:gd name="adj2" fmla="val 32558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86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8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8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8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8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8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8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86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8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8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500"/>
                                        <p:tgtEl>
                                          <p:spTgt spid="6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4" dur="500"/>
                                        <p:tgtEl>
                                          <p:spTgt spid="6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7" dur="500"/>
                                        <p:tgtEl>
                                          <p:spTgt spid="6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0" dur="500"/>
                                        <p:tgtEl>
                                          <p:spTgt spid="6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79" grpId="0" animBg="1"/>
      <p:bldP spid="68680" grpId="0"/>
      <p:bldP spid="68681" grpId="0"/>
      <p:bldP spid="68682" grpId="0"/>
      <p:bldP spid="6872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smtClean="0"/>
              <a:t>卡诺图降维</a:t>
            </a: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4903788" y="2935288"/>
            <a:ext cx="1911350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1600" b="1">
                <a:latin typeface="Times New Roman" charset="0"/>
                <a:ea typeface="宋体-方正超大字符集" pitchFamily="65" charset="-122"/>
              </a:rPr>
              <a:t> </a:t>
            </a:r>
            <a:r>
              <a:rPr kumimoji="1" lang="en-US" altLang="zh-CN" sz="2400" b="1">
                <a:latin typeface="Times New Roman" charset="0"/>
                <a:ea typeface="宋体-方正超大字符集" pitchFamily="65" charset="-122"/>
              </a:rPr>
              <a:t>1</a:t>
            </a:r>
            <a:r>
              <a:rPr kumimoji="1" lang="zh-CN" altLang="en-US" sz="2400" b="1">
                <a:latin typeface="Times New Roman" charset="0"/>
                <a:ea typeface="宋体-方正超大字符集" pitchFamily="65" charset="-122"/>
              </a:rPr>
              <a:t>变量降维图</a:t>
            </a: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250825" y="3808413"/>
            <a:ext cx="8650288" cy="23145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 b="1">
                <a:latin typeface="Times New Roman" charset="0"/>
                <a:ea typeface="宋体-方正超大字符集" pitchFamily="65" charset="-122"/>
              </a:rPr>
              <a:t>　　</a:t>
            </a:r>
            <a:r>
              <a:rPr kumimoji="1" lang="zh-CN" altLang="en-US" sz="2800" b="1">
                <a:latin typeface="Times New Roman" charset="0"/>
                <a:ea typeface="宋体-方正超大字符集" pitchFamily="65" charset="-122"/>
              </a:rPr>
              <a:t>通过降维以后，相当于减少了逻辑函数的变量数目。当降维卡诺图的维数与数据选择器的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charset="0"/>
                <a:ea typeface="宋体-方正超大字符集" pitchFamily="65" charset="-122"/>
              </a:rPr>
              <a:t>选择输入端</a:t>
            </a:r>
            <a:r>
              <a:rPr kumimoji="1" lang="zh-CN" altLang="en-US" sz="2800" b="1">
                <a:latin typeface="Times New Roman" charset="0"/>
                <a:ea typeface="宋体-方正超大字符集" pitchFamily="65" charset="-122"/>
              </a:rPr>
              <a:t>数目相等时，即可按照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charset="0"/>
                <a:ea typeface="宋体-方正超大字符集" pitchFamily="65" charset="-122"/>
              </a:rPr>
              <a:t>用具有</a:t>
            </a:r>
            <a:r>
              <a:rPr kumimoji="1" lang="en-US" altLang="zh-CN" sz="2800" b="1" i="1">
                <a:solidFill>
                  <a:srgbClr val="FF3300"/>
                </a:solidFill>
                <a:latin typeface="Times New Roman" charset="0"/>
                <a:ea typeface="宋体-方正超大字符集" pitchFamily="65" charset="-122"/>
              </a:rPr>
              <a:t>n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charset="0"/>
                <a:ea typeface="宋体-方正超大字符集" pitchFamily="65" charset="-122"/>
              </a:rPr>
              <a:t>个选择输入端的数据选择器实现</a:t>
            </a:r>
            <a:r>
              <a:rPr kumimoji="1" lang="en-US" altLang="zh-CN" sz="2800" b="1" i="1">
                <a:solidFill>
                  <a:srgbClr val="FF3300"/>
                </a:solidFill>
                <a:latin typeface="Times New Roman" charset="0"/>
                <a:ea typeface="宋体-方正超大字符集" pitchFamily="65" charset="-122"/>
              </a:rPr>
              <a:t>n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charset="0"/>
                <a:ea typeface="宋体-方正超大字符集" pitchFamily="65" charset="-122"/>
              </a:rPr>
              <a:t>变量逻辑函数</a:t>
            </a:r>
            <a:r>
              <a:rPr kumimoji="1" lang="zh-CN" altLang="en-US" sz="2800" b="1">
                <a:latin typeface="Times New Roman" charset="0"/>
                <a:ea typeface="宋体-方正超大字符集" pitchFamily="65" charset="-122"/>
              </a:rPr>
              <a:t>的方法来实现</a:t>
            </a:r>
            <a:r>
              <a:rPr kumimoji="1" lang="en-US" altLang="zh-CN" sz="2800" b="1" i="1">
                <a:latin typeface="Times New Roman" charset="0"/>
                <a:ea typeface="宋体-方正超大字符集" pitchFamily="65" charset="-122"/>
              </a:rPr>
              <a:t>m</a:t>
            </a:r>
            <a:r>
              <a:rPr kumimoji="1" lang="zh-CN" altLang="en-US" sz="2800" b="1">
                <a:latin typeface="Times New Roman" charset="0"/>
                <a:ea typeface="宋体-方正超大字符集" pitchFamily="65" charset="-122"/>
              </a:rPr>
              <a:t>变量的逻辑函数。</a:t>
            </a:r>
          </a:p>
        </p:txBody>
      </p:sp>
      <p:sp>
        <p:nvSpPr>
          <p:cNvPr id="9223" name="Rectangle 6"/>
          <p:cNvSpPr>
            <a:spLocks noChangeArrowheads="1"/>
          </p:cNvSpPr>
          <p:nvPr/>
        </p:nvSpPr>
        <p:spPr bwMode="auto">
          <a:xfrm>
            <a:off x="4527550" y="2252663"/>
            <a:ext cx="3357563" cy="457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224" name="Line 7"/>
          <p:cNvSpPr>
            <a:spLocks noChangeShapeType="1"/>
          </p:cNvSpPr>
          <p:nvPr/>
        </p:nvSpPr>
        <p:spPr bwMode="auto">
          <a:xfrm>
            <a:off x="6221413" y="225425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225" name="Text Box 8"/>
          <p:cNvSpPr txBox="1">
            <a:spLocks noChangeArrowheads="1"/>
          </p:cNvSpPr>
          <p:nvPr/>
        </p:nvSpPr>
        <p:spPr bwMode="auto">
          <a:xfrm>
            <a:off x="4891088" y="1952625"/>
            <a:ext cx="228600" cy="2206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sz="1600" b="1">
                <a:latin typeface="Times New Roman" charset="0"/>
                <a:ea typeface="宋体-方正超大字符集" pitchFamily="65" charset="-122"/>
              </a:rPr>
              <a:t>0</a:t>
            </a:r>
          </a:p>
        </p:txBody>
      </p:sp>
      <p:sp>
        <p:nvSpPr>
          <p:cNvPr id="9226" name="Text Box 9"/>
          <p:cNvSpPr txBox="1">
            <a:spLocks noChangeArrowheads="1"/>
          </p:cNvSpPr>
          <p:nvPr/>
        </p:nvSpPr>
        <p:spPr bwMode="auto">
          <a:xfrm>
            <a:off x="6711950" y="1952625"/>
            <a:ext cx="228600" cy="2206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sz="1600" b="1">
                <a:latin typeface="Times New Roman" charset="0"/>
                <a:ea typeface="宋体-方正超大字符集" pitchFamily="65" charset="-122"/>
              </a:rPr>
              <a:t>1</a:t>
            </a:r>
          </a:p>
        </p:txBody>
      </p:sp>
      <p:sp>
        <p:nvSpPr>
          <p:cNvPr id="9227" name="Text Box 10"/>
          <p:cNvSpPr txBox="1">
            <a:spLocks noChangeArrowheads="1"/>
          </p:cNvSpPr>
          <p:nvPr/>
        </p:nvSpPr>
        <p:spPr bwMode="auto">
          <a:xfrm>
            <a:off x="4195763" y="2401888"/>
            <a:ext cx="304800" cy="2206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sz="1600" b="1" i="1">
                <a:latin typeface="Times New Roman" charset="0"/>
                <a:ea typeface="宋体-方正超大字符集" pitchFamily="65" charset="-122"/>
              </a:rPr>
              <a:t>A</a:t>
            </a:r>
          </a:p>
        </p:txBody>
      </p:sp>
      <p:graphicFrame>
        <p:nvGraphicFramePr>
          <p:cNvPr id="9218" name="Object 11"/>
          <p:cNvGraphicFramePr>
            <a:graphicFrameLocks noChangeAspect="1"/>
          </p:cNvGraphicFramePr>
          <p:nvPr/>
        </p:nvGraphicFramePr>
        <p:xfrm>
          <a:off x="6221413" y="2303463"/>
          <a:ext cx="1574800" cy="352425"/>
        </p:xfrm>
        <a:graphic>
          <a:graphicData uri="http://schemas.openxmlformats.org/presentationml/2006/ole">
            <p:oleObj spid="_x0000_s9218" name="公式" r:id="rId3" imgW="965160" imgH="215640" progId="Equation.3">
              <p:embed/>
            </p:oleObj>
          </a:graphicData>
        </a:graphic>
      </p:graphicFrame>
      <p:graphicFrame>
        <p:nvGraphicFramePr>
          <p:cNvPr id="9219" name="Object 12"/>
          <p:cNvGraphicFramePr>
            <a:graphicFrameLocks noChangeAspect="1"/>
          </p:cNvGraphicFramePr>
          <p:nvPr/>
        </p:nvGraphicFramePr>
        <p:xfrm>
          <a:off x="4549775" y="2305050"/>
          <a:ext cx="1625600" cy="330200"/>
        </p:xfrm>
        <a:graphic>
          <a:graphicData uri="http://schemas.openxmlformats.org/presentationml/2006/ole">
            <p:oleObj spid="_x0000_s9219" name="公式" r:id="rId4" imgW="1066680" imgH="215640" progId="Equation.3">
              <p:embed/>
            </p:oleObj>
          </a:graphicData>
        </a:graphic>
      </p:graphicFrame>
      <p:sp>
        <p:nvSpPr>
          <p:cNvPr id="9228" name="Rectangle 13"/>
          <p:cNvSpPr>
            <a:spLocks noChangeArrowheads="1"/>
          </p:cNvSpPr>
          <p:nvPr/>
        </p:nvSpPr>
        <p:spPr bwMode="auto">
          <a:xfrm>
            <a:off x="1584325" y="2092325"/>
            <a:ext cx="1782763" cy="914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229" name="Line 14"/>
          <p:cNvSpPr>
            <a:spLocks noChangeShapeType="1"/>
          </p:cNvSpPr>
          <p:nvPr/>
        </p:nvSpPr>
        <p:spPr bwMode="auto">
          <a:xfrm>
            <a:off x="1584325" y="2549525"/>
            <a:ext cx="17827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230" name="Line 15"/>
          <p:cNvSpPr>
            <a:spLocks noChangeShapeType="1"/>
          </p:cNvSpPr>
          <p:nvPr/>
        </p:nvSpPr>
        <p:spPr bwMode="auto">
          <a:xfrm>
            <a:off x="2466975" y="2060575"/>
            <a:ext cx="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231" name="Line 16"/>
          <p:cNvSpPr>
            <a:spLocks noChangeShapeType="1"/>
          </p:cNvSpPr>
          <p:nvPr/>
        </p:nvSpPr>
        <p:spPr bwMode="auto">
          <a:xfrm flipH="1" flipV="1">
            <a:off x="1127125" y="1827213"/>
            <a:ext cx="457200" cy="2651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232" name="Text Box 17"/>
          <p:cNvSpPr txBox="1">
            <a:spLocks noChangeArrowheads="1"/>
          </p:cNvSpPr>
          <p:nvPr/>
        </p:nvSpPr>
        <p:spPr bwMode="auto">
          <a:xfrm>
            <a:off x="2835275" y="2263775"/>
            <a:ext cx="146050" cy="2206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sz="1600" b="1" i="1">
                <a:latin typeface="Times New Roman" charset="0"/>
                <a:ea typeface="宋体-方正超大字符集" pitchFamily="65" charset="-122"/>
              </a:rPr>
              <a:t>D</a:t>
            </a:r>
          </a:p>
        </p:txBody>
      </p:sp>
      <p:sp>
        <p:nvSpPr>
          <p:cNvPr id="9233" name="Text Box 18"/>
          <p:cNvSpPr txBox="1">
            <a:spLocks noChangeArrowheads="1"/>
          </p:cNvSpPr>
          <p:nvPr/>
        </p:nvSpPr>
        <p:spPr bwMode="auto">
          <a:xfrm>
            <a:off x="2736850" y="2665413"/>
            <a:ext cx="396875" cy="2206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sz="1600" b="1" i="1">
                <a:latin typeface="Times New Roman" charset="0"/>
                <a:ea typeface="宋体-方正超大字符集" pitchFamily="65" charset="-122"/>
              </a:rPr>
              <a:t>C+D</a:t>
            </a:r>
          </a:p>
        </p:txBody>
      </p:sp>
      <p:sp>
        <p:nvSpPr>
          <p:cNvPr id="9234" name="Text Box 19"/>
          <p:cNvSpPr txBox="1">
            <a:spLocks noChangeArrowheads="1"/>
          </p:cNvSpPr>
          <p:nvPr/>
        </p:nvSpPr>
        <p:spPr bwMode="auto">
          <a:xfrm>
            <a:off x="1719263" y="1855788"/>
            <a:ext cx="228600" cy="2206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sz="1600" b="1">
                <a:latin typeface="Times New Roman" charset="0"/>
                <a:ea typeface="宋体-方正超大字符集" pitchFamily="65" charset="-122"/>
              </a:rPr>
              <a:t>0</a:t>
            </a:r>
          </a:p>
        </p:txBody>
      </p:sp>
      <p:sp>
        <p:nvSpPr>
          <p:cNvPr id="9235" name="Text Box 20"/>
          <p:cNvSpPr txBox="1">
            <a:spLocks noChangeArrowheads="1"/>
          </p:cNvSpPr>
          <p:nvPr/>
        </p:nvSpPr>
        <p:spPr bwMode="auto">
          <a:xfrm>
            <a:off x="2819400" y="1851025"/>
            <a:ext cx="228600" cy="2206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sz="1600" b="1">
                <a:latin typeface="Times New Roman" charset="0"/>
                <a:ea typeface="宋体-方正超大字符集" pitchFamily="65" charset="-122"/>
              </a:rPr>
              <a:t>1</a:t>
            </a:r>
          </a:p>
        </p:txBody>
      </p:sp>
      <p:sp>
        <p:nvSpPr>
          <p:cNvPr id="9236" name="Text Box 21"/>
          <p:cNvSpPr txBox="1">
            <a:spLocks noChangeArrowheads="1"/>
          </p:cNvSpPr>
          <p:nvPr/>
        </p:nvSpPr>
        <p:spPr bwMode="auto">
          <a:xfrm>
            <a:off x="1360488" y="2244725"/>
            <a:ext cx="152400" cy="2206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ea typeface="宋体" pitchFamily="2" charset="-122"/>
              </a:rPr>
              <a:t>0</a:t>
            </a:r>
          </a:p>
        </p:txBody>
      </p:sp>
      <p:sp>
        <p:nvSpPr>
          <p:cNvPr id="9237" name="Text Box 22"/>
          <p:cNvSpPr txBox="1">
            <a:spLocks noChangeArrowheads="1"/>
          </p:cNvSpPr>
          <p:nvPr/>
        </p:nvSpPr>
        <p:spPr bwMode="auto">
          <a:xfrm>
            <a:off x="1360488" y="2662238"/>
            <a:ext cx="152400" cy="2206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ea typeface="宋体" pitchFamily="2" charset="-122"/>
              </a:rPr>
              <a:t>1</a:t>
            </a:r>
          </a:p>
        </p:txBody>
      </p:sp>
      <p:sp>
        <p:nvSpPr>
          <p:cNvPr id="9238" name="Text Box 23"/>
          <p:cNvSpPr txBox="1">
            <a:spLocks noChangeArrowheads="1"/>
          </p:cNvSpPr>
          <p:nvPr/>
        </p:nvSpPr>
        <p:spPr bwMode="auto">
          <a:xfrm>
            <a:off x="1279525" y="1700213"/>
            <a:ext cx="304800" cy="2206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sz="1600" b="1" i="1">
                <a:latin typeface="Times New Roman" charset="0"/>
                <a:ea typeface="宋体-方正超大字符集" pitchFamily="65" charset="-122"/>
              </a:rPr>
              <a:t>A</a:t>
            </a:r>
          </a:p>
        </p:txBody>
      </p:sp>
      <p:sp>
        <p:nvSpPr>
          <p:cNvPr id="9239" name="Text Box 24"/>
          <p:cNvSpPr txBox="1">
            <a:spLocks noChangeArrowheads="1"/>
          </p:cNvSpPr>
          <p:nvPr/>
        </p:nvSpPr>
        <p:spPr bwMode="auto">
          <a:xfrm>
            <a:off x="1157288" y="1984375"/>
            <a:ext cx="228600" cy="2206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ea typeface="宋体" pitchFamily="2" charset="-122"/>
              </a:rPr>
              <a:t>B</a:t>
            </a:r>
          </a:p>
        </p:txBody>
      </p:sp>
      <p:sp>
        <p:nvSpPr>
          <p:cNvPr id="9240" name="Rectangle 25"/>
          <p:cNvSpPr>
            <a:spLocks noChangeArrowheads="1"/>
          </p:cNvSpPr>
          <p:nvPr/>
        </p:nvSpPr>
        <p:spPr bwMode="auto">
          <a:xfrm>
            <a:off x="1706563" y="2170113"/>
            <a:ext cx="501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b="1" i="1">
                <a:latin typeface="Times New Roman" charset="0"/>
                <a:ea typeface="宋体" pitchFamily="2" charset="-122"/>
              </a:rPr>
              <a:t>CD</a:t>
            </a:r>
          </a:p>
        </p:txBody>
      </p:sp>
      <p:sp>
        <p:nvSpPr>
          <p:cNvPr id="9241" name="Line 26"/>
          <p:cNvSpPr>
            <a:spLocks noChangeShapeType="1"/>
          </p:cNvSpPr>
          <p:nvPr/>
        </p:nvSpPr>
        <p:spPr bwMode="auto">
          <a:xfrm>
            <a:off x="1817688" y="2214563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242" name="Text Box 27"/>
          <p:cNvSpPr txBox="1">
            <a:spLocks noChangeArrowheads="1"/>
          </p:cNvSpPr>
          <p:nvPr/>
        </p:nvSpPr>
        <p:spPr bwMode="auto">
          <a:xfrm>
            <a:off x="1800225" y="2665413"/>
            <a:ext cx="396875" cy="2206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sz="1600" b="1" i="1">
                <a:latin typeface="Times New Roman" charset="0"/>
                <a:ea typeface="宋体-方正超大字符集" pitchFamily="65" charset="-122"/>
              </a:rPr>
              <a:t>C+D</a:t>
            </a:r>
          </a:p>
        </p:txBody>
      </p:sp>
      <p:sp>
        <p:nvSpPr>
          <p:cNvPr id="9243" name="Line 28"/>
          <p:cNvSpPr>
            <a:spLocks noChangeShapeType="1"/>
          </p:cNvSpPr>
          <p:nvPr/>
        </p:nvSpPr>
        <p:spPr bwMode="auto">
          <a:xfrm>
            <a:off x="2989263" y="2625725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244" name="Line 29"/>
          <p:cNvSpPr>
            <a:spLocks noChangeShapeType="1"/>
          </p:cNvSpPr>
          <p:nvPr/>
        </p:nvSpPr>
        <p:spPr bwMode="auto">
          <a:xfrm>
            <a:off x="2752725" y="2632075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7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示例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064500" cy="1223962"/>
          </a:xfrm>
        </p:spPr>
        <p:txBody>
          <a:bodyPr/>
          <a:lstStyle/>
          <a:p>
            <a:pPr eaLnBrk="1" hangingPunct="1"/>
            <a:r>
              <a:rPr lang="zh-CN" altLang="en-US" smtClean="0"/>
              <a:t>例：用</a:t>
            </a:r>
            <a:r>
              <a:rPr lang="en-US" altLang="zh-CN" smtClean="0"/>
              <a:t>4</a:t>
            </a:r>
            <a:r>
              <a:rPr lang="zh-CN" altLang="en-US" smtClean="0"/>
              <a:t>选</a:t>
            </a:r>
            <a:r>
              <a:rPr lang="en-US" altLang="zh-CN" smtClean="0"/>
              <a:t>1</a:t>
            </a:r>
            <a:r>
              <a:rPr lang="zh-CN" altLang="en-US" smtClean="0"/>
              <a:t>多路器实现布尔函数           </a:t>
            </a:r>
            <a:r>
              <a:rPr lang="en-US" altLang="zh-CN" smtClean="0"/>
              <a:t>F=f(x,y,z)=∑(1,2,4,5,7)</a:t>
            </a:r>
            <a:r>
              <a:rPr lang="zh-CN" altLang="en-US" smtClean="0"/>
              <a:t>，要求用</a:t>
            </a:r>
            <a:r>
              <a:rPr lang="en-US" altLang="zh-CN" smtClean="0"/>
              <a:t>x</a:t>
            </a:r>
            <a:r>
              <a:rPr lang="zh-CN" altLang="en-US" smtClean="0"/>
              <a:t>、</a:t>
            </a:r>
            <a:r>
              <a:rPr lang="en-US" altLang="zh-CN" smtClean="0"/>
              <a:t>y</a:t>
            </a:r>
            <a:r>
              <a:rPr lang="zh-CN" altLang="en-US" smtClean="0"/>
              <a:t>做选择信号。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55650" y="2781300"/>
            <a:ext cx="3375025" cy="1655763"/>
            <a:chOff x="469" y="1196"/>
            <a:chExt cx="2496" cy="1406"/>
          </a:xfrm>
        </p:grpSpPr>
        <p:sp>
          <p:nvSpPr>
            <p:cNvPr id="74801" name="Rectangle 6"/>
            <p:cNvSpPr>
              <a:spLocks noChangeArrowheads="1"/>
            </p:cNvSpPr>
            <p:nvPr/>
          </p:nvSpPr>
          <p:spPr bwMode="auto">
            <a:xfrm>
              <a:off x="1952" y="1714"/>
              <a:ext cx="330" cy="81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802" name="Rectangle 7"/>
            <p:cNvSpPr>
              <a:spLocks noChangeArrowheads="1"/>
            </p:cNvSpPr>
            <p:nvPr/>
          </p:nvSpPr>
          <p:spPr bwMode="auto">
            <a:xfrm>
              <a:off x="1414" y="1707"/>
              <a:ext cx="330" cy="81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803" name="Rectangle 8"/>
            <p:cNvSpPr>
              <a:spLocks noChangeArrowheads="1"/>
            </p:cNvSpPr>
            <p:nvPr/>
          </p:nvSpPr>
          <p:spPr bwMode="auto">
            <a:xfrm>
              <a:off x="2525" y="1695"/>
              <a:ext cx="330" cy="81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804" name="Rectangle 9"/>
            <p:cNvSpPr>
              <a:spLocks noChangeArrowheads="1"/>
            </p:cNvSpPr>
            <p:nvPr/>
          </p:nvSpPr>
          <p:spPr bwMode="auto">
            <a:xfrm>
              <a:off x="836" y="1695"/>
              <a:ext cx="330" cy="81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805" name="Line 10"/>
            <p:cNvSpPr>
              <a:spLocks noChangeShapeType="1"/>
            </p:cNvSpPr>
            <p:nvPr/>
          </p:nvSpPr>
          <p:spPr bwMode="auto">
            <a:xfrm>
              <a:off x="762" y="1604"/>
              <a:ext cx="0" cy="9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6" name="Line 11"/>
            <p:cNvSpPr>
              <a:spLocks noChangeShapeType="1"/>
            </p:cNvSpPr>
            <p:nvPr/>
          </p:nvSpPr>
          <p:spPr bwMode="auto">
            <a:xfrm>
              <a:off x="762" y="1604"/>
              <a:ext cx="220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7" name="Line 12"/>
            <p:cNvSpPr>
              <a:spLocks noChangeShapeType="1"/>
            </p:cNvSpPr>
            <p:nvPr/>
          </p:nvSpPr>
          <p:spPr bwMode="auto">
            <a:xfrm>
              <a:off x="2965" y="1604"/>
              <a:ext cx="0" cy="9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8" name="Line 13"/>
            <p:cNvSpPr>
              <a:spLocks noChangeShapeType="1"/>
            </p:cNvSpPr>
            <p:nvPr/>
          </p:nvSpPr>
          <p:spPr bwMode="auto">
            <a:xfrm>
              <a:off x="762" y="2103"/>
              <a:ext cx="220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9" name="Line 14"/>
            <p:cNvSpPr>
              <a:spLocks noChangeShapeType="1"/>
            </p:cNvSpPr>
            <p:nvPr/>
          </p:nvSpPr>
          <p:spPr bwMode="auto">
            <a:xfrm>
              <a:off x="762" y="2602"/>
              <a:ext cx="220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0" name="Line 15"/>
            <p:cNvSpPr>
              <a:spLocks noChangeShapeType="1"/>
            </p:cNvSpPr>
            <p:nvPr/>
          </p:nvSpPr>
          <p:spPr bwMode="auto">
            <a:xfrm>
              <a:off x="1276" y="1604"/>
              <a:ext cx="0" cy="9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1" name="Line 16"/>
            <p:cNvSpPr>
              <a:spLocks noChangeShapeType="1"/>
            </p:cNvSpPr>
            <p:nvPr/>
          </p:nvSpPr>
          <p:spPr bwMode="auto">
            <a:xfrm>
              <a:off x="2415" y="1604"/>
              <a:ext cx="0" cy="9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2" name="Line 17"/>
            <p:cNvSpPr>
              <a:spLocks noChangeShapeType="1"/>
            </p:cNvSpPr>
            <p:nvPr/>
          </p:nvSpPr>
          <p:spPr bwMode="auto">
            <a:xfrm>
              <a:off x="1827" y="1604"/>
              <a:ext cx="0" cy="9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3" name="Line 18"/>
            <p:cNvSpPr>
              <a:spLocks noChangeShapeType="1"/>
            </p:cNvSpPr>
            <p:nvPr/>
          </p:nvSpPr>
          <p:spPr bwMode="auto">
            <a:xfrm flipH="1" flipV="1">
              <a:off x="469" y="1196"/>
              <a:ext cx="293" cy="4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4" name="Text Box 19"/>
            <p:cNvSpPr txBox="1">
              <a:spLocks noChangeArrowheads="1"/>
            </p:cNvSpPr>
            <p:nvPr/>
          </p:nvSpPr>
          <p:spPr bwMode="auto">
            <a:xfrm>
              <a:off x="944" y="2239"/>
              <a:ext cx="222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74815" name="Text Box 20"/>
            <p:cNvSpPr txBox="1">
              <a:spLocks noChangeArrowheads="1"/>
            </p:cNvSpPr>
            <p:nvPr/>
          </p:nvSpPr>
          <p:spPr bwMode="auto">
            <a:xfrm>
              <a:off x="2046" y="2261"/>
              <a:ext cx="220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74816" name="Text Box 21"/>
            <p:cNvSpPr txBox="1">
              <a:spLocks noChangeArrowheads="1"/>
            </p:cNvSpPr>
            <p:nvPr/>
          </p:nvSpPr>
          <p:spPr bwMode="auto">
            <a:xfrm>
              <a:off x="1496" y="1724"/>
              <a:ext cx="222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74817" name="Text Box 22"/>
            <p:cNvSpPr txBox="1">
              <a:spLocks noChangeArrowheads="1"/>
            </p:cNvSpPr>
            <p:nvPr/>
          </p:nvSpPr>
          <p:spPr bwMode="auto">
            <a:xfrm>
              <a:off x="2634" y="2239"/>
              <a:ext cx="221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74818" name="Text Box 23"/>
            <p:cNvSpPr txBox="1">
              <a:spLocks noChangeArrowheads="1"/>
            </p:cNvSpPr>
            <p:nvPr/>
          </p:nvSpPr>
          <p:spPr bwMode="auto">
            <a:xfrm>
              <a:off x="579" y="1196"/>
              <a:ext cx="439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XY</a:t>
              </a:r>
            </a:p>
          </p:txBody>
        </p:sp>
        <p:sp>
          <p:nvSpPr>
            <p:cNvPr id="74819" name="Text Box 24"/>
            <p:cNvSpPr txBox="1">
              <a:spLocks noChangeArrowheads="1"/>
            </p:cNvSpPr>
            <p:nvPr/>
          </p:nvSpPr>
          <p:spPr bwMode="auto">
            <a:xfrm>
              <a:off x="469" y="1373"/>
              <a:ext cx="220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3300"/>
                  </a:solidFill>
                  <a:ea typeface="宋体" pitchFamily="2" charset="-122"/>
                </a:rPr>
                <a:t>Z</a:t>
              </a:r>
            </a:p>
          </p:txBody>
        </p:sp>
        <p:sp>
          <p:nvSpPr>
            <p:cNvPr id="74820" name="Text Box 25"/>
            <p:cNvSpPr txBox="1">
              <a:spLocks noChangeArrowheads="1"/>
            </p:cNvSpPr>
            <p:nvPr/>
          </p:nvSpPr>
          <p:spPr bwMode="auto">
            <a:xfrm>
              <a:off x="908" y="1377"/>
              <a:ext cx="377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00</a:t>
              </a:r>
            </a:p>
          </p:txBody>
        </p:sp>
        <p:sp>
          <p:nvSpPr>
            <p:cNvPr id="74821" name="Text Box 26"/>
            <p:cNvSpPr txBox="1">
              <a:spLocks noChangeArrowheads="1"/>
            </p:cNvSpPr>
            <p:nvPr/>
          </p:nvSpPr>
          <p:spPr bwMode="auto">
            <a:xfrm>
              <a:off x="1422" y="1377"/>
              <a:ext cx="391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01</a:t>
              </a:r>
            </a:p>
          </p:txBody>
        </p:sp>
        <p:sp>
          <p:nvSpPr>
            <p:cNvPr id="74822" name="Text Box 27"/>
            <p:cNvSpPr txBox="1">
              <a:spLocks noChangeArrowheads="1"/>
            </p:cNvSpPr>
            <p:nvPr/>
          </p:nvSpPr>
          <p:spPr bwMode="auto">
            <a:xfrm>
              <a:off x="2011" y="1373"/>
              <a:ext cx="378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11</a:t>
              </a:r>
            </a:p>
          </p:txBody>
        </p:sp>
        <p:sp>
          <p:nvSpPr>
            <p:cNvPr id="74823" name="Text Box 28"/>
            <p:cNvSpPr txBox="1">
              <a:spLocks noChangeArrowheads="1"/>
            </p:cNvSpPr>
            <p:nvPr/>
          </p:nvSpPr>
          <p:spPr bwMode="auto">
            <a:xfrm>
              <a:off x="2581" y="1348"/>
              <a:ext cx="331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10</a:t>
              </a:r>
            </a:p>
          </p:txBody>
        </p:sp>
        <p:sp>
          <p:nvSpPr>
            <p:cNvPr id="74824" name="Text Box 29"/>
            <p:cNvSpPr txBox="1">
              <a:spLocks noChangeArrowheads="1"/>
            </p:cNvSpPr>
            <p:nvPr/>
          </p:nvSpPr>
          <p:spPr bwMode="auto">
            <a:xfrm>
              <a:off x="505" y="1737"/>
              <a:ext cx="258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3300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74825" name="Text Box 30"/>
            <p:cNvSpPr txBox="1">
              <a:spLocks noChangeArrowheads="1"/>
            </p:cNvSpPr>
            <p:nvPr/>
          </p:nvSpPr>
          <p:spPr bwMode="auto">
            <a:xfrm>
              <a:off x="505" y="2239"/>
              <a:ext cx="258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33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74826" name="Text Box 31"/>
            <p:cNvSpPr txBox="1">
              <a:spLocks noChangeArrowheads="1"/>
            </p:cNvSpPr>
            <p:nvPr/>
          </p:nvSpPr>
          <p:spPr bwMode="auto">
            <a:xfrm>
              <a:off x="2600" y="1733"/>
              <a:ext cx="221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1</a:t>
              </a:r>
            </a:p>
          </p:txBody>
        </p:sp>
      </p:grpSp>
      <p:sp>
        <p:nvSpPr>
          <p:cNvPr id="70688" name="Text Box 32"/>
          <p:cNvSpPr txBox="1">
            <a:spLocks noChangeArrowheads="1"/>
          </p:cNvSpPr>
          <p:nvPr/>
        </p:nvSpPr>
        <p:spPr bwMode="auto">
          <a:xfrm>
            <a:off x="1438275" y="6029325"/>
            <a:ext cx="5397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z’</a:t>
            </a:r>
          </a:p>
        </p:txBody>
      </p: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682625" y="4491038"/>
            <a:ext cx="2133600" cy="2251075"/>
            <a:chOff x="430" y="2755"/>
            <a:chExt cx="1344" cy="1418"/>
          </a:xfrm>
        </p:grpSpPr>
        <p:sp>
          <p:nvSpPr>
            <p:cNvPr id="74788" name="Line 34"/>
            <p:cNvSpPr>
              <a:spLocks noChangeShapeType="1"/>
            </p:cNvSpPr>
            <p:nvPr/>
          </p:nvSpPr>
          <p:spPr bwMode="auto">
            <a:xfrm>
              <a:off x="723" y="3163"/>
              <a:ext cx="0" cy="9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9" name="Line 35"/>
            <p:cNvSpPr>
              <a:spLocks noChangeShapeType="1"/>
            </p:cNvSpPr>
            <p:nvPr/>
          </p:nvSpPr>
          <p:spPr bwMode="auto">
            <a:xfrm>
              <a:off x="1237" y="3163"/>
              <a:ext cx="0" cy="9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0" name="Line 36"/>
            <p:cNvSpPr>
              <a:spLocks noChangeShapeType="1"/>
            </p:cNvSpPr>
            <p:nvPr/>
          </p:nvSpPr>
          <p:spPr bwMode="auto">
            <a:xfrm>
              <a:off x="1770" y="3163"/>
              <a:ext cx="0" cy="9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1" name="Line 37"/>
            <p:cNvSpPr>
              <a:spLocks noChangeShapeType="1"/>
            </p:cNvSpPr>
            <p:nvPr/>
          </p:nvSpPr>
          <p:spPr bwMode="auto">
            <a:xfrm flipH="1" flipV="1">
              <a:off x="430" y="2755"/>
              <a:ext cx="293" cy="4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2" name="Text Box 38"/>
            <p:cNvSpPr txBox="1">
              <a:spLocks noChangeArrowheads="1"/>
            </p:cNvSpPr>
            <p:nvPr/>
          </p:nvSpPr>
          <p:spPr bwMode="auto">
            <a:xfrm>
              <a:off x="540" y="2755"/>
              <a:ext cx="4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X</a:t>
              </a:r>
            </a:p>
          </p:txBody>
        </p:sp>
        <p:sp>
          <p:nvSpPr>
            <p:cNvPr id="74793" name="Text Box 39"/>
            <p:cNvSpPr txBox="1">
              <a:spLocks noChangeArrowheads="1"/>
            </p:cNvSpPr>
            <p:nvPr/>
          </p:nvSpPr>
          <p:spPr bwMode="auto">
            <a:xfrm>
              <a:off x="430" y="2932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a typeface="宋体" pitchFamily="2" charset="-122"/>
                </a:rPr>
                <a:t>Y</a:t>
              </a:r>
            </a:p>
          </p:txBody>
        </p:sp>
        <p:sp>
          <p:nvSpPr>
            <p:cNvPr id="74794" name="Text Box 40"/>
            <p:cNvSpPr txBox="1">
              <a:spLocks noChangeArrowheads="1"/>
            </p:cNvSpPr>
            <p:nvPr/>
          </p:nvSpPr>
          <p:spPr bwMode="auto">
            <a:xfrm>
              <a:off x="869" y="2936"/>
              <a:ext cx="37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74795" name="Text Box 41"/>
            <p:cNvSpPr txBox="1">
              <a:spLocks noChangeArrowheads="1"/>
            </p:cNvSpPr>
            <p:nvPr/>
          </p:nvSpPr>
          <p:spPr bwMode="auto">
            <a:xfrm>
              <a:off x="1383" y="2936"/>
              <a:ext cx="39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74796" name="Text Box 42"/>
            <p:cNvSpPr txBox="1">
              <a:spLocks noChangeArrowheads="1"/>
            </p:cNvSpPr>
            <p:nvPr/>
          </p:nvSpPr>
          <p:spPr bwMode="auto">
            <a:xfrm>
              <a:off x="466" y="3295"/>
              <a:ext cx="25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a typeface="宋体" pitchFamily="2" charset="-122"/>
                </a:rPr>
                <a:t>0</a:t>
              </a:r>
            </a:p>
          </p:txBody>
        </p:sp>
        <p:sp>
          <p:nvSpPr>
            <p:cNvPr id="74797" name="Text Box 43"/>
            <p:cNvSpPr txBox="1">
              <a:spLocks noChangeArrowheads="1"/>
            </p:cNvSpPr>
            <p:nvPr/>
          </p:nvSpPr>
          <p:spPr bwMode="auto">
            <a:xfrm>
              <a:off x="466" y="3798"/>
              <a:ext cx="25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a typeface="宋体" pitchFamily="2" charset="-122"/>
                </a:rPr>
                <a:t>1</a:t>
              </a:r>
            </a:p>
          </p:txBody>
        </p:sp>
        <p:sp>
          <p:nvSpPr>
            <p:cNvPr id="74798" name="Line 44"/>
            <p:cNvSpPr>
              <a:spLocks noChangeShapeType="1"/>
            </p:cNvSpPr>
            <p:nvPr/>
          </p:nvSpPr>
          <p:spPr bwMode="auto">
            <a:xfrm>
              <a:off x="723" y="3157"/>
              <a:ext cx="105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9" name="Line 45"/>
            <p:cNvSpPr>
              <a:spLocks noChangeShapeType="1"/>
            </p:cNvSpPr>
            <p:nvPr/>
          </p:nvSpPr>
          <p:spPr bwMode="auto">
            <a:xfrm>
              <a:off x="713" y="3681"/>
              <a:ext cx="105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0" name="Line 46"/>
            <p:cNvSpPr>
              <a:spLocks noChangeShapeType="1"/>
            </p:cNvSpPr>
            <p:nvPr/>
          </p:nvSpPr>
          <p:spPr bwMode="auto">
            <a:xfrm>
              <a:off x="713" y="4173"/>
              <a:ext cx="105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0703" name="Text Box 47"/>
          <p:cNvSpPr txBox="1">
            <a:spLocks noChangeArrowheads="1"/>
          </p:cNvSpPr>
          <p:nvPr/>
        </p:nvSpPr>
        <p:spPr bwMode="auto">
          <a:xfrm>
            <a:off x="1401763" y="5222875"/>
            <a:ext cx="3508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z</a:t>
            </a:r>
          </a:p>
        </p:txBody>
      </p:sp>
      <p:sp>
        <p:nvSpPr>
          <p:cNvPr id="70704" name="Text Box 48"/>
          <p:cNvSpPr txBox="1">
            <a:spLocks noChangeArrowheads="1"/>
          </p:cNvSpPr>
          <p:nvPr/>
        </p:nvSpPr>
        <p:spPr bwMode="auto">
          <a:xfrm>
            <a:off x="2266950" y="5229225"/>
            <a:ext cx="3508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000000"/>
                </a:solidFill>
                <a:ea typeface="宋体" pitchFamily="2" charset="-122"/>
              </a:rPr>
              <a:t>1</a:t>
            </a:r>
          </a:p>
        </p:txBody>
      </p:sp>
      <p:sp>
        <p:nvSpPr>
          <p:cNvPr id="70705" name="Text Box 49"/>
          <p:cNvSpPr txBox="1">
            <a:spLocks noChangeArrowheads="1"/>
          </p:cNvSpPr>
          <p:nvPr/>
        </p:nvSpPr>
        <p:spPr bwMode="auto">
          <a:xfrm>
            <a:off x="2212975" y="6038850"/>
            <a:ext cx="3508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z</a:t>
            </a:r>
          </a:p>
        </p:txBody>
      </p:sp>
      <p:sp>
        <p:nvSpPr>
          <p:cNvPr id="70706" name="Text Box 50"/>
          <p:cNvSpPr txBox="1">
            <a:spLocks noChangeArrowheads="1"/>
          </p:cNvSpPr>
          <p:nvPr/>
        </p:nvSpPr>
        <p:spPr bwMode="auto">
          <a:xfrm>
            <a:off x="3492500" y="5064125"/>
            <a:ext cx="914400" cy="1604963"/>
          </a:xfrm>
          <a:prstGeom prst="rect">
            <a:avLst/>
          </a:prstGeom>
          <a:noFill/>
          <a:ln w="25400" cap="sq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SzPct val="75000"/>
              <a:defRPr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D</a:t>
            </a:r>
            <a:r>
              <a:rPr lang="en-US" altLang="zh-CN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0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=z</a:t>
            </a:r>
          </a:p>
          <a:p>
            <a:pPr algn="ctr">
              <a:spcBef>
                <a:spcPct val="50000"/>
              </a:spcBef>
              <a:buClr>
                <a:schemeClr val="tx2"/>
              </a:buClr>
              <a:buSzPct val="75000"/>
              <a:defRPr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D</a:t>
            </a:r>
            <a:r>
              <a:rPr lang="en-US" altLang="zh-CN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1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=z’</a:t>
            </a:r>
          </a:p>
          <a:p>
            <a:pPr algn="ctr">
              <a:spcBef>
                <a:spcPct val="50000"/>
              </a:spcBef>
              <a:buClr>
                <a:schemeClr val="tx2"/>
              </a:buClr>
              <a:buSzPct val="75000"/>
              <a:defRPr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D</a:t>
            </a:r>
            <a:r>
              <a:rPr lang="en-US" altLang="zh-CN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2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=1</a:t>
            </a:r>
          </a:p>
          <a:p>
            <a:pPr algn="ctr">
              <a:spcBef>
                <a:spcPct val="50000"/>
              </a:spcBef>
              <a:buClr>
                <a:schemeClr val="tx2"/>
              </a:buClr>
              <a:buSzPct val="75000"/>
              <a:defRPr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D</a:t>
            </a:r>
            <a:r>
              <a:rPr lang="en-US" altLang="zh-CN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3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=z</a:t>
            </a:r>
          </a:p>
        </p:txBody>
      </p:sp>
      <p:sp>
        <p:nvSpPr>
          <p:cNvPr id="70707" name="Text Box 51"/>
          <p:cNvSpPr txBox="1">
            <a:spLocks noChangeArrowheads="1"/>
          </p:cNvSpPr>
          <p:nvPr/>
        </p:nvSpPr>
        <p:spPr bwMode="auto">
          <a:xfrm>
            <a:off x="4706938" y="5743575"/>
            <a:ext cx="4284662" cy="854075"/>
          </a:xfrm>
          <a:prstGeom prst="rect">
            <a:avLst/>
          </a:prstGeom>
          <a:noFill/>
          <a:ln w="25400" cap="sq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SzPct val="75000"/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F=X’Y’D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0</a:t>
            </a: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+X’YD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1</a:t>
            </a: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+XY’D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2</a:t>
            </a: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+XYD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3</a:t>
            </a:r>
          </a:p>
          <a:p>
            <a:pPr>
              <a:spcBef>
                <a:spcPct val="50000"/>
              </a:spcBef>
              <a:buClr>
                <a:schemeClr val="tx2"/>
              </a:buClr>
              <a:buSzPct val="75000"/>
              <a:defRPr/>
            </a:pPr>
            <a:r>
              <a:rPr lang="en-US" altLang="zh-CN" sz="20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           </a:t>
            </a: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=X’Y’Z+X’YZ’+XY’+XYZ</a:t>
            </a:r>
          </a:p>
        </p:txBody>
      </p:sp>
      <p:grpSp>
        <p:nvGrpSpPr>
          <p:cNvPr id="4" name="Group 52"/>
          <p:cNvGrpSpPr>
            <a:grpSpLocks/>
          </p:cNvGrpSpPr>
          <p:nvPr/>
        </p:nvGrpSpPr>
        <p:grpSpPr bwMode="auto">
          <a:xfrm>
            <a:off x="5473700" y="2882900"/>
            <a:ext cx="3165475" cy="2562225"/>
            <a:chOff x="3448" y="1480"/>
            <a:chExt cx="1994" cy="1614"/>
          </a:xfrm>
        </p:grpSpPr>
        <p:sp>
          <p:nvSpPr>
            <p:cNvPr id="74765" name="Text Box 53"/>
            <p:cNvSpPr txBox="1">
              <a:spLocks noChangeArrowheads="1"/>
            </p:cNvSpPr>
            <p:nvPr/>
          </p:nvSpPr>
          <p:spPr bwMode="auto">
            <a:xfrm>
              <a:off x="3456" y="2530"/>
              <a:ext cx="30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ea typeface="宋体" pitchFamily="2" charset="-122"/>
                </a:rPr>
                <a:t>X</a:t>
              </a:r>
            </a:p>
          </p:txBody>
        </p:sp>
        <p:sp>
          <p:nvSpPr>
            <p:cNvPr id="74766" name="Text Box 54"/>
            <p:cNvSpPr txBox="1">
              <a:spLocks noChangeArrowheads="1"/>
            </p:cNvSpPr>
            <p:nvPr/>
          </p:nvSpPr>
          <p:spPr bwMode="auto">
            <a:xfrm>
              <a:off x="3448" y="2326"/>
              <a:ext cx="1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ea typeface="宋体" pitchFamily="2" charset="-122"/>
                </a:rPr>
                <a:t>Y</a:t>
              </a:r>
            </a:p>
          </p:txBody>
        </p:sp>
        <p:sp>
          <p:nvSpPr>
            <p:cNvPr id="74767" name="Rectangle 55"/>
            <p:cNvSpPr>
              <a:spLocks noChangeArrowheads="1"/>
            </p:cNvSpPr>
            <p:nvPr/>
          </p:nvSpPr>
          <p:spPr bwMode="auto">
            <a:xfrm>
              <a:off x="3456" y="1480"/>
              <a:ext cx="336" cy="682"/>
            </a:xfrm>
            <a:prstGeom prst="rect">
              <a:avLst/>
            </a:prstGeom>
            <a:noFill/>
            <a:ln w="25400" cap="sq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buClr>
                  <a:schemeClr val="tx2"/>
                </a:buClr>
                <a:buSzPct val="75000"/>
              </a:pPr>
              <a:r>
                <a:rPr lang="en-US" altLang="zh-CN">
                  <a:ea typeface="宋体" pitchFamily="2" charset="-122"/>
                </a:rPr>
                <a:t>z</a:t>
              </a:r>
            </a:p>
            <a:p>
              <a:pPr algn="ctr">
                <a:lnSpc>
                  <a:spcPct val="90000"/>
                </a:lnSpc>
                <a:buClr>
                  <a:schemeClr val="tx2"/>
                </a:buClr>
                <a:buSzPct val="75000"/>
              </a:pPr>
              <a:r>
                <a:rPr lang="en-US" altLang="zh-CN">
                  <a:ea typeface="宋体" pitchFamily="2" charset="-122"/>
                </a:rPr>
                <a:t>z’</a:t>
              </a:r>
            </a:p>
            <a:p>
              <a:pPr algn="ctr">
                <a:lnSpc>
                  <a:spcPct val="90000"/>
                </a:lnSpc>
                <a:buClr>
                  <a:schemeClr val="tx2"/>
                </a:buClr>
                <a:buSzPct val="75000"/>
              </a:pPr>
              <a:r>
                <a:rPr lang="en-US" altLang="zh-CN">
                  <a:ea typeface="宋体" pitchFamily="2" charset="-122"/>
                </a:rPr>
                <a:t>1</a:t>
              </a:r>
            </a:p>
            <a:p>
              <a:pPr algn="ctr">
                <a:lnSpc>
                  <a:spcPct val="90000"/>
                </a:lnSpc>
                <a:buClr>
                  <a:schemeClr val="tx2"/>
                </a:buClr>
                <a:buSzPct val="75000"/>
              </a:pPr>
              <a:r>
                <a:rPr lang="en-US" altLang="zh-CN">
                  <a:ea typeface="宋体" pitchFamily="2" charset="-122"/>
                </a:rPr>
                <a:t>z</a:t>
              </a:r>
            </a:p>
          </p:txBody>
        </p:sp>
        <p:grpSp>
          <p:nvGrpSpPr>
            <p:cNvPr id="74768" name="Group 56"/>
            <p:cNvGrpSpPr>
              <a:grpSpLocks/>
            </p:cNvGrpSpPr>
            <p:nvPr/>
          </p:nvGrpSpPr>
          <p:grpSpPr bwMode="auto">
            <a:xfrm>
              <a:off x="3721" y="1480"/>
              <a:ext cx="1721" cy="1614"/>
              <a:chOff x="3721" y="1538"/>
              <a:chExt cx="1721" cy="1614"/>
            </a:xfrm>
          </p:grpSpPr>
          <p:sp>
            <p:nvSpPr>
              <p:cNvPr id="74769" name="Rectangle 57"/>
              <p:cNvSpPr>
                <a:spLocks noChangeArrowheads="1"/>
              </p:cNvSpPr>
              <p:nvPr/>
            </p:nvSpPr>
            <p:spPr bwMode="auto">
              <a:xfrm>
                <a:off x="4141" y="1538"/>
                <a:ext cx="894" cy="152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770" name="Line 58"/>
              <p:cNvSpPr>
                <a:spLocks noChangeShapeType="1"/>
              </p:cNvSpPr>
              <p:nvPr/>
            </p:nvSpPr>
            <p:spPr bwMode="auto">
              <a:xfrm>
                <a:off x="3735" y="1654"/>
                <a:ext cx="40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771" name="Line 59"/>
              <p:cNvSpPr>
                <a:spLocks noChangeShapeType="1"/>
              </p:cNvSpPr>
              <p:nvPr/>
            </p:nvSpPr>
            <p:spPr bwMode="auto">
              <a:xfrm>
                <a:off x="3735" y="1808"/>
                <a:ext cx="40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772" name="Line 60"/>
              <p:cNvSpPr>
                <a:spLocks noChangeShapeType="1"/>
              </p:cNvSpPr>
              <p:nvPr/>
            </p:nvSpPr>
            <p:spPr bwMode="auto">
              <a:xfrm>
                <a:off x="3735" y="1963"/>
                <a:ext cx="40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773" name="Line 61"/>
              <p:cNvSpPr>
                <a:spLocks noChangeShapeType="1"/>
              </p:cNvSpPr>
              <p:nvPr/>
            </p:nvSpPr>
            <p:spPr bwMode="auto">
              <a:xfrm>
                <a:off x="3735" y="2118"/>
                <a:ext cx="40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774" name="Text Box 62"/>
              <p:cNvSpPr txBox="1">
                <a:spLocks noChangeArrowheads="1"/>
              </p:cNvSpPr>
              <p:nvPr/>
            </p:nvSpPr>
            <p:spPr bwMode="auto">
              <a:xfrm>
                <a:off x="4182" y="2002"/>
                <a:ext cx="32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rgbClr val="000000"/>
                    </a:solidFill>
                    <a:ea typeface="宋体" pitchFamily="2" charset="-122"/>
                  </a:rPr>
                  <a:t>D</a:t>
                </a:r>
                <a:r>
                  <a:rPr lang="en-US" altLang="zh-CN" baseline="-25000">
                    <a:solidFill>
                      <a:srgbClr val="000000"/>
                    </a:solidFill>
                    <a:ea typeface="宋体" pitchFamily="2" charset="-122"/>
                  </a:rPr>
                  <a:t>3</a:t>
                </a:r>
              </a:p>
            </p:txBody>
          </p:sp>
          <p:sp>
            <p:nvSpPr>
              <p:cNvPr id="74775" name="Text Box 63"/>
              <p:cNvSpPr txBox="1">
                <a:spLocks noChangeArrowheads="1"/>
              </p:cNvSpPr>
              <p:nvPr/>
            </p:nvSpPr>
            <p:spPr bwMode="auto">
              <a:xfrm>
                <a:off x="4182" y="1847"/>
                <a:ext cx="32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rgbClr val="000000"/>
                    </a:solidFill>
                    <a:ea typeface="宋体" pitchFamily="2" charset="-122"/>
                  </a:rPr>
                  <a:t>D</a:t>
                </a:r>
                <a:r>
                  <a:rPr lang="en-US" altLang="zh-CN" baseline="-25000">
                    <a:solidFill>
                      <a:srgbClr val="000000"/>
                    </a:solidFill>
                    <a:ea typeface="宋体" pitchFamily="2" charset="-122"/>
                  </a:rPr>
                  <a:t>2</a:t>
                </a:r>
              </a:p>
            </p:txBody>
          </p:sp>
          <p:sp>
            <p:nvSpPr>
              <p:cNvPr id="74776" name="Text Box 64"/>
              <p:cNvSpPr txBox="1">
                <a:spLocks noChangeArrowheads="1"/>
              </p:cNvSpPr>
              <p:nvPr/>
            </p:nvSpPr>
            <p:spPr bwMode="auto">
              <a:xfrm>
                <a:off x="4182" y="1692"/>
                <a:ext cx="32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rgbClr val="000000"/>
                    </a:solidFill>
                    <a:ea typeface="宋体" pitchFamily="2" charset="-122"/>
                  </a:rPr>
                  <a:t>D</a:t>
                </a:r>
                <a:r>
                  <a:rPr lang="en-US" altLang="zh-CN" baseline="-25000">
                    <a:solidFill>
                      <a:srgbClr val="000000"/>
                    </a:solidFill>
                    <a:ea typeface="宋体" pitchFamily="2" charset="-122"/>
                  </a:rPr>
                  <a:t>1</a:t>
                </a:r>
              </a:p>
            </p:txBody>
          </p:sp>
          <p:sp>
            <p:nvSpPr>
              <p:cNvPr id="74777" name="Text Box 65"/>
              <p:cNvSpPr txBox="1">
                <a:spLocks noChangeArrowheads="1"/>
              </p:cNvSpPr>
              <p:nvPr/>
            </p:nvSpPr>
            <p:spPr bwMode="auto">
              <a:xfrm>
                <a:off x="4182" y="1538"/>
                <a:ext cx="32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rgbClr val="000000"/>
                    </a:solidFill>
                    <a:ea typeface="宋体" pitchFamily="2" charset="-122"/>
                  </a:rPr>
                  <a:t>D</a:t>
                </a:r>
                <a:r>
                  <a:rPr lang="en-US" altLang="zh-CN" baseline="-25000">
                    <a:solidFill>
                      <a:srgbClr val="000000"/>
                    </a:solidFill>
                    <a:ea typeface="宋体" pitchFamily="2" charset="-122"/>
                  </a:rPr>
                  <a:t>0</a:t>
                </a:r>
              </a:p>
            </p:txBody>
          </p:sp>
          <p:sp>
            <p:nvSpPr>
              <p:cNvPr id="74778" name="Line 66"/>
              <p:cNvSpPr>
                <a:spLocks noChangeShapeType="1"/>
              </p:cNvSpPr>
              <p:nvPr/>
            </p:nvSpPr>
            <p:spPr bwMode="auto">
              <a:xfrm>
                <a:off x="5036" y="1963"/>
                <a:ext cx="40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779" name="Text Box 67"/>
              <p:cNvSpPr txBox="1">
                <a:spLocks noChangeArrowheads="1"/>
              </p:cNvSpPr>
              <p:nvPr/>
            </p:nvSpPr>
            <p:spPr bwMode="auto">
              <a:xfrm>
                <a:off x="4385" y="1692"/>
                <a:ext cx="610" cy="4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>
                    <a:solidFill>
                      <a:srgbClr val="000000"/>
                    </a:solidFill>
                    <a:ea typeface="宋体" pitchFamily="2" charset="-122"/>
                  </a:rPr>
                  <a:t>4-1</a:t>
                </a:r>
              </a:p>
              <a:p>
                <a:pPr algn="ctr">
                  <a:spcBef>
                    <a:spcPct val="50000"/>
                  </a:spcBef>
                </a:pPr>
                <a:r>
                  <a:rPr lang="en-US" altLang="zh-CN">
                    <a:solidFill>
                      <a:srgbClr val="000000"/>
                    </a:solidFill>
                    <a:ea typeface="宋体" pitchFamily="2" charset="-122"/>
                  </a:rPr>
                  <a:t>MUX</a:t>
                </a:r>
              </a:p>
            </p:txBody>
          </p:sp>
          <p:sp>
            <p:nvSpPr>
              <p:cNvPr id="74780" name="Text Box 68"/>
              <p:cNvSpPr txBox="1">
                <a:spLocks noChangeArrowheads="1"/>
              </p:cNvSpPr>
              <p:nvPr/>
            </p:nvSpPr>
            <p:spPr bwMode="auto">
              <a:xfrm>
                <a:off x="4199" y="2529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r>
                  <a:rPr lang="en-US" altLang="zh-CN" sz="1000">
                    <a:solidFill>
                      <a:srgbClr val="000000"/>
                    </a:solidFill>
                    <a:ea typeface="宋体" pitchFamily="2" charset="-122"/>
                  </a:rPr>
                  <a:t>1</a:t>
                </a:r>
                <a:endParaRPr lang="en-US" altLang="zh-CN" sz="1000" baseline="-25000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74781" name="Text Box 69"/>
              <p:cNvSpPr txBox="1">
                <a:spLocks noChangeArrowheads="1"/>
              </p:cNvSpPr>
              <p:nvPr/>
            </p:nvSpPr>
            <p:spPr bwMode="auto">
              <a:xfrm>
                <a:off x="4199" y="2354"/>
                <a:ext cx="32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r>
                  <a:rPr lang="en-US" altLang="zh-CN" sz="1000">
                    <a:solidFill>
                      <a:srgbClr val="000000"/>
                    </a:solidFill>
                    <a:ea typeface="宋体" pitchFamily="2" charset="-122"/>
                  </a:rPr>
                  <a:t>0</a:t>
                </a:r>
                <a:endParaRPr lang="en-US" altLang="zh-CN" sz="1000" baseline="-25000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74782" name="Line 70"/>
              <p:cNvSpPr>
                <a:spLocks noChangeShapeType="1"/>
              </p:cNvSpPr>
              <p:nvPr/>
            </p:nvSpPr>
            <p:spPr bwMode="auto">
              <a:xfrm>
                <a:off x="3721" y="2670"/>
                <a:ext cx="40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783" name="Line 71"/>
              <p:cNvSpPr>
                <a:spLocks noChangeShapeType="1"/>
              </p:cNvSpPr>
              <p:nvPr/>
            </p:nvSpPr>
            <p:spPr bwMode="auto">
              <a:xfrm>
                <a:off x="3721" y="2500"/>
                <a:ext cx="40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784" name="Line 72"/>
              <p:cNvSpPr>
                <a:spLocks noChangeShapeType="1"/>
              </p:cNvSpPr>
              <p:nvPr/>
            </p:nvSpPr>
            <p:spPr bwMode="auto">
              <a:xfrm>
                <a:off x="3901" y="2897"/>
                <a:ext cx="2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785" name="Line 73"/>
              <p:cNvSpPr>
                <a:spLocks noChangeShapeType="1"/>
              </p:cNvSpPr>
              <p:nvPr/>
            </p:nvSpPr>
            <p:spPr bwMode="auto">
              <a:xfrm>
                <a:off x="3845" y="3152"/>
                <a:ext cx="14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786" name="Line 74"/>
              <p:cNvSpPr>
                <a:spLocks noChangeShapeType="1"/>
              </p:cNvSpPr>
              <p:nvPr/>
            </p:nvSpPr>
            <p:spPr bwMode="auto">
              <a:xfrm>
                <a:off x="3901" y="2897"/>
                <a:ext cx="0" cy="2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787" name="Text Box 75"/>
              <p:cNvSpPr txBox="1">
                <a:spLocks noChangeArrowheads="1"/>
              </p:cNvSpPr>
              <p:nvPr/>
            </p:nvSpPr>
            <p:spPr bwMode="auto">
              <a:xfrm>
                <a:off x="4212" y="2751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rgbClr val="000000"/>
                    </a:solidFill>
                    <a:ea typeface="宋体" pitchFamily="2" charset="-122"/>
                  </a:rPr>
                  <a:t>EN</a:t>
                </a:r>
                <a:endParaRPr lang="en-US" altLang="zh-CN" baseline="-25000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88" grpId="0"/>
      <p:bldP spid="70703" grpId="0"/>
      <p:bldP spid="70704" grpId="0"/>
      <p:bldP spid="70705" grpId="0"/>
      <p:bldP spid="70706" grpId="0"/>
      <p:bldP spid="7070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练习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84313"/>
            <a:ext cx="8569325" cy="1368425"/>
          </a:xfrm>
        </p:spPr>
        <p:txBody>
          <a:bodyPr/>
          <a:lstStyle/>
          <a:p>
            <a:pPr eaLnBrk="1" hangingPunct="1"/>
            <a:r>
              <a:rPr lang="zh-CN" altLang="en-US" smtClean="0"/>
              <a:t>练习</a:t>
            </a:r>
            <a:r>
              <a:rPr lang="en-US" altLang="zh-CN" smtClean="0"/>
              <a:t>4.2</a:t>
            </a:r>
            <a:r>
              <a:rPr lang="zh-CN" altLang="en-US" smtClean="0"/>
              <a:t>：</a:t>
            </a:r>
            <a:r>
              <a:rPr lang="zh-CN" altLang="en-US" smtClean="0">
                <a:latin typeface="Arial" charset="0"/>
              </a:rPr>
              <a:t>用</a:t>
            </a:r>
            <a:r>
              <a:rPr lang="en-US" altLang="zh-CN" smtClean="0">
                <a:latin typeface="Arial" charset="0"/>
              </a:rPr>
              <a:t>1</a:t>
            </a:r>
            <a:r>
              <a:rPr lang="zh-CN" altLang="en-US" smtClean="0">
                <a:latin typeface="Arial" charset="0"/>
              </a:rPr>
              <a:t>个 </a:t>
            </a:r>
            <a:r>
              <a:rPr lang="en-US" altLang="zh-CN" smtClean="0">
                <a:latin typeface="Arial" charset="0"/>
              </a:rPr>
              <a:t>4-to-1 MUX</a:t>
            </a:r>
            <a:r>
              <a:rPr lang="zh-CN" altLang="en-US" smtClean="0">
                <a:latin typeface="Arial" charset="0"/>
              </a:rPr>
              <a:t>实现下面的布尔函数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mtClean="0">
                <a:latin typeface="Arial" charset="0"/>
              </a:rPr>
              <a:t>             </a:t>
            </a:r>
            <a:r>
              <a:rPr lang="en-US" altLang="zh-CN" smtClean="0">
                <a:latin typeface="Arial" charset="0"/>
              </a:rPr>
              <a:t>F(X,Y,Z) = </a:t>
            </a:r>
            <a:r>
              <a:rPr lang="el-GR" altLang="zh-CN" smtClean="0">
                <a:latin typeface="Arial" charset="0"/>
              </a:rPr>
              <a:t>Σ</a:t>
            </a:r>
            <a:r>
              <a:rPr lang="en-US" altLang="zh-CN" smtClean="0">
                <a:latin typeface="Arial" charset="0"/>
              </a:rPr>
              <a:t>(1,2,6,7)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mtClean="0">
                <a:latin typeface="Comic Sans MS" pitchFamily="66" charset="0"/>
              </a:rPr>
              <a:t>		</a:t>
            </a:r>
            <a:endParaRPr lang="en-US" altLang="zh-CN" smtClean="0">
              <a:latin typeface="Arial" charset="0"/>
            </a:endParaRPr>
          </a:p>
        </p:txBody>
      </p:sp>
      <p:grpSp>
        <p:nvGrpSpPr>
          <p:cNvPr id="2" name="Group 68"/>
          <p:cNvGrpSpPr>
            <a:grpSpLocks/>
          </p:cNvGrpSpPr>
          <p:nvPr/>
        </p:nvGrpSpPr>
        <p:grpSpPr bwMode="auto">
          <a:xfrm>
            <a:off x="611188" y="2781300"/>
            <a:ext cx="3438525" cy="1657350"/>
            <a:chOff x="101" y="1300"/>
            <a:chExt cx="2496" cy="1406"/>
          </a:xfrm>
        </p:grpSpPr>
        <p:sp>
          <p:nvSpPr>
            <p:cNvPr id="75825" name="Rectangle 69"/>
            <p:cNvSpPr>
              <a:spLocks noChangeArrowheads="1"/>
            </p:cNvSpPr>
            <p:nvPr/>
          </p:nvSpPr>
          <p:spPr bwMode="auto">
            <a:xfrm>
              <a:off x="1584" y="1818"/>
              <a:ext cx="330" cy="81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26" name="Rectangle 70"/>
            <p:cNvSpPr>
              <a:spLocks noChangeArrowheads="1"/>
            </p:cNvSpPr>
            <p:nvPr/>
          </p:nvSpPr>
          <p:spPr bwMode="auto">
            <a:xfrm>
              <a:off x="1046" y="1811"/>
              <a:ext cx="330" cy="81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27" name="Rectangle 71"/>
            <p:cNvSpPr>
              <a:spLocks noChangeArrowheads="1"/>
            </p:cNvSpPr>
            <p:nvPr/>
          </p:nvSpPr>
          <p:spPr bwMode="auto">
            <a:xfrm>
              <a:off x="468" y="1799"/>
              <a:ext cx="330" cy="81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28" name="Line 72"/>
            <p:cNvSpPr>
              <a:spLocks noChangeShapeType="1"/>
            </p:cNvSpPr>
            <p:nvPr/>
          </p:nvSpPr>
          <p:spPr bwMode="auto">
            <a:xfrm>
              <a:off x="394" y="1708"/>
              <a:ext cx="0" cy="9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29" name="Line 73"/>
            <p:cNvSpPr>
              <a:spLocks noChangeShapeType="1"/>
            </p:cNvSpPr>
            <p:nvPr/>
          </p:nvSpPr>
          <p:spPr bwMode="auto">
            <a:xfrm>
              <a:off x="394" y="1708"/>
              <a:ext cx="220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30" name="Line 74"/>
            <p:cNvSpPr>
              <a:spLocks noChangeShapeType="1"/>
            </p:cNvSpPr>
            <p:nvPr/>
          </p:nvSpPr>
          <p:spPr bwMode="auto">
            <a:xfrm>
              <a:off x="2597" y="1708"/>
              <a:ext cx="0" cy="9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31" name="Line 75"/>
            <p:cNvSpPr>
              <a:spLocks noChangeShapeType="1"/>
            </p:cNvSpPr>
            <p:nvPr/>
          </p:nvSpPr>
          <p:spPr bwMode="auto">
            <a:xfrm>
              <a:off x="394" y="2207"/>
              <a:ext cx="220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32" name="Line 76"/>
            <p:cNvSpPr>
              <a:spLocks noChangeShapeType="1"/>
            </p:cNvSpPr>
            <p:nvPr/>
          </p:nvSpPr>
          <p:spPr bwMode="auto">
            <a:xfrm>
              <a:off x="394" y="2706"/>
              <a:ext cx="220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33" name="Line 77"/>
            <p:cNvSpPr>
              <a:spLocks noChangeShapeType="1"/>
            </p:cNvSpPr>
            <p:nvPr/>
          </p:nvSpPr>
          <p:spPr bwMode="auto">
            <a:xfrm>
              <a:off x="908" y="1708"/>
              <a:ext cx="0" cy="9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34" name="Line 78"/>
            <p:cNvSpPr>
              <a:spLocks noChangeShapeType="1"/>
            </p:cNvSpPr>
            <p:nvPr/>
          </p:nvSpPr>
          <p:spPr bwMode="auto">
            <a:xfrm>
              <a:off x="2047" y="1708"/>
              <a:ext cx="0" cy="9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35" name="Line 79"/>
            <p:cNvSpPr>
              <a:spLocks noChangeShapeType="1"/>
            </p:cNvSpPr>
            <p:nvPr/>
          </p:nvSpPr>
          <p:spPr bwMode="auto">
            <a:xfrm>
              <a:off x="1459" y="1708"/>
              <a:ext cx="0" cy="9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36" name="Line 80"/>
            <p:cNvSpPr>
              <a:spLocks noChangeShapeType="1"/>
            </p:cNvSpPr>
            <p:nvPr/>
          </p:nvSpPr>
          <p:spPr bwMode="auto">
            <a:xfrm flipH="1" flipV="1">
              <a:off x="101" y="1300"/>
              <a:ext cx="293" cy="4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37" name="Text Box 81"/>
            <p:cNvSpPr txBox="1">
              <a:spLocks noChangeArrowheads="1"/>
            </p:cNvSpPr>
            <p:nvPr/>
          </p:nvSpPr>
          <p:spPr bwMode="auto">
            <a:xfrm>
              <a:off x="577" y="2342"/>
              <a:ext cx="221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75838" name="Text Box 82"/>
            <p:cNvSpPr txBox="1">
              <a:spLocks noChangeArrowheads="1"/>
            </p:cNvSpPr>
            <p:nvPr/>
          </p:nvSpPr>
          <p:spPr bwMode="auto">
            <a:xfrm>
              <a:off x="1642" y="1840"/>
              <a:ext cx="222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75839" name="Text Box 83"/>
            <p:cNvSpPr txBox="1">
              <a:spLocks noChangeArrowheads="1"/>
            </p:cNvSpPr>
            <p:nvPr/>
          </p:nvSpPr>
          <p:spPr bwMode="auto">
            <a:xfrm>
              <a:off x="1128" y="1829"/>
              <a:ext cx="221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75840" name="Text Box 84"/>
            <p:cNvSpPr txBox="1">
              <a:spLocks noChangeArrowheads="1"/>
            </p:cNvSpPr>
            <p:nvPr/>
          </p:nvSpPr>
          <p:spPr bwMode="auto">
            <a:xfrm>
              <a:off x="210" y="1300"/>
              <a:ext cx="441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XY</a:t>
              </a:r>
            </a:p>
          </p:txBody>
        </p:sp>
        <p:sp>
          <p:nvSpPr>
            <p:cNvPr id="75841" name="Text Box 85"/>
            <p:cNvSpPr txBox="1">
              <a:spLocks noChangeArrowheads="1"/>
            </p:cNvSpPr>
            <p:nvPr/>
          </p:nvSpPr>
          <p:spPr bwMode="auto">
            <a:xfrm>
              <a:off x="101" y="1476"/>
              <a:ext cx="220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3300"/>
                  </a:solidFill>
                  <a:ea typeface="宋体" pitchFamily="2" charset="-122"/>
                </a:rPr>
                <a:t>Z</a:t>
              </a:r>
            </a:p>
          </p:txBody>
        </p:sp>
        <p:sp>
          <p:nvSpPr>
            <p:cNvPr id="75842" name="Text Box 86"/>
            <p:cNvSpPr txBox="1">
              <a:spLocks noChangeArrowheads="1"/>
            </p:cNvSpPr>
            <p:nvPr/>
          </p:nvSpPr>
          <p:spPr bwMode="auto">
            <a:xfrm>
              <a:off x="540" y="1480"/>
              <a:ext cx="377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00</a:t>
              </a:r>
            </a:p>
          </p:txBody>
        </p:sp>
        <p:sp>
          <p:nvSpPr>
            <p:cNvPr id="75843" name="Text Box 87"/>
            <p:cNvSpPr txBox="1">
              <a:spLocks noChangeArrowheads="1"/>
            </p:cNvSpPr>
            <p:nvPr/>
          </p:nvSpPr>
          <p:spPr bwMode="auto">
            <a:xfrm>
              <a:off x="1053" y="1480"/>
              <a:ext cx="392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01</a:t>
              </a:r>
            </a:p>
          </p:txBody>
        </p:sp>
        <p:sp>
          <p:nvSpPr>
            <p:cNvPr id="75844" name="Text Box 88"/>
            <p:cNvSpPr txBox="1">
              <a:spLocks noChangeArrowheads="1"/>
            </p:cNvSpPr>
            <p:nvPr/>
          </p:nvSpPr>
          <p:spPr bwMode="auto">
            <a:xfrm>
              <a:off x="1642" y="1476"/>
              <a:ext cx="379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11</a:t>
              </a:r>
            </a:p>
          </p:txBody>
        </p:sp>
        <p:sp>
          <p:nvSpPr>
            <p:cNvPr id="75845" name="Text Box 89"/>
            <p:cNvSpPr txBox="1">
              <a:spLocks noChangeArrowheads="1"/>
            </p:cNvSpPr>
            <p:nvPr/>
          </p:nvSpPr>
          <p:spPr bwMode="auto">
            <a:xfrm>
              <a:off x="2213" y="1454"/>
              <a:ext cx="331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10</a:t>
              </a:r>
            </a:p>
          </p:txBody>
        </p:sp>
        <p:sp>
          <p:nvSpPr>
            <p:cNvPr id="75846" name="Text Box 90"/>
            <p:cNvSpPr txBox="1">
              <a:spLocks noChangeArrowheads="1"/>
            </p:cNvSpPr>
            <p:nvPr/>
          </p:nvSpPr>
          <p:spPr bwMode="auto">
            <a:xfrm>
              <a:off x="137" y="1840"/>
              <a:ext cx="258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3300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75847" name="Text Box 91"/>
            <p:cNvSpPr txBox="1">
              <a:spLocks noChangeArrowheads="1"/>
            </p:cNvSpPr>
            <p:nvPr/>
          </p:nvSpPr>
          <p:spPr bwMode="auto">
            <a:xfrm>
              <a:off x="137" y="2342"/>
              <a:ext cx="258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33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75848" name="Text Box 92"/>
            <p:cNvSpPr txBox="1">
              <a:spLocks noChangeArrowheads="1"/>
            </p:cNvSpPr>
            <p:nvPr/>
          </p:nvSpPr>
          <p:spPr bwMode="auto">
            <a:xfrm>
              <a:off x="1632" y="2345"/>
              <a:ext cx="222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3" name="Group 93"/>
          <p:cNvGrpSpPr>
            <a:grpSpLocks/>
          </p:cNvGrpSpPr>
          <p:nvPr/>
        </p:nvGrpSpPr>
        <p:grpSpPr bwMode="auto">
          <a:xfrm>
            <a:off x="1042988" y="4652963"/>
            <a:ext cx="1700212" cy="1611312"/>
            <a:chOff x="430" y="2755"/>
            <a:chExt cx="1344" cy="1418"/>
          </a:xfrm>
        </p:grpSpPr>
        <p:sp>
          <p:nvSpPr>
            <p:cNvPr id="75808" name="Line 94"/>
            <p:cNvSpPr>
              <a:spLocks noChangeShapeType="1"/>
            </p:cNvSpPr>
            <p:nvPr/>
          </p:nvSpPr>
          <p:spPr bwMode="auto">
            <a:xfrm>
              <a:off x="723" y="3163"/>
              <a:ext cx="0" cy="9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09" name="Line 95"/>
            <p:cNvSpPr>
              <a:spLocks noChangeShapeType="1"/>
            </p:cNvSpPr>
            <p:nvPr/>
          </p:nvSpPr>
          <p:spPr bwMode="auto">
            <a:xfrm>
              <a:off x="1237" y="3163"/>
              <a:ext cx="0" cy="9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10" name="Line 96"/>
            <p:cNvSpPr>
              <a:spLocks noChangeShapeType="1"/>
            </p:cNvSpPr>
            <p:nvPr/>
          </p:nvSpPr>
          <p:spPr bwMode="auto">
            <a:xfrm>
              <a:off x="1770" y="3163"/>
              <a:ext cx="0" cy="9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11" name="Line 97"/>
            <p:cNvSpPr>
              <a:spLocks noChangeShapeType="1"/>
            </p:cNvSpPr>
            <p:nvPr/>
          </p:nvSpPr>
          <p:spPr bwMode="auto">
            <a:xfrm flipH="1" flipV="1">
              <a:off x="430" y="2755"/>
              <a:ext cx="293" cy="4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12" name="Text Box 98"/>
            <p:cNvSpPr txBox="1">
              <a:spLocks noChangeArrowheads="1"/>
            </p:cNvSpPr>
            <p:nvPr/>
          </p:nvSpPr>
          <p:spPr bwMode="auto">
            <a:xfrm>
              <a:off x="906" y="3799"/>
              <a:ext cx="34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z’</a:t>
              </a:r>
            </a:p>
          </p:txBody>
        </p:sp>
        <p:sp>
          <p:nvSpPr>
            <p:cNvPr id="75813" name="Text Box 99"/>
            <p:cNvSpPr txBox="1">
              <a:spLocks noChangeArrowheads="1"/>
            </p:cNvSpPr>
            <p:nvPr/>
          </p:nvSpPr>
          <p:spPr bwMode="auto">
            <a:xfrm>
              <a:off x="540" y="2755"/>
              <a:ext cx="440" cy="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X</a:t>
              </a:r>
            </a:p>
          </p:txBody>
        </p:sp>
        <p:sp>
          <p:nvSpPr>
            <p:cNvPr id="75814" name="Text Box 100"/>
            <p:cNvSpPr txBox="1">
              <a:spLocks noChangeArrowheads="1"/>
            </p:cNvSpPr>
            <p:nvPr/>
          </p:nvSpPr>
          <p:spPr bwMode="auto">
            <a:xfrm>
              <a:off x="430" y="2932"/>
              <a:ext cx="220" cy="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a typeface="宋体" pitchFamily="2" charset="-122"/>
                </a:rPr>
                <a:t>Y</a:t>
              </a:r>
            </a:p>
          </p:txBody>
        </p:sp>
        <p:sp>
          <p:nvSpPr>
            <p:cNvPr id="75815" name="Text Box 101"/>
            <p:cNvSpPr txBox="1">
              <a:spLocks noChangeArrowheads="1"/>
            </p:cNvSpPr>
            <p:nvPr/>
          </p:nvSpPr>
          <p:spPr bwMode="auto">
            <a:xfrm>
              <a:off x="869" y="2937"/>
              <a:ext cx="377" cy="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75816" name="Text Box 102"/>
            <p:cNvSpPr txBox="1">
              <a:spLocks noChangeArrowheads="1"/>
            </p:cNvSpPr>
            <p:nvPr/>
          </p:nvSpPr>
          <p:spPr bwMode="auto">
            <a:xfrm>
              <a:off x="1382" y="2937"/>
              <a:ext cx="392" cy="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1</a:t>
              </a:r>
            </a:p>
          </p:txBody>
        </p:sp>
        <p:sp>
          <p:nvSpPr>
            <p:cNvPr id="75817" name="Text Box 103"/>
            <p:cNvSpPr txBox="1">
              <a:spLocks noChangeArrowheads="1"/>
            </p:cNvSpPr>
            <p:nvPr/>
          </p:nvSpPr>
          <p:spPr bwMode="auto">
            <a:xfrm>
              <a:off x="466" y="3296"/>
              <a:ext cx="258" cy="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a typeface="宋体" pitchFamily="2" charset="-122"/>
                </a:rPr>
                <a:t>0</a:t>
              </a:r>
            </a:p>
          </p:txBody>
        </p:sp>
        <p:sp>
          <p:nvSpPr>
            <p:cNvPr id="75818" name="Text Box 104"/>
            <p:cNvSpPr txBox="1">
              <a:spLocks noChangeArrowheads="1"/>
            </p:cNvSpPr>
            <p:nvPr/>
          </p:nvSpPr>
          <p:spPr bwMode="auto">
            <a:xfrm>
              <a:off x="466" y="3799"/>
              <a:ext cx="258" cy="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a typeface="宋体" pitchFamily="2" charset="-122"/>
                </a:rPr>
                <a:t>1</a:t>
              </a:r>
            </a:p>
          </p:txBody>
        </p:sp>
        <p:sp>
          <p:nvSpPr>
            <p:cNvPr id="75819" name="Line 105"/>
            <p:cNvSpPr>
              <a:spLocks noChangeShapeType="1"/>
            </p:cNvSpPr>
            <p:nvPr/>
          </p:nvSpPr>
          <p:spPr bwMode="auto">
            <a:xfrm>
              <a:off x="723" y="3157"/>
              <a:ext cx="105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20" name="Line 106"/>
            <p:cNvSpPr>
              <a:spLocks noChangeShapeType="1"/>
            </p:cNvSpPr>
            <p:nvPr/>
          </p:nvSpPr>
          <p:spPr bwMode="auto">
            <a:xfrm>
              <a:off x="713" y="3681"/>
              <a:ext cx="105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21" name="Line 107"/>
            <p:cNvSpPr>
              <a:spLocks noChangeShapeType="1"/>
            </p:cNvSpPr>
            <p:nvPr/>
          </p:nvSpPr>
          <p:spPr bwMode="auto">
            <a:xfrm>
              <a:off x="713" y="4173"/>
              <a:ext cx="105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22" name="Text Box 108"/>
            <p:cNvSpPr txBox="1">
              <a:spLocks noChangeArrowheads="1"/>
            </p:cNvSpPr>
            <p:nvPr/>
          </p:nvSpPr>
          <p:spPr bwMode="auto">
            <a:xfrm>
              <a:off x="883" y="3290"/>
              <a:ext cx="221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z</a:t>
              </a:r>
            </a:p>
          </p:txBody>
        </p:sp>
        <p:sp>
          <p:nvSpPr>
            <p:cNvPr id="75823" name="Text Box 109"/>
            <p:cNvSpPr txBox="1">
              <a:spLocks noChangeArrowheads="1"/>
            </p:cNvSpPr>
            <p:nvPr/>
          </p:nvSpPr>
          <p:spPr bwMode="auto">
            <a:xfrm>
              <a:off x="1428" y="3294"/>
              <a:ext cx="221" cy="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75824" name="Text Box 110"/>
            <p:cNvSpPr txBox="1">
              <a:spLocks noChangeArrowheads="1"/>
            </p:cNvSpPr>
            <p:nvPr/>
          </p:nvSpPr>
          <p:spPr bwMode="auto">
            <a:xfrm>
              <a:off x="1394" y="3804"/>
              <a:ext cx="221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1</a:t>
              </a:r>
            </a:p>
          </p:txBody>
        </p:sp>
      </p:grpSp>
      <p:sp>
        <p:nvSpPr>
          <p:cNvPr id="71791" name="Text Box 111"/>
          <p:cNvSpPr txBox="1">
            <a:spLocks noChangeArrowheads="1"/>
          </p:cNvSpPr>
          <p:nvPr/>
        </p:nvSpPr>
        <p:spPr bwMode="auto">
          <a:xfrm>
            <a:off x="3203575" y="4703763"/>
            <a:ext cx="914400" cy="1604962"/>
          </a:xfrm>
          <a:prstGeom prst="rect">
            <a:avLst/>
          </a:prstGeom>
          <a:noFill/>
          <a:ln w="25400" cap="sq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SzPct val="75000"/>
              <a:defRPr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D</a:t>
            </a:r>
            <a:r>
              <a:rPr lang="en-US" altLang="zh-CN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0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=z</a:t>
            </a:r>
          </a:p>
          <a:p>
            <a:pPr algn="ctr">
              <a:spcBef>
                <a:spcPct val="50000"/>
              </a:spcBef>
              <a:buClr>
                <a:schemeClr val="tx2"/>
              </a:buClr>
              <a:buSzPct val="75000"/>
              <a:defRPr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D</a:t>
            </a:r>
            <a:r>
              <a:rPr lang="en-US" altLang="zh-CN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1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=z’</a:t>
            </a:r>
          </a:p>
          <a:p>
            <a:pPr algn="ctr">
              <a:spcBef>
                <a:spcPct val="50000"/>
              </a:spcBef>
              <a:buClr>
                <a:schemeClr val="tx2"/>
              </a:buClr>
              <a:buSzPct val="75000"/>
              <a:defRPr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D</a:t>
            </a:r>
            <a:r>
              <a:rPr lang="en-US" altLang="zh-CN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2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=0</a:t>
            </a:r>
          </a:p>
          <a:p>
            <a:pPr algn="ctr">
              <a:spcBef>
                <a:spcPct val="50000"/>
              </a:spcBef>
              <a:buClr>
                <a:schemeClr val="tx2"/>
              </a:buClr>
              <a:buSzPct val="75000"/>
              <a:defRPr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D</a:t>
            </a:r>
            <a:r>
              <a:rPr lang="en-US" altLang="zh-CN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3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=1</a:t>
            </a:r>
          </a:p>
        </p:txBody>
      </p:sp>
      <p:sp>
        <p:nvSpPr>
          <p:cNvPr id="71792" name="Text Box 112"/>
          <p:cNvSpPr txBox="1">
            <a:spLocks noChangeArrowheads="1"/>
          </p:cNvSpPr>
          <p:nvPr/>
        </p:nvSpPr>
        <p:spPr bwMode="auto">
          <a:xfrm>
            <a:off x="4633913" y="5527675"/>
            <a:ext cx="4284662" cy="854075"/>
          </a:xfrm>
          <a:prstGeom prst="rect">
            <a:avLst/>
          </a:prstGeom>
          <a:noFill/>
          <a:ln w="25400" cap="sq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SzPct val="75000"/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F=X’Y’D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0</a:t>
            </a: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+X’YD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1</a:t>
            </a: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+XY’D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2</a:t>
            </a: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+XYD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3</a:t>
            </a:r>
          </a:p>
          <a:p>
            <a:pPr>
              <a:spcBef>
                <a:spcPct val="50000"/>
              </a:spcBef>
              <a:buClr>
                <a:schemeClr val="tx2"/>
              </a:buClr>
              <a:buSzPct val="75000"/>
              <a:defRPr/>
            </a:pPr>
            <a:r>
              <a:rPr lang="en-US" altLang="zh-CN" sz="20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           </a:t>
            </a: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=X’Y’Z+X’YZ’+XY</a:t>
            </a:r>
          </a:p>
        </p:txBody>
      </p:sp>
      <p:grpSp>
        <p:nvGrpSpPr>
          <p:cNvPr id="4" name="Group 113"/>
          <p:cNvGrpSpPr>
            <a:grpSpLocks/>
          </p:cNvGrpSpPr>
          <p:nvPr/>
        </p:nvGrpSpPr>
        <p:grpSpPr bwMode="auto">
          <a:xfrm>
            <a:off x="5075238" y="2708275"/>
            <a:ext cx="3165475" cy="2562225"/>
            <a:chOff x="3448" y="1480"/>
            <a:chExt cx="1994" cy="1614"/>
          </a:xfrm>
        </p:grpSpPr>
        <p:sp>
          <p:nvSpPr>
            <p:cNvPr id="75785" name="Text Box 114"/>
            <p:cNvSpPr txBox="1">
              <a:spLocks noChangeArrowheads="1"/>
            </p:cNvSpPr>
            <p:nvPr/>
          </p:nvSpPr>
          <p:spPr bwMode="auto">
            <a:xfrm>
              <a:off x="3456" y="2530"/>
              <a:ext cx="30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X</a:t>
              </a:r>
            </a:p>
          </p:txBody>
        </p:sp>
        <p:sp>
          <p:nvSpPr>
            <p:cNvPr id="75786" name="Text Box 115"/>
            <p:cNvSpPr txBox="1">
              <a:spLocks noChangeArrowheads="1"/>
            </p:cNvSpPr>
            <p:nvPr/>
          </p:nvSpPr>
          <p:spPr bwMode="auto">
            <a:xfrm>
              <a:off x="3448" y="2326"/>
              <a:ext cx="1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ea typeface="宋体" pitchFamily="2" charset="-122"/>
                </a:rPr>
                <a:t>Y</a:t>
              </a:r>
            </a:p>
          </p:txBody>
        </p:sp>
        <p:sp>
          <p:nvSpPr>
            <p:cNvPr id="75787" name="Rectangle 116"/>
            <p:cNvSpPr>
              <a:spLocks noChangeArrowheads="1"/>
            </p:cNvSpPr>
            <p:nvPr/>
          </p:nvSpPr>
          <p:spPr bwMode="auto">
            <a:xfrm>
              <a:off x="3456" y="1480"/>
              <a:ext cx="336" cy="682"/>
            </a:xfrm>
            <a:prstGeom prst="rect">
              <a:avLst/>
            </a:prstGeom>
            <a:noFill/>
            <a:ln w="25400" cap="sq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buClr>
                  <a:schemeClr val="tx2"/>
                </a:buClr>
                <a:buSzPct val="75000"/>
              </a:pPr>
              <a:r>
                <a:rPr lang="en-US" altLang="zh-CN" b="1">
                  <a:ea typeface="宋体" pitchFamily="2" charset="-122"/>
                </a:rPr>
                <a:t>z</a:t>
              </a:r>
            </a:p>
            <a:p>
              <a:pPr algn="ctr">
                <a:lnSpc>
                  <a:spcPct val="90000"/>
                </a:lnSpc>
                <a:buClr>
                  <a:schemeClr val="tx2"/>
                </a:buClr>
                <a:buSzPct val="75000"/>
              </a:pPr>
              <a:r>
                <a:rPr lang="en-US" altLang="zh-CN" b="1">
                  <a:ea typeface="宋体" pitchFamily="2" charset="-122"/>
                </a:rPr>
                <a:t>z’</a:t>
              </a:r>
            </a:p>
            <a:p>
              <a:pPr algn="ctr">
                <a:lnSpc>
                  <a:spcPct val="90000"/>
                </a:lnSpc>
                <a:buClr>
                  <a:schemeClr val="tx2"/>
                </a:buClr>
                <a:buSzPct val="75000"/>
              </a:pPr>
              <a:r>
                <a:rPr lang="en-US" altLang="zh-CN" b="1">
                  <a:ea typeface="宋体" pitchFamily="2" charset="-122"/>
                </a:rPr>
                <a:t>0</a:t>
              </a:r>
            </a:p>
            <a:p>
              <a:pPr algn="ctr">
                <a:lnSpc>
                  <a:spcPct val="90000"/>
                </a:lnSpc>
                <a:buClr>
                  <a:schemeClr val="tx2"/>
                </a:buClr>
                <a:buSzPct val="75000"/>
              </a:pPr>
              <a:r>
                <a:rPr lang="en-US" altLang="zh-CN" b="1">
                  <a:ea typeface="宋体" pitchFamily="2" charset="-122"/>
                </a:rPr>
                <a:t>1</a:t>
              </a:r>
            </a:p>
          </p:txBody>
        </p:sp>
        <p:grpSp>
          <p:nvGrpSpPr>
            <p:cNvPr id="75788" name="Group 117"/>
            <p:cNvGrpSpPr>
              <a:grpSpLocks/>
            </p:cNvGrpSpPr>
            <p:nvPr/>
          </p:nvGrpSpPr>
          <p:grpSpPr bwMode="auto">
            <a:xfrm>
              <a:off x="3721" y="1480"/>
              <a:ext cx="1721" cy="1614"/>
              <a:chOff x="3721" y="1538"/>
              <a:chExt cx="1721" cy="1614"/>
            </a:xfrm>
          </p:grpSpPr>
          <p:sp>
            <p:nvSpPr>
              <p:cNvPr id="75789" name="Rectangle 118"/>
              <p:cNvSpPr>
                <a:spLocks noChangeArrowheads="1"/>
              </p:cNvSpPr>
              <p:nvPr/>
            </p:nvSpPr>
            <p:spPr bwMode="auto">
              <a:xfrm>
                <a:off x="4141" y="1538"/>
                <a:ext cx="894" cy="152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790" name="Line 119"/>
              <p:cNvSpPr>
                <a:spLocks noChangeShapeType="1"/>
              </p:cNvSpPr>
              <p:nvPr/>
            </p:nvSpPr>
            <p:spPr bwMode="auto">
              <a:xfrm>
                <a:off x="3735" y="1654"/>
                <a:ext cx="40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1" name="Line 120"/>
              <p:cNvSpPr>
                <a:spLocks noChangeShapeType="1"/>
              </p:cNvSpPr>
              <p:nvPr/>
            </p:nvSpPr>
            <p:spPr bwMode="auto">
              <a:xfrm>
                <a:off x="3735" y="1808"/>
                <a:ext cx="40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2" name="Line 121"/>
              <p:cNvSpPr>
                <a:spLocks noChangeShapeType="1"/>
              </p:cNvSpPr>
              <p:nvPr/>
            </p:nvSpPr>
            <p:spPr bwMode="auto">
              <a:xfrm>
                <a:off x="3735" y="1963"/>
                <a:ext cx="40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3" name="Line 122"/>
              <p:cNvSpPr>
                <a:spLocks noChangeShapeType="1"/>
              </p:cNvSpPr>
              <p:nvPr/>
            </p:nvSpPr>
            <p:spPr bwMode="auto">
              <a:xfrm>
                <a:off x="3735" y="2118"/>
                <a:ext cx="40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4" name="Text Box 123"/>
              <p:cNvSpPr txBox="1">
                <a:spLocks noChangeArrowheads="1"/>
              </p:cNvSpPr>
              <p:nvPr/>
            </p:nvSpPr>
            <p:spPr bwMode="auto">
              <a:xfrm>
                <a:off x="4182" y="2002"/>
                <a:ext cx="32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>
                    <a:solidFill>
                      <a:srgbClr val="000000"/>
                    </a:solidFill>
                    <a:ea typeface="宋体" pitchFamily="2" charset="-122"/>
                  </a:rPr>
                  <a:t>D</a:t>
                </a:r>
                <a:r>
                  <a:rPr lang="en-US" altLang="zh-CN" b="1" baseline="-25000">
                    <a:solidFill>
                      <a:srgbClr val="000000"/>
                    </a:solidFill>
                    <a:ea typeface="宋体" pitchFamily="2" charset="-122"/>
                  </a:rPr>
                  <a:t>3</a:t>
                </a:r>
              </a:p>
            </p:txBody>
          </p:sp>
          <p:sp>
            <p:nvSpPr>
              <p:cNvPr id="75795" name="Text Box 124"/>
              <p:cNvSpPr txBox="1">
                <a:spLocks noChangeArrowheads="1"/>
              </p:cNvSpPr>
              <p:nvPr/>
            </p:nvSpPr>
            <p:spPr bwMode="auto">
              <a:xfrm>
                <a:off x="4182" y="1847"/>
                <a:ext cx="32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>
                    <a:solidFill>
                      <a:srgbClr val="000000"/>
                    </a:solidFill>
                    <a:ea typeface="宋体" pitchFamily="2" charset="-122"/>
                  </a:rPr>
                  <a:t>D</a:t>
                </a:r>
                <a:r>
                  <a:rPr lang="en-US" altLang="zh-CN" b="1" baseline="-25000">
                    <a:solidFill>
                      <a:srgbClr val="000000"/>
                    </a:solidFill>
                    <a:ea typeface="宋体" pitchFamily="2" charset="-122"/>
                  </a:rPr>
                  <a:t>2</a:t>
                </a:r>
              </a:p>
            </p:txBody>
          </p:sp>
          <p:sp>
            <p:nvSpPr>
              <p:cNvPr id="75796" name="Text Box 125"/>
              <p:cNvSpPr txBox="1">
                <a:spLocks noChangeArrowheads="1"/>
              </p:cNvSpPr>
              <p:nvPr/>
            </p:nvSpPr>
            <p:spPr bwMode="auto">
              <a:xfrm>
                <a:off x="4182" y="1692"/>
                <a:ext cx="32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>
                    <a:solidFill>
                      <a:srgbClr val="000000"/>
                    </a:solidFill>
                    <a:ea typeface="宋体" pitchFamily="2" charset="-122"/>
                  </a:rPr>
                  <a:t>D</a:t>
                </a:r>
                <a:r>
                  <a:rPr lang="en-US" altLang="zh-CN" b="1" baseline="-25000">
                    <a:solidFill>
                      <a:srgbClr val="000000"/>
                    </a:solidFill>
                    <a:ea typeface="宋体" pitchFamily="2" charset="-122"/>
                  </a:rPr>
                  <a:t>1</a:t>
                </a:r>
              </a:p>
            </p:txBody>
          </p:sp>
          <p:sp>
            <p:nvSpPr>
              <p:cNvPr id="75797" name="Text Box 126"/>
              <p:cNvSpPr txBox="1">
                <a:spLocks noChangeArrowheads="1"/>
              </p:cNvSpPr>
              <p:nvPr/>
            </p:nvSpPr>
            <p:spPr bwMode="auto">
              <a:xfrm>
                <a:off x="4182" y="1538"/>
                <a:ext cx="32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>
                    <a:solidFill>
                      <a:srgbClr val="000000"/>
                    </a:solidFill>
                    <a:ea typeface="宋体" pitchFamily="2" charset="-122"/>
                  </a:rPr>
                  <a:t>D</a:t>
                </a:r>
                <a:r>
                  <a:rPr lang="en-US" altLang="zh-CN" b="1" baseline="-25000">
                    <a:solidFill>
                      <a:srgbClr val="000000"/>
                    </a:solidFill>
                    <a:ea typeface="宋体" pitchFamily="2" charset="-122"/>
                  </a:rPr>
                  <a:t>0</a:t>
                </a:r>
              </a:p>
            </p:txBody>
          </p:sp>
          <p:sp>
            <p:nvSpPr>
              <p:cNvPr id="75798" name="Line 127"/>
              <p:cNvSpPr>
                <a:spLocks noChangeShapeType="1"/>
              </p:cNvSpPr>
              <p:nvPr/>
            </p:nvSpPr>
            <p:spPr bwMode="auto">
              <a:xfrm>
                <a:off x="5036" y="1963"/>
                <a:ext cx="40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9" name="Text Box 128"/>
              <p:cNvSpPr txBox="1">
                <a:spLocks noChangeArrowheads="1"/>
              </p:cNvSpPr>
              <p:nvPr/>
            </p:nvSpPr>
            <p:spPr bwMode="auto">
              <a:xfrm>
                <a:off x="4385" y="1692"/>
                <a:ext cx="610" cy="4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b="1">
                    <a:solidFill>
                      <a:srgbClr val="000000"/>
                    </a:solidFill>
                    <a:ea typeface="宋体" pitchFamily="2" charset="-122"/>
                  </a:rPr>
                  <a:t>4-1</a:t>
                </a:r>
              </a:p>
              <a:p>
                <a:pPr algn="ctr">
                  <a:spcBef>
                    <a:spcPct val="50000"/>
                  </a:spcBef>
                </a:pPr>
                <a:r>
                  <a:rPr lang="en-US" altLang="zh-CN" b="1">
                    <a:solidFill>
                      <a:srgbClr val="000000"/>
                    </a:solidFill>
                    <a:ea typeface="宋体" pitchFamily="2" charset="-122"/>
                  </a:rPr>
                  <a:t>MUX</a:t>
                </a:r>
              </a:p>
            </p:txBody>
          </p:sp>
          <p:sp>
            <p:nvSpPr>
              <p:cNvPr id="75800" name="Text Box 129"/>
              <p:cNvSpPr txBox="1">
                <a:spLocks noChangeArrowheads="1"/>
              </p:cNvSpPr>
              <p:nvPr/>
            </p:nvSpPr>
            <p:spPr bwMode="auto">
              <a:xfrm>
                <a:off x="4199" y="2529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r>
                  <a:rPr lang="en-US" altLang="zh-CN" sz="1000" b="1">
                    <a:solidFill>
                      <a:srgbClr val="000000"/>
                    </a:solidFill>
                    <a:ea typeface="宋体" pitchFamily="2" charset="-122"/>
                  </a:rPr>
                  <a:t>1</a:t>
                </a:r>
                <a:endParaRPr lang="en-US" altLang="zh-CN" sz="1000" b="1" baseline="-25000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75801" name="Text Box 130"/>
              <p:cNvSpPr txBox="1">
                <a:spLocks noChangeArrowheads="1"/>
              </p:cNvSpPr>
              <p:nvPr/>
            </p:nvSpPr>
            <p:spPr bwMode="auto">
              <a:xfrm>
                <a:off x="4199" y="2354"/>
                <a:ext cx="32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>
                    <a:solidFill>
                      <a:srgbClr val="000000"/>
                    </a:solidFill>
                    <a:ea typeface="宋体" pitchFamily="2" charset="-122"/>
                  </a:rPr>
                  <a:t>A</a:t>
                </a:r>
                <a:r>
                  <a:rPr lang="en-US" altLang="zh-CN" sz="1000" b="1">
                    <a:solidFill>
                      <a:srgbClr val="000000"/>
                    </a:solidFill>
                    <a:ea typeface="宋体" pitchFamily="2" charset="-122"/>
                  </a:rPr>
                  <a:t>0</a:t>
                </a:r>
                <a:endParaRPr lang="en-US" altLang="zh-CN" sz="1000" b="1" baseline="-25000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75802" name="Line 131"/>
              <p:cNvSpPr>
                <a:spLocks noChangeShapeType="1"/>
              </p:cNvSpPr>
              <p:nvPr/>
            </p:nvSpPr>
            <p:spPr bwMode="auto">
              <a:xfrm>
                <a:off x="3721" y="2670"/>
                <a:ext cx="40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3" name="Line 132"/>
              <p:cNvSpPr>
                <a:spLocks noChangeShapeType="1"/>
              </p:cNvSpPr>
              <p:nvPr/>
            </p:nvSpPr>
            <p:spPr bwMode="auto">
              <a:xfrm>
                <a:off x="3721" y="2500"/>
                <a:ext cx="40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4" name="Line 133"/>
              <p:cNvSpPr>
                <a:spLocks noChangeShapeType="1"/>
              </p:cNvSpPr>
              <p:nvPr/>
            </p:nvSpPr>
            <p:spPr bwMode="auto">
              <a:xfrm>
                <a:off x="3901" y="2897"/>
                <a:ext cx="2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5" name="Line 134"/>
              <p:cNvSpPr>
                <a:spLocks noChangeShapeType="1"/>
              </p:cNvSpPr>
              <p:nvPr/>
            </p:nvSpPr>
            <p:spPr bwMode="auto">
              <a:xfrm>
                <a:off x="3845" y="3152"/>
                <a:ext cx="14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6" name="Line 135"/>
              <p:cNvSpPr>
                <a:spLocks noChangeShapeType="1"/>
              </p:cNvSpPr>
              <p:nvPr/>
            </p:nvSpPr>
            <p:spPr bwMode="auto">
              <a:xfrm>
                <a:off x="3901" y="2897"/>
                <a:ext cx="0" cy="2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7" name="Text Box 136"/>
              <p:cNvSpPr txBox="1">
                <a:spLocks noChangeArrowheads="1"/>
              </p:cNvSpPr>
              <p:nvPr/>
            </p:nvSpPr>
            <p:spPr bwMode="auto">
              <a:xfrm>
                <a:off x="4212" y="2751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>
                    <a:solidFill>
                      <a:srgbClr val="000000"/>
                    </a:solidFill>
                    <a:ea typeface="宋体" pitchFamily="2" charset="-122"/>
                  </a:rPr>
                  <a:t>EN</a:t>
                </a:r>
                <a:endParaRPr lang="en-US" altLang="zh-CN" b="1" baseline="-25000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91" grpId="0"/>
      <p:bldP spid="7179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主要内容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3713" y="1989138"/>
            <a:ext cx="6257925" cy="4383087"/>
          </a:xfrm>
        </p:spPr>
        <p:txBody>
          <a:bodyPr/>
          <a:lstStyle/>
          <a:p>
            <a:pPr eaLnBrk="1" hangingPunct="1"/>
            <a:r>
              <a:rPr lang="zh-CN" altLang="en-US" smtClean="0"/>
              <a:t>组合逻辑的设计方法</a:t>
            </a:r>
          </a:p>
          <a:p>
            <a:pPr eaLnBrk="1" hangingPunct="1"/>
            <a:r>
              <a:rPr lang="zh-CN" altLang="en-US" smtClean="0"/>
              <a:t>数字集成电路介绍</a:t>
            </a:r>
          </a:p>
          <a:p>
            <a:pPr eaLnBrk="1" hangingPunct="1"/>
            <a:r>
              <a:rPr lang="zh-CN" altLang="en-US" smtClean="0"/>
              <a:t>译码器与编码器</a:t>
            </a:r>
          </a:p>
          <a:p>
            <a:pPr eaLnBrk="1" hangingPunct="1"/>
            <a:r>
              <a:rPr lang="zh-CN" altLang="en-US" smtClean="0"/>
              <a:t>数字多路器</a:t>
            </a:r>
          </a:p>
          <a:p>
            <a:pPr eaLnBrk="1" hangingPunct="1">
              <a:buClr>
                <a:schemeClr val="tx2"/>
              </a:buClr>
            </a:pPr>
            <a:r>
              <a:rPr lang="zh-CN" altLang="en-US" smtClean="0"/>
              <a:t>加法器与减法器</a:t>
            </a:r>
          </a:p>
          <a:p>
            <a:pPr eaLnBrk="1" hangingPunct="1"/>
            <a:r>
              <a:rPr lang="zh-CN" altLang="en-US" smtClean="0"/>
              <a:t>二进制比较器与</a:t>
            </a:r>
            <a:r>
              <a:rPr lang="en-US" altLang="zh-CN" smtClean="0"/>
              <a:t>ALU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1268" name="Picture 4" descr="33"/>
          <p:cNvPicPr>
            <a:picLocks noChangeAspect="1" noChangeArrowheads="1"/>
          </p:cNvPicPr>
          <p:nvPr/>
        </p:nvPicPr>
        <p:blipFill>
          <a:blip r:embed="rId3">
            <a:lum contrast="66000"/>
            <a:grayscl/>
          </a:blip>
          <a:srcRect/>
          <a:stretch>
            <a:fillRect/>
          </a:stretch>
        </p:blipFill>
        <p:spPr bwMode="auto">
          <a:xfrm>
            <a:off x="5219700" y="1484313"/>
            <a:ext cx="3311525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1188" y="1412875"/>
            <a:ext cx="3810000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1" name="AutoShape 7"/>
          <p:cNvSpPr>
            <a:spLocks noChangeArrowheads="1"/>
          </p:cNvSpPr>
          <p:nvPr/>
        </p:nvSpPr>
        <p:spPr bwMode="gray">
          <a:xfrm>
            <a:off x="5435600" y="5013325"/>
            <a:ext cx="3311525" cy="1250950"/>
          </a:xfrm>
          <a:prstGeom prst="cloudCallout">
            <a:avLst>
              <a:gd name="adj1" fmla="val -31833"/>
              <a:gd name="adj2" fmla="val -97463"/>
            </a:avLst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38100">
            <a:solidFill>
              <a:srgbClr val="EAEAEA"/>
            </a:solidFill>
            <a:round/>
            <a:headEnd/>
            <a:tailEnd/>
          </a:ln>
          <a:effectLst>
            <a:outerShdw dist="109250" dir="3267739" algn="ctr" rotWithShape="0">
              <a:srgbClr val="333333">
                <a:alpha val="50000"/>
              </a:srgbClr>
            </a:outerShdw>
          </a:effec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zh-CN" altLang="en-US" sz="2400" b="1">
                <a:latin typeface="Tahoma" pitchFamily="34" charset="0"/>
                <a:ea typeface="宋体" pitchFamily="2" charset="-122"/>
                <a:sym typeface="Wingdings" pitchFamily="2" charset="2"/>
              </a:rPr>
              <a:t>当三个变量相同时输出</a:t>
            </a:r>
            <a:r>
              <a:rPr lang="en-US" altLang="zh-CN" sz="2400" b="1">
                <a:latin typeface="Tahoma" pitchFamily="34" charset="0"/>
                <a:ea typeface="宋体" pitchFamily="2" charset="-122"/>
                <a:sym typeface="Wingdings" pitchFamily="2" charset="2"/>
              </a:rPr>
              <a:t>1</a:t>
            </a:r>
          </a:p>
        </p:txBody>
      </p:sp>
      <p:graphicFrame>
        <p:nvGraphicFramePr>
          <p:cNvPr id="2050" name="Object 11"/>
          <p:cNvGraphicFramePr>
            <a:graphicFrameLocks noChangeAspect="1"/>
          </p:cNvGraphicFramePr>
          <p:nvPr/>
        </p:nvGraphicFramePr>
        <p:xfrm>
          <a:off x="539750" y="4221163"/>
          <a:ext cx="4392613" cy="2241550"/>
        </p:xfrm>
        <a:graphic>
          <a:graphicData uri="http://schemas.openxmlformats.org/presentationml/2006/ole">
            <p:oleObj spid="_x0000_s2050" name="公式" r:id="rId5" imgW="2044440" imgH="104112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二进制加法器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628775"/>
            <a:ext cx="7772400" cy="4114800"/>
          </a:xfrm>
        </p:spPr>
        <p:txBody>
          <a:bodyPr/>
          <a:lstStyle/>
          <a:p>
            <a:pPr algn="just"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mtClean="0"/>
              <a:t>加法器是构成算术运算器的基本单元。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mtClean="0"/>
              <a:t>半加器</a:t>
            </a:r>
          </a:p>
          <a:p>
            <a:pPr lvl="2" eaLnBrk="1" hangingPunct="1">
              <a:lnSpc>
                <a:spcPct val="120000"/>
              </a:lnSpc>
            </a:pPr>
            <a:r>
              <a:rPr lang="zh-CN" altLang="en-US" smtClean="0"/>
              <a:t>不考虑低位来的进位加法叫半加；</a:t>
            </a:r>
          </a:p>
          <a:p>
            <a:pPr lvl="2" eaLnBrk="1" hangingPunct="1">
              <a:lnSpc>
                <a:spcPct val="120000"/>
              </a:lnSpc>
            </a:pPr>
            <a:r>
              <a:rPr lang="zh-CN" altLang="en-US" smtClean="0"/>
              <a:t>能完成半加功能的电路叫半加器。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mtClean="0"/>
              <a:t>全加器</a:t>
            </a:r>
          </a:p>
          <a:p>
            <a:pPr lvl="2" eaLnBrk="1" hangingPunct="1">
              <a:lnSpc>
                <a:spcPct val="120000"/>
              </a:lnSpc>
            </a:pPr>
            <a:r>
              <a:rPr lang="zh-CN" altLang="en-US" smtClean="0"/>
              <a:t>考虑低位来的进位加法叫全加；</a:t>
            </a:r>
          </a:p>
          <a:p>
            <a:pPr lvl="2" eaLnBrk="1" hangingPunct="1">
              <a:lnSpc>
                <a:spcPct val="120000"/>
              </a:lnSpc>
            </a:pPr>
            <a:r>
              <a:rPr lang="zh-CN" altLang="en-US" smtClean="0"/>
              <a:t>能完成全加功能的电路叫全加器。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一位加法器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2205038"/>
            <a:ext cx="8343900" cy="4114800"/>
          </a:xfrm>
        </p:spPr>
        <p:txBody>
          <a:bodyPr/>
          <a:lstStyle/>
          <a:p>
            <a:pPr eaLnBrk="1" hangingPunct="1">
              <a:lnSpc>
                <a:spcPct val="160000"/>
              </a:lnSpc>
            </a:pPr>
            <a:r>
              <a:rPr lang="zh-CN" altLang="en-US" sz="3200" smtClean="0"/>
              <a:t>能够实现两个</a:t>
            </a:r>
            <a:r>
              <a:rPr lang="en-US" altLang="zh-CN" sz="3200" smtClean="0"/>
              <a:t>1</a:t>
            </a:r>
            <a:r>
              <a:rPr lang="zh-CN" altLang="en-US" sz="3200" smtClean="0"/>
              <a:t>位二进制数相加的运算</a:t>
            </a:r>
          </a:p>
          <a:p>
            <a:pPr eaLnBrk="1" hangingPunct="1">
              <a:lnSpc>
                <a:spcPct val="160000"/>
              </a:lnSpc>
            </a:pPr>
            <a:r>
              <a:rPr lang="zh-CN" altLang="en-US" sz="3200" smtClean="0"/>
              <a:t>输出和与进位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</a:t>
            </a:r>
            <a:r>
              <a:rPr lang="zh-CN" altLang="en-US" smtClean="0"/>
              <a:t>位半加器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132762" cy="47625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i="1" smtClean="0">
                <a:solidFill>
                  <a:srgbClr val="FF0000"/>
                </a:solidFill>
              </a:rPr>
              <a:t>step1</a:t>
            </a:r>
            <a:r>
              <a:rPr lang="zh-CN" altLang="en-US" i="1" smtClean="0">
                <a:solidFill>
                  <a:srgbClr val="FF0000"/>
                </a:solidFill>
              </a:rPr>
              <a:t>：分析输入与输出，写出变量：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mtClean="0"/>
              <a:t>	输入：两个加数 </a:t>
            </a:r>
            <a:r>
              <a:rPr lang="en-US" altLang="zh-CN" smtClean="0"/>
              <a:t>A , B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mtClean="0"/>
              <a:t>	</a:t>
            </a:r>
            <a:r>
              <a:rPr lang="zh-CN" altLang="en-US" smtClean="0"/>
              <a:t>输出：两个加数的和：</a:t>
            </a:r>
            <a:r>
              <a:rPr lang="en-US" altLang="zh-CN" smtClean="0"/>
              <a:t>S</a:t>
            </a:r>
            <a:r>
              <a:rPr lang="zh-CN" altLang="en-US" smtClean="0"/>
              <a:t>， 进位：</a:t>
            </a:r>
            <a:r>
              <a:rPr lang="en-US" altLang="zh-CN" smtClean="0"/>
              <a:t>Co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mtClean="0"/>
              <a:t>	</a:t>
            </a:r>
            <a:r>
              <a:rPr lang="zh-CN" altLang="en-US" smtClean="0"/>
              <a:t>输入与输出的关系（</a:t>
            </a:r>
            <a:r>
              <a:rPr lang="en-US" altLang="zh-CN" smtClean="0"/>
              <a:t>1</a:t>
            </a:r>
            <a:r>
              <a:rPr lang="zh-CN" altLang="en-US" smtClean="0"/>
              <a:t>位二输入加法的可能）：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/>
              <a:t>0+0=</a:t>
            </a:r>
            <a:r>
              <a:rPr lang="en-US" altLang="zh-CN" smtClean="0">
                <a:solidFill>
                  <a:srgbClr val="FF9900"/>
                </a:solidFill>
              </a:rPr>
              <a:t>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/>
              <a:t>0+1=</a:t>
            </a:r>
            <a:r>
              <a:rPr lang="en-US" altLang="zh-CN" smtClean="0">
                <a:solidFill>
                  <a:srgbClr val="FF9900"/>
                </a:solidFill>
              </a:rPr>
              <a:t>1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/>
              <a:t>1+0=</a:t>
            </a:r>
            <a:r>
              <a:rPr lang="en-US" altLang="zh-CN" smtClean="0">
                <a:solidFill>
                  <a:srgbClr val="FF9900"/>
                </a:solidFill>
              </a:rPr>
              <a:t>1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/>
              <a:t>1+1=</a:t>
            </a:r>
            <a:r>
              <a:rPr lang="en-US" altLang="zh-CN" smtClean="0">
                <a:solidFill>
                  <a:srgbClr val="FF3300"/>
                </a:solidFill>
              </a:rPr>
              <a:t>1</a:t>
            </a:r>
            <a:r>
              <a:rPr lang="en-US" altLang="zh-CN" smtClean="0">
                <a:solidFill>
                  <a:srgbClr val="FF9900"/>
                </a:solidFill>
              </a:rPr>
              <a:t>0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mtClean="0"/>
              <a:t>黄色数字为和， 红色数字为进位。</a:t>
            </a:r>
          </a:p>
        </p:txBody>
      </p:sp>
      <p:grpSp>
        <p:nvGrpSpPr>
          <p:cNvPr id="79876" name="Group 4"/>
          <p:cNvGrpSpPr>
            <a:grpSpLocks/>
          </p:cNvGrpSpPr>
          <p:nvPr/>
        </p:nvGrpSpPr>
        <p:grpSpPr bwMode="auto">
          <a:xfrm>
            <a:off x="6084888" y="3716338"/>
            <a:ext cx="2870200" cy="2260600"/>
            <a:chOff x="3730" y="2635"/>
            <a:chExt cx="2092" cy="1722"/>
          </a:xfrm>
        </p:grpSpPr>
        <p:sp>
          <p:nvSpPr>
            <p:cNvPr id="79877" name="Rectangle 5"/>
            <p:cNvSpPr>
              <a:spLocks noChangeArrowheads="1"/>
            </p:cNvSpPr>
            <p:nvPr/>
          </p:nvSpPr>
          <p:spPr bwMode="auto">
            <a:xfrm>
              <a:off x="3748" y="3081"/>
              <a:ext cx="958" cy="48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b="1">
                  <a:latin typeface="宋体" pitchFamily="2" charset="-122"/>
                  <a:ea typeface="宋体" pitchFamily="2" charset="-122"/>
                </a:rPr>
                <a:t>半加器</a:t>
              </a:r>
            </a:p>
          </p:txBody>
        </p:sp>
        <p:grpSp>
          <p:nvGrpSpPr>
            <p:cNvPr id="79878" name="Group 6"/>
            <p:cNvGrpSpPr>
              <a:grpSpLocks/>
            </p:cNvGrpSpPr>
            <p:nvPr/>
          </p:nvGrpSpPr>
          <p:grpSpPr bwMode="auto">
            <a:xfrm>
              <a:off x="3730" y="3568"/>
              <a:ext cx="510" cy="789"/>
              <a:chOff x="3167" y="1519"/>
              <a:chExt cx="510" cy="789"/>
            </a:xfrm>
          </p:grpSpPr>
          <p:sp>
            <p:nvSpPr>
              <p:cNvPr id="79892" name="Line 7"/>
              <p:cNvSpPr>
                <a:spLocks noChangeShapeType="1"/>
              </p:cNvSpPr>
              <p:nvPr/>
            </p:nvSpPr>
            <p:spPr bwMode="auto">
              <a:xfrm flipV="1">
                <a:off x="3423" y="1519"/>
                <a:ext cx="2" cy="36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893" name="Text Box 8"/>
              <p:cNvSpPr txBox="1">
                <a:spLocks noChangeArrowheads="1"/>
              </p:cNvSpPr>
              <p:nvPr/>
            </p:nvSpPr>
            <p:spPr bwMode="auto">
              <a:xfrm>
                <a:off x="3303" y="1829"/>
                <a:ext cx="247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A</a:t>
                </a:r>
              </a:p>
            </p:txBody>
          </p:sp>
          <p:sp>
            <p:nvSpPr>
              <p:cNvPr id="79894" name="Text Box 9"/>
              <p:cNvSpPr txBox="1">
                <a:spLocks noChangeArrowheads="1"/>
              </p:cNvSpPr>
              <p:nvPr/>
            </p:nvSpPr>
            <p:spPr bwMode="auto">
              <a:xfrm>
                <a:off x="3167" y="2005"/>
                <a:ext cx="510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加数</a:t>
                </a:r>
              </a:p>
            </p:txBody>
          </p:sp>
        </p:grpSp>
        <p:grpSp>
          <p:nvGrpSpPr>
            <p:cNvPr id="79879" name="Group 10"/>
            <p:cNvGrpSpPr>
              <a:grpSpLocks/>
            </p:cNvGrpSpPr>
            <p:nvPr/>
          </p:nvGrpSpPr>
          <p:grpSpPr bwMode="auto">
            <a:xfrm>
              <a:off x="4126" y="3568"/>
              <a:ext cx="720" cy="787"/>
              <a:chOff x="3563" y="1519"/>
              <a:chExt cx="720" cy="787"/>
            </a:xfrm>
          </p:grpSpPr>
          <p:sp>
            <p:nvSpPr>
              <p:cNvPr id="79889" name="Line 11"/>
              <p:cNvSpPr>
                <a:spLocks noChangeShapeType="1"/>
              </p:cNvSpPr>
              <p:nvPr/>
            </p:nvSpPr>
            <p:spPr bwMode="auto">
              <a:xfrm flipV="1">
                <a:off x="3903" y="1519"/>
                <a:ext cx="2" cy="36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890" name="Text Box 12"/>
              <p:cNvSpPr txBox="1">
                <a:spLocks noChangeArrowheads="1"/>
              </p:cNvSpPr>
              <p:nvPr/>
            </p:nvSpPr>
            <p:spPr bwMode="auto">
              <a:xfrm>
                <a:off x="3779" y="1828"/>
                <a:ext cx="247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B</a:t>
                </a:r>
              </a:p>
            </p:txBody>
          </p:sp>
          <p:sp>
            <p:nvSpPr>
              <p:cNvPr id="79891" name="Text Box 13"/>
              <p:cNvSpPr txBox="1">
                <a:spLocks noChangeArrowheads="1"/>
              </p:cNvSpPr>
              <p:nvPr/>
            </p:nvSpPr>
            <p:spPr bwMode="auto">
              <a:xfrm>
                <a:off x="3563" y="2004"/>
                <a:ext cx="720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被加数</a:t>
                </a:r>
              </a:p>
            </p:txBody>
          </p:sp>
        </p:grpSp>
        <p:grpSp>
          <p:nvGrpSpPr>
            <p:cNvPr id="79880" name="Group 14"/>
            <p:cNvGrpSpPr>
              <a:grpSpLocks/>
            </p:cNvGrpSpPr>
            <p:nvPr/>
          </p:nvGrpSpPr>
          <p:grpSpPr bwMode="auto">
            <a:xfrm>
              <a:off x="4706" y="3026"/>
              <a:ext cx="1116" cy="636"/>
              <a:chOff x="4143" y="977"/>
              <a:chExt cx="1116" cy="636"/>
            </a:xfrm>
          </p:grpSpPr>
          <p:sp>
            <p:nvSpPr>
              <p:cNvPr id="79885" name="Line 15"/>
              <p:cNvSpPr>
                <a:spLocks noChangeShapeType="1"/>
              </p:cNvSpPr>
              <p:nvPr/>
            </p:nvSpPr>
            <p:spPr bwMode="auto">
              <a:xfrm rot="5400000" flipV="1">
                <a:off x="4323" y="1100"/>
                <a:ext cx="2" cy="36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79886" name="Group 16"/>
              <p:cNvGrpSpPr>
                <a:grpSpLocks/>
              </p:cNvGrpSpPr>
              <p:nvPr/>
            </p:nvGrpSpPr>
            <p:grpSpPr bwMode="auto">
              <a:xfrm>
                <a:off x="4145" y="977"/>
                <a:ext cx="1114" cy="636"/>
                <a:chOff x="4145" y="977"/>
                <a:chExt cx="1114" cy="636"/>
              </a:xfrm>
            </p:grpSpPr>
            <p:sp>
              <p:nvSpPr>
                <p:cNvPr id="7988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283" y="977"/>
                  <a:ext cx="417" cy="3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000" b="1">
                      <a:solidFill>
                        <a:srgbClr val="0000FF"/>
                      </a:solidFill>
                      <a:latin typeface="宋体" pitchFamily="2" charset="-122"/>
                      <a:ea typeface="宋体" pitchFamily="2" charset="-122"/>
                    </a:rPr>
                    <a:t>C</a:t>
                  </a:r>
                  <a:r>
                    <a:rPr lang="en-US" altLang="zh-CN" sz="2000" b="1" baseline="-25000">
                      <a:solidFill>
                        <a:srgbClr val="0000FF"/>
                      </a:solidFill>
                      <a:latin typeface="宋体" pitchFamily="2" charset="-122"/>
                      <a:ea typeface="宋体" pitchFamily="2" charset="-122"/>
                    </a:rPr>
                    <a:t>O</a:t>
                  </a:r>
                </a:p>
              </p:txBody>
            </p:sp>
            <p:sp>
              <p:nvSpPr>
                <p:cNvPr id="7988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4145" y="1311"/>
                  <a:ext cx="1114" cy="3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000" b="1">
                      <a:solidFill>
                        <a:srgbClr val="0000FF"/>
                      </a:solidFill>
                      <a:latin typeface="宋体" pitchFamily="2" charset="-122"/>
                      <a:ea typeface="宋体" pitchFamily="2" charset="-122"/>
                    </a:rPr>
                    <a:t>进位输出</a:t>
                  </a:r>
                </a:p>
              </p:txBody>
            </p:sp>
          </p:grpSp>
        </p:grpSp>
        <p:grpSp>
          <p:nvGrpSpPr>
            <p:cNvPr id="79881" name="Group 19"/>
            <p:cNvGrpSpPr>
              <a:grpSpLocks/>
            </p:cNvGrpSpPr>
            <p:nvPr/>
          </p:nvGrpSpPr>
          <p:grpSpPr bwMode="auto">
            <a:xfrm>
              <a:off x="3965" y="2635"/>
              <a:ext cx="1097" cy="446"/>
              <a:chOff x="3402" y="586"/>
              <a:chExt cx="1097" cy="446"/>
            </a:xfrm>
          </p:grpSpPr>
          <p:sp>
            <p:nvSpPr>
              <p:cNvPr id="79882" name="Line 20"/>
              <p:cNvSpPr>
                <a:spLocks noChangeShapeType="1"/>
              </p:cNvSpPr>
              <p:nvPr/>
            </p:nvSpPr>
            <p:spPr bwMode="auto">
              <a:xfrm flipV="1">
                <a:off x="3662" y="670"/>
                <a:ext cx="2" cy="36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883" name="Text Box 21"/>
              <p:cNvSpPr txBox="1">
                <a:spLocks noChangeArrowheads="1"/>
              </p:cNvSpPr>
              <p:nvPr/>
            </p:nvSpPr>
            <p:spPr bwMode="auto">
              <a:xfrm>
                <a:off x="3402" y="586"/>
                <a:ext cx="246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S</a:t>
                </a:r>
              </a:p>
            </p:txBody>
          </p:sp>
          <p:sp>
            <p:nvSpPr>
              <p:cNvPr id="79884" name="Text Box 22"/>
              <p:cNvSpPr txBox="1">
                <a:spLocks noChangeArrowheads="1"/>
              </p:cNvSpPr>
              <p:nvPr/>
            </p:nvSpPr>
            <p:spPr bwMode="auto">
              <a:xfrm>
                <a:off x="3779" y="586"/>
                <a:ext cx="720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半加和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</a:t>
            </a:r>
            <a:r>
              <a:rPr lang="zh-CN" altLang="en-US" smtClean="0"/>
              <a:t>位半加器</a:t>
            </a:r>
          </a:p>
        </p:txBody>
      </p:sp>
      <p:sp>
        <p:nvSpPr>
          <p:cNvPr id="10245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700213"/>
            <a:ext cx="4152900" cy="530225"/>
          </a:xfrm>
          <a:noFill/>
        </p:spPr>
        <p:txBody>
          <a:bodyPr/>
          <a:lstStyle/>
          <a:p>
            <a:pPr eaLnBrk="1" hangingPunct="1"/>
            <a:r>
              <a:rPr lang="en-US" altLang="zh-CN" i="1" smtClean="0">
                <a:solidFill>
                  <a:srgbClr val="FF0000"/>
                </a:solidFill>
              </a:rPr>
              <a:t>step2</a:t>
            </a:r>
            <a:r>
              <a:rPr lang="zh-CN" altLang="en-US" i="1" smtClean="0">
                <a:solidFill>
                  <a:srgbClr val="FF0000"/>
                </a:solidFill>
              </a:rPr>
              <a:t>：列出真值表</a:t>
            </a:r>
          </a:p>
        </p:txBody>
      </p:sp>
      <p:graphicFrame>
        <p:nvGraphicFramePr>
          <p:cNvPr id="75781" name="Group 5"/>
          <p:cNvGraphicFramePr>
            <a:graphicFrameLocks noGrp="1"/>
          </p:cNvGraphicFramePr>
          <p:nvPr/>
        </p:nvGraphicFramePr>
        <p:xfrm>
          <a:off x="539750" y="2924175"/>
          <a:ext cx="3671888" cy="2351088"/>
        </p:xfrm>
        <a:graphic>
          <a:graphicData uri="http://schemas.openxmlformats.org/drawingml/2006/table">
            <a:tbl>
              <a:tblPr/>
              <a:tblGrid>
                <a:gridCol w="919163"/>
                <a:gridCol w="919162"/>
                <a:gridCol w="914400"/>
                <a:gridCol w="919163"/>
              </a:tblGrid>
              <a:tr h="469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C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813" name="Rectangle 37"/>
          <p:cNvSpPr>
            <a:spLocks noChangeArrowheads="1"/>
          </p:cNvSpPr>
          <p:nvPr/>
        </p:nvSpPr>
        <p:spPr bwMode="auto">
          <a:xfrm>
            <a:off x="4667250" y="1700213"/>
            <a:ext cx="41529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en-US" altLang="zh-CN" sz="2800" b="1" i="1">
                <a:solidFill>
                  <a:srgbClr val="FF0000"/>
                </a:solidFill>
                <a:latin typeface="Verdana" pitchFamily="34" charset="0"/>
              </a:rPr>
              <a:t>step3</a:t>
            </a:r>
            <a:r>
              <a:rPr lang="zh-CN" altLang="en-US" sz="2800" b="1" i="1">
                <a:solidFill>
                  <a:srgbClr val="FF0000"/>
                </a:solidFill>
                <a:latin typeface="Verdana" pitchFamily="34" charset="0"/>
              </a:rPr>
              <a:t>：写出逻辑函数</a:t>
            </a:r>
          </a:p>
        </p:txBody>
      </p:sp>
      <p:graphicFrame>
        <p:nvGraphicFramePr>
          <p:cNvPr id="75814" name="Object 38"/>
          <p:cNvGraphicFramePr>
            <a:graphicFrameLocks noChangeAspect="1"/>
          </p:cNvGraphicFramePr>
          <p:nvPr/>
        </p:nvGraphicFramePr>
        <p:xfrm>
          <a:off x="5129213" y="2420938"/>
          <a:ext cx="3330575" cy="533400"/>
        </p:xfrm>
        <a:graphic>
          <a:graphicData uri="http://schemas.openxmlformats.org/presentationml/2006/ole">
            <p:oleObj spid="_x0000_s10242" name="公式" r:id="rId3" imgW="1346040" imgH="215640" progId="Equation.3">
              <p:embed/>
            </p:oleObj>
          </a:graphicData>
        </a:graphic>
      </p:graphicFrame>
      <p:graphicFrame>
        <p:nvGraphicFramePr>
          <p:cNvPr id="75815" name="Object 39"/>
          <p:cNvGraphicFramePr>
            <a:graphicFrameLocks noChangeAspect="1"/>
          </p:cNvGraphicFramePr>
          <p:nvPr/>
        </p:nvGraphicFramePr>
        <p:xfrm>
          <a:off x="5156200" y="3213100"/>
          <a:ext cx="1360488" cy="531813"/>
        </p:xfrm>
        <a:graphic>
          <a:graphicData uri="http://schemas.openxmlformats.org/presentationml/2006/ole">
            <p:oleObj spid="_x0000_s10243" name="公式" r:id="rId4" imgW="583920" imgH="228600" progId="Equation.3">
              <p:embed/>
            </p:oleObj>
          </a:graphicData>
        </a:graphic>
      </p:graphicFrame>
      <p:sp>
        <p:nvSpPr>
          <p:cNvPr id="75816" name="Rectangle 40"/>
          <p:cNvSpPr>
            <a:spLocks noChangeArrowheads="1"/>
          </p:cNvSpPr>
          <p:nvPr/>
        </p:nvSpPr>
        <p:spPr bwMode="auto">
          <a:xfrm>
            <a:off x="4665663" y="4149725"/>
            <a:ext cx="41529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en-US" altLang="zh-CN" sz="2800" b="1" i="1">
                <a:solidFill>
                  <a:srgbClr val="FF0000"/>
                </a:solidFill>
                <a:latin typeface="Verdana" pitchFamily="34" charset="0"/>
              </a:rPr>
              <a:t>step4</a:t>
            </a:r>
            <a:r>
              <a:rPr lang="zh-CN" altLang="en-US" sz="2800" b="1" i="1">
                <a:solidFill>
                  <a:srgbClr val="FF0000"/>
                </a:solidFill>
                <a:latin typeface="Verdana" pitchFamily="34" charset="0"/>
              </a:rPr>
              <a:t>：画出逻辑图</a:t>
            </a:r>
          </a:p>
        </p:txBody>
      </p:sp>
      <p:pic>
        <p:nvPicPr>
          <p:cNvPr id="75817" name="Picture 4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21275" y="4868863"/>
            <a:ext cx="3122613" cy="176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7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13" grpId="0"/>
      <p:bldP spid="7581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宋体" pitchFamily="2" charset="-122"/>
              </a:rPr>
              <a:t>全加器</a:t>
            </a:r>
          </a:p>
        </p:txBody>
      </p:sp>
      <p:grpSp>
        <p:nvGrpSpPr>
          <p:cNvPr id="11272" name="Group 3"/>
          <p:cNvGrpSpPr>
            <a:grpSpLocks/>
          </p:cNvGrpSpPr>
          <p:nvPr/>
        </p:nvGrpSpPr>
        <p:grpSpPr bwMode="auto">
          <a:xfrm>
            <a:off x="854075" y="3252788"/>
            <a:ext cx="1528763" cy="860425"/>
            <a:chOff x="3696" y="1129"/>
            <a:chExt cx="692" cy="355"/>
          </a:xfrm>
        </p:grpSpPr>
        <p:sp>
          <p:nvSpPr>
            <p:cNvPr id="11288" name="Line 4"/>
            <p:cNvSpPr>
              <a:spLocks noChangeShapeType="1"/>
            </p:cNvSpPr>
            <p:nvPr/>
          </p:nvSpPr>
          <p:spPr bwMode="auto">
            <a:xfrm rot="5400000" flipV="1">
              <a:off x="4122" y="1202"/>
              <a:ext cx="0" cy="28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9" name="Text Box 5"/>
            <p:cNvSpPr txBox="1">
              <a:spLocks noChangeArrowheads="1"/>
            </p:cNvSpPr>
            <p:nvPr/>
          </p:nvSpPr>
          <p:spPr bwMode="auto">
            <a:xfrm>
              <a:off x="3696" y="1345"/>
              <a:ext cx="692" cy="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600">
                  <a:latin typeface="宋体" pitchFamily="2" charset="-122"/>
                  <a:ea typeface="宋体" pitchFamily="2" charset="-122"/>
                </a:rPr>
                <a:t>进位输入</a:t>
              </a:r>
            </a:p>
          </p:txBody>
        </p:sp>
        <p:graphicFrame>
          <p:nvGraphicFramePr>
            <p:cNvPr id="11270" name="Object 6"/>
            <p:cNvGraphicFramePr>
              <a:graphicFrameLocks noChangeAspect="1"/>
            </p:cNvGraphicFramePr>
            <p:nvPr/>
          </p:nvGraphicFramePr>
          <p:xfrm>
            <a:off x="3864" y="1129"/>
            <a:ext cx="230" cy="218"/>
          </p:xfrm>
          <a:graphic>
            <a:graphicData uri="http://schemas.openxmlformats.org/presentationml/2006/ole">
              <p:oleObj spid="_x0000_s11270" name="公式" r:id="rId3" imgW="241200" imgH="228600" progId="Equation.3">
                <p:embed/>
              </p:oleObj>
            </a:graphicData>
          </a:graphic>
        </p:graphicFrame>
      </p:grpSp>
      <p:grpSp>
        <p:nvGrpSpPr>
          <p:cNvPr id="11273" name="Group 7"/>
          <p:cNvGrpSpPr>
            <a:grpSpLocks/>
          </p:cNvGrpSpPr>
          <p:nvPr/>
        </p:nvGrpSpPr>
        <p:grpSpPr bwMode="auto">
          <a:xfrm>
            <a:off x="2125663" y="2452688"/>
            <a:ext cx="3201987" cy="3086100"/>
            <a:chOff x="4271" y="799"/>
            <a:chExt cx="1449" cy="1273"/>
          </a:xfrm>
        </p:grpSpPr>
        <p:grpSp>
          <p:nvGrpSpPr>
            <p:cNvPr id="11275" name="Group 8"/>
            <p:cNvGrpSpPr>
              <a:grpSpLocks/>
            </p:cNvGrpSpPr>
            <p:nvPr/>
          </p:nvGrpSpPr>
          <p:grpSpPr bwMode="auto">
            <a:xfrm>
              <a:off x="4271" y="1797"/>
              <a:ext cx="521" cy="273"/>
              <a:chOff x="4271" y="1797"/>
              <a:chExt cx="521" cy="273"/>
            </a:xfrm>
          </p:grpSpPr>
          <p:sp>
            <p:nvSpPr>
              <p:cNvPr id="11287" name="Text Box 9"/>
              <p:cNvSpPr txBox="1">
                <a:spLocks noChangeArrowheads="1"/>
              </p:cNvSpPr>
              <p:nvPr/>
            </p:nvSpPr>
            <p:spPr bwMode="auto">
              <a:xfrm>
                <a:off x="4271" y="1931"/>
                <a:ext cx="521" cy="1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600">
                    <a:latin typeface="宋体" pitchFamily="2" charset="-122"/>
                    <a:ea typeface="宋体" pitchFamily="2" charset="-122"/>
                  </a:rPr>
                  <a:t>加数</a:t>
                </a:r>
              </a:p>
            </p:txBody>
          </p:sp>
          <p:graphicFrame>
            <p:nvGraphicFramePr>
              <p:cNvPr id="11269" name="Object 10"/>
              <p:cNvGraphicFramePr>
                <a:graphicFrameLocks noChangeAspect="1"/>
              </p:cNvGraphicFramePr>
              <p:nvPr/>
            </p:nvGraphicFramePr>
            <p:xfrm>
              <a:off x="4359" y="1797"/>
              <a:ext cx="158" cy="217"/>
            </p:xfrm>
            <a:graphic>
              <a:graphicData uri="http://schemas.openxmlformats.org/presentationml/2006/ole">
                <p:oleObj spid="_x0000_s11269" name="公式" r:id="rId4" imgW="164880" imgH="228600" progId="Equation.3">
                  <p:embed/>
                </p:oleObj>
              </a:graphicData>
            </a:graphic>
          </p:graphicFrame>
        </p:grpSp>
        <p:grpSp>
          <p:nvGrpSpPr>
            <p:cNvPr id="11276" name="Group 11"/>
            <p:cNvGrpSpPr>
              <a:grpSpLocks/>
            </p:cNvGrpSpPr>
            <p:nvPr/>
          </p:nvGrpSpPr>
          <p:grpSpPr bwMode="auto">
            <a:xfrm>
              <a:off x="4271" y="799"/>
              <a:ext cx="1449" cy="1273"/>
              <a:chOff x="4271" y="799"/>
              <a:chExt cx="1449" cy="1273"/>
            </a:xfrm>
          </p:grpSpPr>
          <p:sp>
            <p:nvSpPr>
              <p:cNvPr id="11277" name="Line 12"/>
              <p:cNvSpPr>
                <a:spLocks noChangeShapeType="1"/>
              </p:cNvSpPr>
              <p:nvPr/>
            </p:nvSpPr>
            <p:spPr bwMode="auto">
              <a:xfrm flipV="1">
                <a:off x="4655" y="868"/>
                <a:ext cx="0" cy="28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1278" name="Group 13"/>
              <p:cNvGrpSpPr>
                <a:grpSpLocks/>
              </p:cNvGrpSpPr>
              <p:nvPr/>
            </p:nvGrpSpPr>
            <p:grpSpPr bwMode="auto">
              <a:xfrm>
                <a:off x="4271" y="799"/>
                <a:ext cx="1449" cy="1273"/>
                <a:chOff x="4271" y="799"/>
                <a:chExt cx="1449" cy="1273"/>
              </a:xfrm>
            </p:grpSpPr>
            <p:sp>
              <p:nvSpPr>
                <p:cNvPr id="11279" name="Line 14"/>
                <p:cNvSpPr>
                  <a:spLocks noChangeShapeType="1"/>
                </p:cNvSpPr>
                <p:nvPr/>
              </p:nvSpPr>
              <p:spPr bwMode="auto">
                <a:xfrm rot="5400000" flipV="1">
                  <a:off x="5180" y="1204"/>
                  <a:ext cx="0" cy="285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1280" name="Group 15"/>
                <p:cNvGrpSpPr>
                  <a:grpSpLocks/>
                </p:cNvGrpSpPr>
                <p:nvPr/>
              </p:nvGrpSpPr>
              <p:grpSpPr bwMode="auto">
                <a:xfrm>
                  <a:off x="4271" y="799"/>
                  <a:ext cx="1449" cy="1273"/>
                  <a:chOff x="4271" y="799"/>
                  <a:chExt cx="1449" cy="1273"/>
                </a:xfrm>
              </p:grpSpPr>
              <p:sp>
                <p:nvSpPr>
                  <p:cNvPr id="11281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55" y="799"/>
                    <a:ext cx="521" cy="13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zh-CN" altLang="en-US" sz="1600">
                        <a:latin typeface="宋体" pitchFamily="2" charset="-122"/>
                        <a:ea typeface="宋体" pitchFamily="2" charset="-122"/>
                      </a:rPr>
                      <a:t>全加和</a:t>
                    </a:r>
                  </a:p>
                </p:txBody>
              </p:sp>
              <p:sp>
                <p:nvSpPr>
                  <p:cNvPr id="11282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4271" y="1154"/>
                    <a:ext cx="766" cy="390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zh-CN" altLang="en-US">
                        <a:latin typeface="宋体" pitchFamily="2" charset="-122"/>
                        <a:ea typeface="宋体" pitchFamily="2" charset="-122"/>
                      </a:rPr>
                      <a:t>全加器</a:t>
                    </a:r>
                  </a:p>
                </p:txBody>
              </p:sp>
              <p:sp>
                <p:nvSpPr>
                  <p:cNvPr id="11283" name="Line 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64" y="1544"/>
                    <a:ext cx="0" cy="285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84" name="Line 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53" y="1544"/>
                    <a:ext cx="0" cy="285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85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28" y="1332"/>
                    <a:ext cx="692" cy="13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zh-CN" altLang="en-US" sz="1600">
                        <a:latin typeface="宋体" pitchFamily="2" charset="-122"/>
                        <a:ea typeface="宋体" pitchFamily="2" charset="-122"/>
                      </a:rPr>
                      <a:t>进位输出</a:t>
                    </a:r>
                  </a:p>
                </p:txBody>
              </p:sp>
              <p:sp>
                <p:nvSpPr>
                  <p:cNvPr id="1128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1" y="1933"/>
                    <a:ext cx="521" cy="13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zh-CN" altLang="en-US" sz="1600">
                        <a:latin typeface="宋体" pitchFamily="2" charset="-122"/>
                        <a:ea typeface="宋体" pitchFamily="2" charset="-122"/>
                      </a:rPr>
                      <a:t>被加数</a:t>
                    </a:r>
                  </a:p>
                </p:txBody>
              </p:sp>
              <p:graphicFrame>
                <p:nvGraphicFramePr>
                  <p:cNvPr id="11266" name="Object 22"/>
                  <p:cNvGraphicFramePr>
                    <a:graphicFrameLocks noChangeAspect="1"/>
                  </p:cNvGraphicFramePr>
                  <p:nvPr/>
                </p:nvGraphicFramePr>
                <p:xfrm>
                  <a:off x="4461" y="804"/>
                  <a:ext cx="156" cy="217"/>
                </p:xfrm>
                <a:graphic>
                  <a:graphicData uri="http://schemas.openxmlformats.org/presentationml/2006/ole">
                    <p:oleObj spid="_x0000_s11266" name="公式" r:id="rId5" imgW="164880" imgH="228600" progId="Equation.3">
                      <p:embed/>
                    </p:oleObj>
                  </a:graphicData>
                </a:graphic>
              </p:graphicFrame>
              <p:graphicFrame>
                <p:nvGraphicFramePr>
                  <p:cNvPr id="11267" name="Object 23"/>
                  <p:cNvGraphicFramePr>
                    <a:graphicFrameLocks noChangeAspect="1"/>
                  </p:cNvGraphicFramePr>
                  <p:nvPr/>
                </p:nvGraphicFramePr>
                <p:xfrm>
                  <a:off x="5174" y="1114"/>
                  <a:ext cx="169" cy="218"/>
                </p:xfrm>
                <a:graphic>
                  <a:graphicData uri="http://schemas.openxmlformats.org/presentationml/2006/ole">
                    <p:oleObj spid="_x0000_s11267" name="公式" r:id="rId6" imgW="177480" imgH="228600" progId="Equation.3">
                      <p:embed/>
                    </p:oleObj>
                  </a:graphicData>
                </a:graphic>
              </p:graphicFrame>
              <p:graphicFrame>
                <p:nvGraphicFramePr>
                  <p:cNvPr id="11268" name="Object 24"/>
                  <p:cNvGraphicFramePr>
                    <a:graphicFrameLocks noChangeAspect="1"/>
                  </p:cNvGraphicFramePr>
                  <p:nvPr/>
                </p:nvGraphicFramePr>
                <p:xfrm>
                  <a:off x="4775" y="1799"/>
                  <a:ext cx="156" cy="217"/>
                </p:xfrm>
                <a:graphic>
                  <a:graphicData uri="http://schemas.openxmlformats.org/presentationml/2006/ole">
                    <p:oleObj spid="_x0000_s11268" name="公式" r:id="rId7" imgW="164880" imgH="228600" progId="Equation.3">
                      <p:embed/>
                    </p:oleObj>
                  </a:graphicData>
                </a:graphic>
              </p:graphicFrame>
            </p:grpSp>
          </p:grpSp>
        </p:grpSp>
      </p:grpSp>
      <p:pic>
        <p:nvPicPr>
          <p:cNvPr id="11274" name="Picture 2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76825" y="3068638"/>
            <a:ext cx="3579813" cy="131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/>
              <a:t>1</a:t>
            </a:r>
            <a:r>
              <a:rPr lang="zh-CN" altLang="en-US" sz="2800" smtClean="0"/>
              <a:t>位全加器（考虑低位来的进位）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700213"/>
            <a:ext cx="4105275" cy="38163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i="1" smtClean="0">
                <a:solidFill>
                  <a:srgbClr val="FF0000"/>
                </a:solidFill>
              </a:rPr>
              <a:t>step1</a:t>
            </a:r>
            <a:r>
              <a:rPr lang="zh-CN" altLang="en-US" i="1" smtClean="0">
                <a:solidFill>
                  <a:srgbClr val="FF0000"/>
                </a:solidFill>
              </a:rPr>
              <a:t>：分析输入与输出，写出变量：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mtClean="0"/>
              <a:t>	输入：两个加数 </a:t>
            </a:r>
            <a:r>
              <a:rPr lang="en-US" altLang="zh-CN" smtClean="0"/>
              <a:t>A</a:t>
            </a:r>
            <a:r>
              <a:rPr lang="en-US" altLang="zh-CN" baseline="-25000" smtClean="0"/>
              <a:t>i</a:t>
            </a:r>
            <a:r>
              <a:rPr lang="en-US" altLang="zh-CN" smtClean="0"/>
              <a:t> , B</a:t>
            </a:r>
            <a:r>
              <a:rPr lang="en-US" altLang="zh-CN" baseline="-25000" smtClean="0"/>
              <a:t>i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mtClean="0"/>
              <a:t>	</a:t>
            </a:r>
            <a:r>
              <a:rPr lang="zh-CN" altLang="en-US" smtClean="0"/>
              <a:t>来自低位的进位：</a:t>
            </a:r>
            <a:r>
              <a:rPr lang="en-US" altLang="zh-CN" smtClean="0"/>
              <a:t>C</a:t>
            </a:r>
            <a:r>
              <a:rPr lang="en-US" altLang="zh-CN" baseline="-25000" smtClean="0"/>
              <a:t>i-1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mtClean="0"/>
              <a:t>	</a:t>
            </a:r>
            <a:r>
              <a:rPr lang="zh-CN" altLang="en-US" smtClean="0"/>
              <a:t>输出：两个加数的和：</a:t>
            </a:r>
            <a:r>
              <a:rPr lang="en-US" altLang="zh-CN" smtClean="0"/>
              <a:t>S</a:t>
            </a:r>
            <a:r>
              <a:rPr lang="zh-CN" altLang="en-US" smtClean="0"/>
              <a:t>， 向高位的进位：</a:t>
            </a:r>
            <a:r>
              <a:rPr lang="en-US" altLang="zh-CN" smtClean="0"/>
              <a:t>C</a:t>
            </a:r>
            <a:r>
              <a:rPr lang="en-US" altLang="zh-CN" baseline="-25000" smtClean="0"/>
              <a:t>i</a:t>
            </a:r>
            <a:endParaRPr lang="en-US" altLang="zh-CN" smtClean="0"/>
          </a:p>
        </p:txBody>
      </p:sp>
      <p:graphicFrame>
        <p:nvGraphicFramePr>
          <p:cNvPr id="76804" name="Group 4"/>
          <p:cNvGraphicFramePr>
            <a:graphicFrameLocks noGrp="1"/>
          </p:cNvGraphicFramePr>
          <p:nvPr/>
        </p:nvGraphicFramePr>
        <p:xfrm>
          <a:off x="5003800" y="2492375"/>
          <a:ext cx="3589338" cy="4122738"/>
        </p:xfrm>
        <a:graphic>
          <a:graphicData uri="http://schemas.openxmlformats.org/drawingml/2006/table">
            <a:tbl>
              <a:tblPr/>
              <a:tblGrid>
                <a:gridCol w="712788"/>
                <a:gridCol w="671512"/>
                <a:gridCol w="744538"/>
                <a:gridCol w="717550"/>
                <a:gridCol w="742950"/>
              </a:tblGrid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C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i-1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C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幼圆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6866" name="Rectangle 66"/>
          <p:cNvSpPr>
            <a:spLocks noChangeArrowheads="1"/>
          </p:cNvSpPr>
          <p:nvPr/>
        </p:nvSpPr>
        <p:spPr bwMode="auto">
          <a:xfrm>
            <a:off x="5003800" y="1628775"/>
            <a:ext cx="37449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800" b="1" i="1">
                <a:solidFill>
                  <a:srgbClr val="FF0000"/>
                </a:solidFill>
                <a:latin typeface="Verdana" pitchFamily="34" charset="0"/>
                <a:ea typeface="宋体" pitchFamily="2" charset="-122"/>
              </a:rPr>
              <a:t>step2</a:t>
            </a:r>
            <a:r>
              <a:rPr lang="zh-CN" altLang="en-US" sz="2800" b="1" i="1">
                <a:solidFill>
                  <a:srgbClr val="FF0000"/>
                </a:solidFill>
                <a:latin typeface="Verdana" pitchFamily="34" charset="0"/>
                <a:ea typeface="宋体" pitchFamily="2" charset="-122"/>
              </a:rPr>
              <a:t>：列出真值表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6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</a:t>
            </a:r>
            <a:r>
              <a:rPr lang="zh-CN" altLang="en-US" smtClean="0"/>
              <a:t>位全加器（考虑低位来的进位）</a:t>
            </a:r>
          </a:p>
        </p:txBody>
      </p:sp>
      <p:graphicFrame>
        <p:nvGraphicFramePr>
          <p:cNvPr id="77828" name="Object 4"/>
          <p:cNvGraphicFramePr>
            <a:graphicFrameLocks noChangeAspect="1"/>
          </p:cNvGraphicFramePr>
          <p:nvPr/>
        </p:nvGraphicFramePr>
        <p:xfrm>
          <a:off x="1190625" y="2128838"/>
          <a:ext cx="2087563" cy="549275"/>
        </p:xfrm>
        <a:graphic>
          <a:graphicData uri="http://schemas.openxmlformats.org/presentationml/2006/ole">
            <p:oleObj spid="_x0000_s12290" name="公式" r:id="rId3" imgW="965160" imgH="253800" progId="Equation.3">
              <p:embed/>
            </p:oleObj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500563" y="3073400"/>
            <a:ext cx="2647950" cy="1579563"/>
            <a:chOff x="218" y="2035"/>
            <a:chExt cx="1261" cy="776"/>
          </a:xfrm>
        </p:grpSpPr>
        <p:sp>
          <p:nvSpPr>
            <p:cNvPr id="12331" name="Rectangle 6"/>
            <p:cNvSpPr>
              <a:spLocks noChangeArrowheads="1"/>
            </p:cNvSpPr>
            <p:nvPr/>
          </p:nvSpPr>
          <p:spPr bwMode="auto">
            <a:xfrm>
              <a:off x="519" y="2318"/>
              <a:ext cx="960" cy="49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2" name="Line 7"/>
            <p:cNvSpPr>
              <a:spLocks noChangeShapeType="1"/>
            </p:cNvSpPr>
            <p:nvPr/>
          </p:nvSpPr>
          <p:spPr bwMode="auto">
            <a:xfrm>
              <a:off x="999" y="2318"/>
              <a:ext cx="0" cy="4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3" name="Line 8"/>
            <p:cNvSpPr>
              <a:spLocks noChangeShapeType="1"/>
            </p:cNvSpPr>
            <p:nvPr/>
          </p:nvSpPr>
          <p:spPr bwMode="auto">
            <a:xfrm>
              <a:off x="1240" y="2318"/>
              <a:ext cx="0" cy="4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4" name="Line 9"/>
            <p:cNvSpPr>
              <a:spLocks noChangeShapeType="1"/>
            </p:cNvSpPr>
            <p:nvPr/>
          </p:nvSpPr>
          <p:spPr bwMode="auto">
            <a:xfrm>
              <a:off x="757" y="2318"/>
              <a:ext cx="0" cy="4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5" name="Line 10"/>
            <p:cNvSpPr>
              <a:spLocks noChangeShapeType="1"/>
            </p:cNvSpPr>
            <p:nvPr/>
          </p:nvSpPr>
          <p:spPr bwMode="auto">
            <a:xfrm>
              <a:off x="519" y="2571"/>
              <a:ext cx="9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6" name="Line 11"/>
            <p:cNvSpPr>
              <a:spLocks noChangeShapeType="1"/>
            </p:cNvSpPr>
            <p:nvPr/>
          </p:nvSpPr>
          <p:spPr bwMode="auto">
            <a:xfrm flipH="1" flipV="1">
              <a:off x="345" y="2144"/>
              <a:ext cx="174" cy="17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2304" name="Object 12"/>
            <p:cNvGraphicFramePr>
              <a:graphicFrameLocks noChangeAspect="1"/>
            </p:cNvGraphicFramePr>
            <p:nvPr/>
          </p:nvGraphicFramePr>
          <p:xfrm>
            <a:off x="397" y="2035"/>
            <a:ext cx="243" cy="157"/>
          </p:xfrm>
          <a:graphic>
            <a:graphicData uri="http://schemas.openxmlformats.org/presentationml/2006/ole">
              <p:oleObj spid="_x0000_s12304" name="公式" r:id="rId4" imgW="253800" imgH="164880" progId="Equation.3">
                <p:embed/>
              </p:oleObj>
            </a:graphicData>
          </a:graphic>
        </p:graphicFrame>
        <p:graphicFrame>
          <p:nvGraphicFramePr>
            <p:cNvPr id="12305" name="Object 13"/>
            <p:cNvGraphicFramePr>
              <a:graphicFrameLocks noChangeAspect="1"/>
            </p:cNvGraphicFramePr>
            <p:nvPr/>
          </p:nvGraphicFramePr>
          <p:xfrm>
            <a:off x="218" y="2191"/>
            <a:ext cx="254" cy="217"/>
          </p:xfrm>
          <a:graphic>
            <a:graphicData uri="http://schemas.openxmlformats.org/presentationml/2006/ole">
              <p:oleObj spid="_x0000_s12305" name="公式" r:id="rId5" imgW="266400" imgH="228600" progId="Equation.3">
                <p:embed/>
              </p:oleObj>
            </a:graphicData>
          </a:graphic>
        </p:graphicFrame>
        <p:graphicFrame>
          <p:nvGraphicFramePr>
            <p:cNvPr id="12306" name="Object 14"/>
            <p:cNvGraphicFramePr>
              <a:graphicFrameLocks noChangeAspect="1"/>
            </p:cNvGraphicFramePr>
            <p:nvPr/>
          </p:nvGraphicFramePr>
          <p:xfrm>
            <a:off x="550" y="2154"/>
            <a:ext cx="194" cy="169"/>
          </p:xfrm>
          <a:graphic>
            <a:graphicData uri="http://schemas.openxmlformats.org/presentationml/2006/ole">
              <p:oleObj spid="_x0000_s12306" name="公式" r:id="rId6" imgW="203040" imgH="177480" progId="Equation.3">
                <p:embed/>
              </p:oleObj>
            </a:graphicData>
          </a:graphic>
        </p:graphicFrame>
        <p:graphicFrame>
          <p:nvGraphicFramePr>
            <p:cNvPr id="12307" name="Object 15"/>
            <p:cNvGraphicFramePr>
              <a:graphicFrameLocks noChangeAspect="1"/>
            </p:cNvGraphicFramePr>
            <p:nvPr/>
          </p:nvGraphicFramePr>
          <p:xfrm>
            <a:off x="791" y="2154"/>
            <a:ext cx="182" cy="169"/>
          </p:xfrm>
          <a:graphic>
            <a:graphicData uri="http://schemas.openxmlformats.org/presentationml/2006/ole">
              <p:oleObj spid="_x0000_s12307" name="公式" r:id="rId7" imgW="190440" imgH="177480" progId="Equation.3">
                <p:embed/>
              </p:oleObj>
            </a:graphicData>
          </a:graphic>
        </p:graphicFrame>
        <p:graphicFrame>
          <p:nvGraphicFramePr>
            <p:cNvPr id="12308" name="Object 16"/>
            <p:cNvGraphicFramePr>
              <a:graphicFrameLocks noChangeAspect="1"/>
            </p:cNvGraphicFramePr>
            <p:nvPr/>
          </p:nvGraphicFramePr>
          <p:xfrm>
            <a:off x="1041" y="2160"/>
            <a:ext cx="158" cy="157"/>
          </p:xfrm>
          <a:graphic>
            <a:graphicData uri="http://schemas.openxmlformats.org/presentationml/2006/ole">
              <p:oleObj spid="_x0000_s12308" name="公式" r:id="rId8" imgW="164880" imgH="164880" progId="Equation.3">
                <p:embed/>
              </p:oleObj>
            </a:graphicData>
          </a:graphic>
        </p:graphicFrame>
        <p:graphicFrame>
          <p:nvGraphicFramePr>
            <p:cNvPr id="12309" name="Object 17"/>
            <p:cNvGraphicFramePr>
              <a:graphicFrameLocks noChangeAspect="1"/>
            </p:cNvGraphicFramePr>
            <p:nvPr/>
          </p:nvGraphicFramePr>
          <p:xfrm>
            <a:off x="1282" y="2160"/>
            <a:ext cx="170" cy="169"/>
          </p:xfrm>
          <a:graphic>
            <a:graphicData uri="http://schemas.openxmlformats.org/presentationml/2006/ole">
              <p:oleObj spid="_x0000_s12309" name="公式" r:id="rId9" imgW="177480" imgH="177480" progId="Equation.3">
                <p:embed/>
              </p:oleObj>
            </a:graphicData>
          </a:graphic>
        </p:graphicFrame>
        <p:graphicFrame>
          <p:nvGraphicFramePr>
            <p:cNvPr id="12310" name="Object 18"/>
            <p:cNvGraphicFramePr>
              <a:graphicFrameLocks noChangeAspect="1"/>
            </p:cNvGraphicFramePr>
            <p:nvPr/>
          </p:nvGraphicFramePr>
          <p:xfrm>
            <a:off x="381" y="2361"/>
            <a:ext cx="121" cy="169"/>
          </p:xfrm>
          <a:graphic>
            <a:graphicData uri="http://schemas.openxmlformats.org/presentationml/2006/ole">
              <p:oleObj spid="_x0000_s12310" name="公式" r:id="rId10" imgW="126720" imgH="177480" progId="Equation.3">
                <p:embed/>
              </p:oleObj>
            </a:graphicData>
          </a:graphic>
        </p:graphicFrame>
        <p:graphicFrame>
          <p:nvGraphicFramePr>
            <p:cNvPr id="12311" name="Object 19"/>
            <p:cNvGraphicFramePr>
              <a:graphicFrameLocks noChangeAspect="1"/>
            </p:cNvGraphicFramePr>
            <p:nvPr/>
          </p:nvGraphicFramePr>
          <p:xfrm>
            <a:off x="391" y="2605"/>
            <a:ext cx="85" cy="157"/>
          </p:xfrm>
          <a:graphic>
            <a:graphicData uri="http://schemas.openxmlformats.org/presentationml/2006/ole">
              <p:oleObj spid="_x0000_s12311" name="公式" r:id="rId11" imgW="88560" imgH="164880" progId="Equation.3">
                <p:embed/>
              </p:oleObj>
            </a:graphicData>
          </a:graphic>
        </p:graphicFrame>
        <p:graphicFrame>
          <p:nvGraphicFramePr>
            <p:cNvPr id="12312" name="Object 20"/>
            <p:cNvGraphicFramePr>
              <a:graphicFrameLocks noChangeAspect="1"/>
            </p:cNvGraphicFramePr>
            <p:nvPr/>
          </p:nvGraphicFramePr>
          <p:xfrm>
            <a:off x="843" y="2605"/>
            <a:ext cx="85" cy="157"/>
          </p:xfrm>
          <a:graphic>
            <a:graphicData uri="http://schemas.openxmlformats.org/presentationml/2006/ole">
              <p:oleObj spid="_x0000_s12312" name="公式" r:id="rId12" imgW="88560" imgH="164880" progId="Equation.3">
                <p:embed/>
              </p:oleObj>
            </a:graphicData>
          </a:graphic>
        </p:graphicFrame>
        <p:graphicFrame>
          <p:nvGraphicFramePr>
            <p:cNvPr id="12313" name="Object 21"/>
            <p:cNvGraphicFramePr>
              <a:graphicFrameLocks noChangeAspect="1"/>
            </p:cNvGraphicFramePr>
            <p:nvPr/>
          </p:nvGraphicFramePr>
          <p:xfrm>
            <a:off x="1076" y="2605"/>
            <a:ext cx="85" cy="157"/>
          </p:xfrm>
          <a:graphic>
            <a:graphicData uri="http://schemas.openxmlformats.org/presentationml/2006/ole">
              <p:oleObj spid="_x0000_s12313" name="公式" r:id="rId13" imgW="88560" imgH="164880" progId="Equation.3">
                <p:embed/>
              </p:oleObj>
            </a:graphicData>
          </a:graphic>
        </p:graphicFrame>
        <p:graphicFrame>
          <p:nvGraphicFramePr>
            <p:cNvPr id="12314" name="Object 22"/>
            <p:cNvGraphicFramePr>
              <a:graphicFrameLocks noChangeAspect="1"/>
            </p:cNvGraphicFramePr>
            <p:nvPr/>
          </p:nvGraphicFramePr>
          <p:xfrm>
            <a:off x="1076" y="2371"/>
            <a:ext cx="85" cy="157"/>
          </p:xfrm>
          <a:graphic>
            <a:graphicData uri="http://schemas.openxmlformats.org/presentationml/2006/ole">
              <p:oleObj spid="_x0000_s12314" name="公式" r:id="rId14" imgW="88560" imgH="164880" progId="Equation.3">
                <p:embed/>
              </p:oleObj>
            </a:graphicData>
          </a:graphic>
        </p:graphicFrame>
        <p:graphicFrame>
          <p:nvGraphicFramePr>
            <p:cNvPr id="12315" name="Object 23"/>
            <p:cNvGraphicFramePr>
              <a:graphicFrameLocks noChangeAspect="1"/>
            </p:cNvGraphicFramePr>
            <p:nvPr/>
          </p:nvGraphicFramePr>
          <p:xfrm>
            <a:off x="1318" y="2605"/>
            <a:ext cx="85" cy="157"/>
          </p:xfrm>
          <a:graphic>
            <a:graphicData uri="http://schemas.openxmlformats.org/presentationml/2006/ole">
              <p:oleObj spid="_x0000_s12315" name="公式" r:id="rId15" imgW="88560" imgH="164880" progId="Equation.3">
                <p:embed/>
              </p:oleObj>
            </a:graphicData>
          </a:graphic>
        </p:graphicFrame>
      </p:grp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852488" y="3038475"/>
            <a:ext cx="2425700" cy="1547813"/>
            <a:chOff x="217" y="2035"/>
            <a:chExt cx="1262" cy="776"/>
          </a:xfrm>
        </p:grpSpPr>
        <p:sp>
          <p:nvSpPr>
            <p:cNvPr id="12325" name="Rectangle 25"/>
            <p:cNvSpPr>
              <a:spLocks noChangeArrowheads="1"/>
            </p:cNvSpPr>
            <p:nvPr/>
          </p:nvSpPr>
          <p:spPr bwMode="auto">
            <a:xfrm>
              <a:off x="519" y="2318"/>
              <a:ext cx="960" cy="49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6" name="Line 26"/>
            <p:cNvSpPr>
              <a:spLocks noChangeShapeType="1"/>
            </p:cNvSpPr>
            <p:nvPr/>
          </p:nvSpPr>
          <p:spPr bwMode="auto">
            <a:xfrm>
              <a:off x="999" y="2318"/>
              <a:ext cx="0" cy="4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7" name="Line 27"/>
            <p:cNvSpPr>
              <a:spLocks noChangeShapeType="1"/>
            </p:cNvSpPr>
            <p:nvPr/>
          </p:nvSpPr>
          <p:spPr bwMode="auto">
            <a:xfrm>
              <a:off x="1240" y="2318"/>
              <a:ext cx="0" cy="4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8" name="Line 28"/>
            <p:cNvSpPr>
              <a:spLocks noChangeShapeType="1"/>
            </p:cNvSpPr>
            <p:nvPr/>
          </p:nvSpPr>
          <p:spPr bwMode="auto">
            <a:xfrm>
              <a:off x="757" y="2318"/>
              <a:ext cx="0" cy="4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9" name="Line 29"/>
            <p:cNvSpPr>
              <a:spLocks noChangeShapeType="1"/>
            </p:cNvSpPr>
            <p:nvPr/>
          </p:nvSpPr>
          <p:spPr bwMode="auto">
            <a:xfrm>
              <a:off x="519" y="2571"/>
              <a:ext cx="9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0" name="Line 30"/>
            <p:cNvSpPr>
              <a:spLocks noChangeShapeType="1"/>
            </p:cNvSpPr>
            <p:nvPr/>
          </p:nvSpPr>
          <p:spPr bwMode="auto">
            <a:xfrm flipH="1" flipV="1">
              <a:off x="345" y="2144"/>
              <a:ext cx="174" cy="17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2292" name="Object 31"/>
            <p:cNvGraphicFramePr>
              <a:graphicFrameLocks noChangeAspect="1"/>
            </p:cNvGraphicFramePr>
            <p:nvPr/>
          </p:nvGraphicFramePr>
          <p:xfrm>
            <a:off x="397" y="2035"/>
            <a:ext cx="243" cy="157"/>
          </p:xfrm>
          <a:graphic>
            <a:graphicData uri="http://schemas.openxmlformats.org/presentationml/2006/ole">
              <p:oleObj spid="_x0000_s12292" name="公式" r:id="rId16" imgW="253800" imgH="164880" progId="Equation.3">
                <p:embed/>
              </p:oleObj>
            </a:graphicData>
          </a:graphic>
        </p:graphicFrame>
        <p:graphicFrame>
          <p:nvGraphicFramePr>
            <p:cNvPr id="12293" name="Object 32"/>
            <p:cNvGraphicFramePr>
              <a:graphicFrameLocks noChangeAspect="1"/>
            </p:cNvGraphicFramePr>
            <p:nvPr/>
          </p:nvGraphicFramePr>
          <p:xfrm>
            <a:off x="217" y="2191"/>
            <a:ext cx="257" cy="217"/>
          </p:xfrm>
          <a:graphic>
            <a:graphicData uri="http://schemas.openxmlformats.org/presentationml/2006/ole">
              <p:oleObj spid="_x0000_s12293" name="公式" r:id="rId17" imgW="266400" imgH="228600" progId="Equation.3">
                <p:embed/>
              </p:oleObj>
            </a:graphicData>
          </a:graphic>
        </p:graphicFrame>
        <p:graphicFrame>
          <p:nvGraphicFramePr>
            <p:cNvPr id="12294" name="Object 33"/>
            <p:cNvGraphicFramePr>
              <a:graphicFrameLocks noChangeAspect="1"/>
            </p:cNvGraphicFramePr>
            <p:nvPr/>
          </p:nvGraphicFramePr>
          <p:xfrm>
            <a:off x="550" y="2154"/>
            <a:ext cx="194" cy="169"/>
          </p:xfrm>
          <a:graphic>
            <a:graphicData uri="http://schemas.openxmlformats.org/presentationml/2006/ole">
              <p:oleObj spid="_x0000_s12294" name="公式" r:id="rId18" imgW="203040" imgH="177480" progId="Equation.3">
                <p:embed/>
              </p:oleObj>
            </a:graphicData>
          </a:graphic>
        </p:graphicFrame>
        <p:graphicFrame>
          <p:nvGraphicFramePr>
            <p:cNvPr id="12295" name="Object 34"/>
            <p:cNvGraphicFramePr>
              <a:graphicFrameLocks noChangeAspect="1"/>
            </p:cNvGraphicFramePr>
            <p:nvPr/>
          </p:nvGraphicFramePr>
          <p:xfrm>
            <a:off x="791" y="2154"/>
            <a:ext cx="182" cy="169"/>
          </p:xfrm>
          <a:graphic>
            <a:graphicData uri="http://schemas.openxmlformats.org/presentationml/2006/ole">
              <p:oleObj spid="_x0000_s12295" name="公式" r:id="rId19" imgW="190440" imgH="177480" progId="Equation.3">
                <p:embed/>
              </p:oleObj>
            </a:graphicData>
          </a:graphic>
        </p:graphicFrame>
        <p:graphicFrame>
          <p:nvGraphicFramePr>
            <p:cNvPr id="12296" name="Object 35"/>
            <p:cNvGraphicFramePr>
              <a:graphicFrameLocks noChangeAspect="1"/>
            </p:cNvGraphicFramePr>
            <p:nvPr/>
          </p:nvGraphicFramePr>
          <p:xfrm>
            <a:off x="1041" y="2160"/>
            <a:ext cx="158" cy="157"/>
          </p:xfrm>
          <a:graphic>
            <a:graphicData uri="http://schemas.openxmlformats.org/presentationml/2006/ole">
              <p:oleObj spid="_x0000_s12296" name="公式" r:id="rId20" imgW="164880" imgH="164880" progId="Equation.3">
                <p:embed/>
              </p:oleObj>
            </a:graphicData>
          </a:graphic>
        </p:graphicFrame>
        <p:graphicFrame>
          <p:nvGraphicFramePr>
            <p:cNvPr id="12297" name="Object 36"/>
            <p:cNvGraphicFramePr>
              <a:graphicFrameLocks noChangeAspect="1"/>
            </p:cNvGraphicFramePr>
            <p:nvPr/>
          </p:nvGraphicFramePr>
          <p:xfrm>
            <a:off x="1282" y="2160"/>
            <a:ext cx="170" cy="169"/>
          </p:xfrm>
          <a:graphic>
            <a:graphicData uri="http://schemas.openxmlformats.org/presentationml/2006/ole">
              <p:oleObj spid="_x0000_s12297" name="公式" r:id="rId21" imgW="177480" imgH="177480" progId="Equation.3">
                <p:embed/>
              </p:oleObj>
            </a:graphicData>
          </a:graphic>
        </p:graphicFrame>
        <p:graphicFrame>
          <p:nvGraphicFramePr>
            <p:cNvPr id="12298" name="Object 37"/>
            <p:cNvGraphicFramePr>
              <a:graphicFrameLocks noChangeAspect="1"/>
            </p:cNvGraphicFramePr>
            <p:nvPr/>
          </p:nvGraphicFramePr>
          <p:xfrm>
            <a:off x="381" y="2361"/>
            <a:ext cx="121" cy="169"/>
          </p:xfrm>
          <a:graphic>
            <a:graphicData uri="http://schemas.openxmlformats.org/presentationml/2006/ole">
              <p:oleObj spid="_x0000_s12298" name="公式" r:id="rId22" imgW="126720" imgH="177480" progId="Equation.3">
                <p:embed/>
              </p:oleObj>
            </a:graphicData>
          </a:graphic>
        </p:graphicFrame>
        <p:graphicFrame>
          <p:nvGraphicFramePr>
            <p:cNvPr id="12299" name="Object 38"/>
            <p:cNvGraphicFramePr>
              <a:graphicFrameLocks noChangeAspect="1"/>
            </p:cNvGraphicFramePr>
            <p:nvPr/>
          </p:nvGraphicFramePr>
          <p:xfrm>
            <a:off x="391" y="2605"/>
            <a:ext cx="85" cy="157"/>
          </p:xfrm>
          <a:graphic>
            <a:graphicData uri="http://schemas.openxmlformats.org/presentationml/2006/ole">
              <p:oleObj spid="_x0000_s12299" name="公式" r:id="rId23" imgW="88560" imgH="164880" progId="Equation.3">
                <p:embed/>
              </p:oleObj>
            </a:graphicData>
          </a:graphic>
        </p:graphicFrame>
        <p:graphicFrame>
          <p:nvGraphicFramePr>
            <p:cNvPr id="12300" name="Object 39"/>
            <p:cNvGraphicFramePr>
              <a:graphicFrameLocks noChangeAspect="1"/>
            </p:cNvGraphicFramePr>
            <p:nvPr/>
          </p:nvGraphicFramePr>
          <p:xfrm>
            <a:off x="591" y="2605"/>
            <a:ext cx="85" cy="157"/>
          </p:xfrm>
          <a:graphic>
            <a:graphicData uri="http://schemas.openxmlformats.org/presentationml/2006/ole">
              <p:oleObj spid="_x0000_s12300" name="公式" r:id="rId24" imgW="88560" imgH="164880" progId="Equation.3">
                <p:embed/>
              </p:oleObj>
            </a:graphicData>
          </a:graphic>
        </p:graphicFrame>
        <p:graphicFrame>
          <p:nvGraphicFramePr>
            <p:cNvPr id="12301" name="Object 40"/>
            <p:cNvGraphicFramePr>
              <a:graphicFrameLocks noChangeAspect="1"/>
            </p:cNvGraphicFramePr>
            <p:nvPr/>
          </p:nvGraphicFramePr>
          <p:xfrm>
            <a:off x="1076" y="2605"/>
            <a:ext cx="85" cy="157"/>
          </p:xfrm>
          <a:graphic>
            <a:graphicData uri="http://schemas.openxmlformats.org/presentationml/2006/ole">
              <p:oleObj spid="_x0000_s12301" name="公式" r:id="rId25" imgW="88560" imgH="164880" progId="Equation.3">
                <p:embed/>
              </p:oleObj>
            </a:graphicData>
          </a:graphic>
        </p:graphicFrame>
        <p:graphicFrame>
          <p:nvGraphicFramePr>
            <p:cNvPr id="12302" name="Object 41"/>
            <p:cNvGraphicFramePr>
              <a:graphicFrameLocks noChangeAspect="1"/>
            </p:cNvGraphicFramePr>
            <p:nvPr/>
          </p:nvGraphicFramePr>
          <p:xfrm>
            <a:off x="833" y="2371"/>
            <a:ext cx="85" cy="157"/>
          </p:xfrm>
          <a:graphic>
            <a:graphicData uri="http://schemas.openxmlformats.org/presentationml/2006/ole">
              <p:oleObj spid="_x0000_s12302" name="公式" r:id="rId26" imgW="88560" imgH="164880" progId="Equation.3">
                <p:embed/>
              </p:oleObj>
            </a:graphicData>
          </a:graphic>
        </p:graphicFrame>
        <p:graphicFrame>
          <p:nvGraphicFramePr>
            <p:cNvPr id="12303" name="Object 42"/>
            <p:cNvGraphicFramePr>
              <a:graphicFrameLocks noChangeAspect="1"/>
            </p:cNvGraphicFramePr>
            <p:nvPr/>
          </p:nvGraphicFramePr>
          <p:xfrm>
            <a:off x="1318" y="2371"/>
            <a:ext cx="85" cy="157"/>
          </p:xfrm>
          <a:graphic>
            <a:graphicData uri="http://schemas.openxmlformats.org/presentationml/2006/ole">
              <p:oleObj spid="_x0000_s12303" name="公式" r:id="rId27" imgW="88560" imgH="164880" progId="Equation.3">
                <p:embed/>
              </p:oleObj>
            </a:graphicData>
          </a:graphic>
        </p:graphicFrame>
      </p:grpSp>
      <p:sp>
        <p:nvSpPr>
          <p:cNvPr id="77867" name="Text Box 43"/>
          <p:cNvSpPr txBox="1">
            <a:spLocks noChangeArrowheads="1"/>
          </p:cNvSpPr>
          <p:nvPr/>
        </p:nvSpPr>
        <p:spPr bwMode="auto">
          <a:xfrm>
            <a:off x="1225550" y="5040313"/>
            <a:ext cx="75311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b="1">
                <a:latin typeface="Times New Roman" charset="0"/>
                <a:ea typeface="宋体" pitchFamily="2" charset="-122"/>
              </a:rPr>
              <a:t> C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 = A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B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 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+ A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C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i-1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 + B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C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i-1</a:t>
            </a:r>
          </a:p>
          <a:p>
            <a:pPr eaLnBrk="0" hangingPunct="0"/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 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S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 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  = A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B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’ C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i-1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’ + A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’B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’C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i-1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 + A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’B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C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i-1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’ + A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B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C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i-1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/>
            </a:r>
            <a:br>
              <a:rPr lang="en-US" altLang="zh-CN" sz="2400" b="1">
                <a:latin typeface="Times New Roman" charset="0"/>
                <a:ea typeface="宋体" pitchFamily="2" charset="-122"/>
              </a:rPr>
            </a:br>
            <a:r>
              <a:rPr lang="en-US" altLang="zh-CN" sz="2400" b="1">
                <a:latin typeface="Times New Roman" charset="0"/>
                <a:ea typeface="宋体" pitchFamily="2" charset="-122"/>
              </a:rPr>
              <a:t>         = A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 </a:t>
            </a:r>
            <a:r>
              <a:rPr lang="en-US" altLang="zh-CN" sz="2400" b="1">
                <a:latin typeface="Times New Roman" charset="0"/>
                <a:ea typeface="宋体" pitchFamily="2" charset="-122"/>
                <a:sym typeface="Symbol" pitchFamily="18" charset="2"/>
              </a:rPr>
              <a:t>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 B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 </a:t>
            </a:r>
            <a:r>
              <a:rPr lang="en-US" altLang="zh-CN" sz="2400" b="1">
                <a:latin typeface="Times New Roman" charset="0"/>
                <a:ea typeface="宋体" pitchFamily="2" charset="-122"/>
                <a:sym typeface="Symbol" pitchFamily="18" charset="2"/>
              </a:rPr>
              <a:t>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 C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i-1</a:t>
            </a:r>
          </a:p>
        </p:txBody>
      </p:sp>
      <p:graphicFrame>
        <p:nvGraphicFramePr>
          <p:cNvPr id="77868" name="Object 44"/>
          <p:cNvGraphicFramePr>
            <a:graphicFrameLocks noChangeAspect="1"/>
          </p:cNvGraphicFramePr>
          <p:nvPr/>
        </p:nvGraphicFramePr>
        <p:xfrm>
          <a:off x="4903788" y="2157413"/>
          <a:ext cx="2270125" cy="560387"/>
        </p:xfrm>
        <a:graphic>
          <a:graphicData uri="http://schemas.openxmlformats.org/presentationml/2006/ole">
            <p:oleObj spid="_x0000_s12291" name="公式" r:id="rId28" imgW="1028520" imgH="253800" progId="Equation.3">
              <p:embed/>
            </p:oleObj>
          </a:graphicData>
        </a:graphic>
      </p:graphicFrame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5662613" y="3689350"/>
            <a:ext cx="1428750" cy="912813"/>
            <a:chOff x="3475" y="2205"/>
            <a:chExt cx="900" cy="575"/>
          </a:xfrm>
        </p:grpSpPr>
        <p:sp>
          <p:nvSpPr>
            <p:cNvPr id="12322" name="Oval 46"/>
            <p:cNvSpPr>
              <a:spLocks noChangeArrowheads="1"/>
            </p:cNvSpPr>
            <p:nvPr/>
          </p:nvSpPr>
          <p:spPr bwMode="auto">
            <a:xfrm>
              <a:off x="3831" y="2205"/>
              <a:ext cx="210" cy="565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3" name="Oval 47"/>
            <p:cNvSpPr>
              <a:spLocks noChangeArrowheads="1"/>
            </p:cNvSpPr>
            <p:nvPr/>
          </p:nvSpPr>
          <p:spPr bwMode="auto">
            <a:xfrm>
              <a:off x="3475" y="2548"/>
              <a:ext cx="540" cy="222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4" name="Oval 48"/>
            <p:cNvSpPr>
              <a:spLocks noChangeArrowheads="1"/>
            </p:cNvSpPr>
            <p:nvPr/>
          </p:nvSpPr>
          <p:spPr bwMode="auto">
            <a:xfrm>
              <a:off x="3831" y="2542"/>
              <a:ext cx="544" cy="238"/>
            </a:xfrm>
            <a:prstGeom prst="ellips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321" name="Text Box 49"/>
          <p:cNvSpPr txBox="1">
            <a:spLocks noChangeArrowheads="1"/>
          </p:cNvSpPr>
          <p:nvPr/>
        </p:nvSpPr>
        <p:spPr bwMode="auto">
          <a:xfrm>
            <a:off x="755650" y="1412875"/>
            <a:ext cx="46307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800" b="1" i="1">
                <a:solidFill>
                  <a:srgbClr val="FF0000"/>
                </a:solidFill>
                <a:latin typeface="Verdana" pitchFamily="34" charset="0"/>
                <a:ea typeface="宋体" pitchFamily="2" charset="-122"/>
              </a:rPr>
              <a:t>step3:</a:t>
            </a:r>
            <a:r>
              <a:rPr lang="zh-CN" altLang="en-US" sz="2800" b="1" i="1">
                <a:solidFill>
                  <a:srgbClr val="FF0000"/>
                </a:solidFill>
                <a:latin typeface="Verdana" pitchFamily="34" charset="0"/>
                <a:ea typeface="宋体" pitchFamily="2" charset="-122"/>
              </a:rPr>
              <a:t>逻辑函数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6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3213100"/>
            <a:ext cx="3683000" cy="3297238"/>
          </a:xfrm>
          <a:noFill/>
        </p:spPr>
        <p:txBody>
          <a:bodyPr/>
          <a:lstStyle/>
          <a:p>
            <a:pPr eaLnBrk="1" hangingPunct="1"/>
            <a:r>
              <a:rPr lang="en-US" altLang="zh-CN" i="1" smtClean="0">
                <a:solidFill>
                  <a:srgbClr val="FF0000"/>
                </a:solidFill>
              </a:rPr>
              <a:t>step4:</a:t>
            </a:r>
            <a:r>
              <a:rPr lang="zh-CN" altLang="en-US" i="1" smtClean="0">
                <a:solidFill>
                  <a:srgbClr val="FF0000"/>
                </a:solidFill>
              </a:rPr>
              <a:t>画出逻辑图</a:t>
            </a:r>
          </a:p>
        </p:txBody>
      </p:sp>
      <p:sp>
        <p:nvSpPr>
          <p:cNvPr id="81923" name="Text Box 6"/>
          <p:cNvSpPr txBox="1">
            <a:spLocks noChangeArrowheads="1"/>
          </p:cNvSpPr>
          <p:nvPr/>
        </p:nvSpPr>
        <p:spPr bwMode="auto">
          <a:xfrm>
            <a:off x="1403350" y="1233488"/>
            <a:ext cx="65516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b="1">
                <a:latin typeface="Times New Roman" charset="0"/>
                <a:ea typeface="宋体" pitchFamily="2" charset="-122"/>
              </a:rPr>
              <a:t> C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 = A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B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 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+ A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C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i-1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 + B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C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i-1</a:t>
            </a:r>
          </a:p>
          <a:p>
            <a:pPr eaLnBrk="0" hangingPunct="0"/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 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S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 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  = A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B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’ C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i-1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’ + A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’B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’C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i-1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 + A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’B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C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i-1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’ + A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B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C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i-1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/>
            </a:r>
            <a:br>
              <a:rPr lang="en-US" altLang="zh-CN" sz="2400" b="1">
                <a:latin typeface="Times New Roman" charset="0"/>
                <a:ea typeface="宋体" pitchFamily="2" charset="-122"/>
              </a:rPr>
            </a:br>
            <a:r>
              <a:rPr lang="en-US" altLang="zh-CN" sz="2400" b="1">
                <a:latin typeface="Times New Roman" charset="0"/>
                <a:ea typeface="宋体" pitchFamily="2" charset="-122"/>
              </a:rPr>
              <a:t>         = A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 </a:t>
            </a:r>
            <a:r>
              <a:rPr lang="en-US" altLang="zh-CN" sz="2400" b="1">
                <a:latin typeface="Times New Roman" charset="0"/>
                <a:ea typeface="宋体" pitchFamily="2" charset="-122"/>
                <a:sym typeface="Symbol" pitchFamily="18" charset="2"/>
              </a:rPr>
              <a:t>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 B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 </a:t>
            </a:r>
            <a:r>
              <a:rPr lang="en-US" altLang="zh-CN" sz="2400" b="1">
                <a:latin typeface="Times New Roman" charset="0"/>
                <a:ea typeface="宋体" pitchFamily="2" charset="-122"/>
                <a:sym typeface="Symbol" pitchFamily="18" charset="2"/>
              </a:rPr>
              <a:t>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 C</a:t>
            </a:r>
            <a:r>
              <a:rPr lang="en-US" altLang="zh-CN" sz="2400" b="1" baseline="-25000">
                <a:latin typeface="Times New Roman" charset="0"/>
                <a:ea typeface="宋体" pitchFamily="2" charset="-122"/>
              </a:rPr>
              <a:t>i-1</a:t>
            </a:r>
          </a:p>
        </p:txBody>
      </p:sp>
      <p:pic>
        <p:nvPicPr>
          <p:cNvPr id="8192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3" y="2638425"/>
            <a:ext cx="3556000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</a:t>
            </a:r>
            <a:r>
              <a:rPr lang="zh-CN" altLang="en-US" smtClean="0"/>
              <a:t>位全加器（考虑低位来的进位）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8" name="Rectangle 2"/>
          <p:cNvSpPr>
            <a:spLocks noGrp="1" noChangeArrowheads="1"/>
          </p:cNvSpPr>
          <p:nvPr>
            <p:ph type="title"/>
          </p:nvPr>
        </p:nvSpPr>
        <p:spPr>
          <a:xfrm>
            <a:off x="792163" y="579438"/>
            <a:ext cx="7666037" cy="563562"/>
          </a:xfrm>
        </p:spPr>
        <p:txBody>
          <a:bodyPr/>
          <a:lstStyle/>
          <a:p>
            <a:pPr eaLnBrk="1" hangingPunct="1"/>
            <a:r>
              <a:rPr lang="zh-CN" altLang="en-US" smtClean="0"/>
              <a:t>用半加器构造全加器</a:t>
            </a:r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395288" y="1468438"/>
            <a:ext cx="5761037" cy="246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C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 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	=A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B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 + A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C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i-1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 + B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C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i-1</a:t>
            </a:r>
          </a:p>
          <a:p>
            <a:pPr eaLnBrk="0" hangingPunct="0">
              <a:lnSpc>
                <a:spcPct val="130000"/>
              </a:lnSpc>
            </a:pP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            = A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B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 + A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B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’C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i-1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 + A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’B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C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i-1</a:t>
            </a:r>
          </a:p>
          <a:p>
            <a:pPr eaLnBrk="0" hangingPunct="0">
              <a:lnSpc>
                <a:spcPct val="130000"/>
              </a:lnSpc>
            </a:pP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	= A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B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 + (A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B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’ + A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’B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)C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i-1</a:t>
            </a:r>
          </a:p>
          <a:p>
            <a:pPr eaLnBrk="0" hangingPunct="0">
              <a:lnSpc>
                <a:spcPct val="130000"/>
              </a:lnSpc>
            </a:pP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	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= A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B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 + (A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  <a:sym typeface="Symbol" pitchFamily="18" charset="2"/>
              </a:rPr>
              <a:t>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 B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)C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i-1</a:t>
            </a:r>
          </a:p>
          <a:p>
            <a:pPr eaLnBrk="0" hangingPunct="0">
              <a:lnSpc>
                <a:spcPct val="130000"/>
              </a:lnSpc>
            </a:pP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 S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        = A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  <a:sym typeface="Symbol" pitchFamily="18" charset="2"/>
              </a:rPr>
              <a:t>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 B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  <a:sym typeface="Symbol" pitchFamily="18" charset="2"/>
              </a:rPr>
              <a:t></a:t>
            </a:r>
            <a:r>
              <a:rPr lang="en-US" altLang="zh-CN" sz="24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 C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i-1</a:t>
            </a:r>
          </a:p>
        </p:txBody>
      </p:sp>
      <p:pic>
        <p:nvPicPr>
          <p:cNvPr id="798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6375" y="4581525"/>
            <a:ext cx="6048375" cy="199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724525" y="2570163"/>
            <a:ext cx="2647950" cy="1579562"/>
            <a:chOff x="218" y="2035"/>
            <a:chExt cx="1261" cy="776"/>
          </a:xfrm>
        </p:grpSpPr>
        <p:sp>
          <p:nvSpPr>
            <p:cNvPr id="13336" name="Rectangle 7"/>
            <p:cNvSpPr>
              <a:spLocks noChangeArrowheads="1"/>
            </p:cNvSpPr>
            <p:nvPr/>
          </p:nvSpPr>
          <p:spPr bwMode="auto">
            <a:xfrm>
              <a:off x="519" y="2318"/>
              <a:ext cx="960" cy="49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7" name="Line 8"/>
            <p:cNvSpPr>
              <a:spLocks noChangeShapeType="1"/>
            </p:cNvSpPr>
            <p:nvPr/>
          </p:nvSpPr>
          <p:spPr bwMode="auto">
            <a:xfrm>
              <a:off x="999" y="2318"/>
              <a:ext cx="0" cy="4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8" name="Line 9"/>
            <p:cNvSpPr>
              <a:spLocks noChangeShapeType="1"/>
            </p:cNvSpPr>
            <p:nvPr/>
          </p:nvSpPr>
          <p:spPr bwMode="auto">
            <a:xfrm>
              <a:off x="1240" y="2318"/>
              <a:ext cx="0" cy="4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9" name="Line 10"/>
            <p:cNvSpPr>
              <a:spLocks noChangeShapeType="1"/>
            </p:cNvSpPr>
            <p:nvPr/>
          </p:nvSpPr>
          <p:spPr bwMode="auto">
            <a:xfrm>
              <a:off x="757" y="2318"/>
              <a:ext cx="0" cy="4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0" name="Line 11"/>
            <p:cNvSpPr>
              <a:spLocks noChangeShapeType="1"/>
            </p:cNvSpPr>
            <p:nvPr/>
          </p:nvSpPr>
          <p:spPr bwMode="auto">
            <a:xfrm>
              <a:off x="519" y="2571"/>
              <a:ext cx="9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1" name="Line 12"/>
            <p:cNvSpPr>
              <a:spLocks noChangeShapeType="1"/>
            </p:cNvSpPr>
            <p:nvPr/>
          </p:nvSpPr>
          <p:spPr bwMode="auto">
            <a:xfrm flipH="1" flipV="1">
              <a:off x="345" y="2144"/>
              <a:ext cx="174" cy="17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3316" name="Object 13"/>
            <p:cNvGraphicFramePr>
              <a:graphicFrameLocks noChangeAspect="1"/>
            </p:cNvGraphicFramePr>
            <p:nvPr/>
          </p:nvGraphicFramePr>
          <p:xfrm>
            <a:off x="397" y="2035"/>
            <a:ext cx="243" cy="157"/>
          </p:xfrm>
          <a:graphic>
            <a:graphicData uri="http://schemas.openxmlformats.org/presentationml/2006/ole">
              <p:oleObj spid="_x0000_s13316" name="公式" r:id="rId4" imgW="253800" imgH="164880" progId="Equation.3">
                <p:embed/>
              </p:oleObj>
            </a:graphicData>
          </a:graphic>
        </p:graphicFrame>
        <p:graphicFrame>
          <p:nvGraphicFramePr>
            <p:cNvPr id="13317" name="Object 14"/>
            <p:cNvGraphicFramePr>
              <a:graphicFrameLocks noChangeAspect="1"/>
            </p:cNvGraphicFramePr>
            <p:nvPr/>
          </p:nvGraphicFramePr>
          <p:xfrm>
            <a:off x="218" y="2191"/>
            <a:ext cx="254" cy="217"/>
          </p:xfrm>
          <a:graphic>
            <a:graphicData uri="http://schemas.openxmlformats.org/presentationml/2006/ole">
              <p:oleObj spid="_x0000_s13317" name="公式" r:id="rId5" imgW="266400" imgH="228600" progId="Equation.3">
                <p:embed/>
              </p:oleObj>
            </a:graphicData>
          </a:graphic>
        </p:graphicFrame>
        <p:graphicFrame>
          <p:nvGraphicFramePr>
            <p:cNvPr id="13318" name="Object 15"/>
            <p:cNvGraphicFramePr>
              <a:graphicFrameLocks noChangeAspect="1"/>
            </p:cNvGraphicFramePr>
            <p:nvPr/>
          </p:nvGraphicFramePr>
          <p:xfrm>
            <a:off x="550" y="2154"/>
            <a:ext cx="194" cy="169"/>
          </p:xfrm>
          <a:graphic>
            <a:graphicData uri="http://schemas.openxmlformats.org/presentationml/2006/ole">
              <p:oleObj spid="_x0000_s13318" name="公式" r:id="rId6" imgW="203040" imgH="177480" progId="Equation.3">
                <p:embed/>
              </p:oleObj>
            </a:graphicData>
          </a:graphic>
        </p:graphicFrame>
        <p:graphicFrame>
          <p:nvGraphicFramePr>
            <p:cNvPr id="13319" name="Object 16"/>
            <p:cNvGraphicFramePr>
              <a:graphicFrameLocks noChangeAspect="1"/>
            </p:cNvGraphicFramePr>
            <p:nvPr/>
          </p:nvGraphicFramePr>
          <p:xfrm>
            <a:off x="791" y="2154"/>
            <a:ext cx="182" cy="169"/>
          </p:xfrm>
          <a:graphic>
            <a:graphicData uri="http://schemas.openxmlformats.org/presentationml/2006/ole">
              <p:oleObj spid="_x0000_s13319" name="公式" r:id="rId7" imgW="190440" imgH="177480" progId="Equation.3">
                <p:embed/>
              </p:oleObj>
            </a:graphicData>
          </a:graphic>
        </p:graphicFrame>
        <p:graphicFrame>
          <p:nvGraphicFramePr>
            <p:cNvPr id="13320" name="Object 17"/>
            <p:cNvGraphicFramePr>
              <a:graphicFrameLocks noChangeAspect="1"/>
            </p:cNvGraphicFramePr>
            <p:nvPr/>
          </p:nvGraphicFramePr>
          <p:xfrm>
            <a:off x="1041" y="2160"/>
            <a:ext cx="158" cy="157"/>
          </p:xfrm>
          <a:graphic>
            <a:graphicData uri="http://schemas.openxmlformats.org/presentationml/2006/ole">
              <p:oleObj spid="_x0000_s13320" name="公式" r:id="rId8" imgW="164880" imgH="164880" progId="Equation.3">
                <p:embed/>
              </p:oleObj>
            </a:graphicData>
          </a:graphic>
        </p:graphicFrame>
        <p:graphicFrame>
          <p:nvGraphicFramePr>
            <p:cNvPr id="13321" name="Object 18"/>
            <p:cNvGraphicFramePr>
              <a:graphicFrameLocks noChangeAspect="1"/>
            </p:cNvGraphicFramePr>
            <p:nvPr/>
          </p:nvGraphicFramePr>
          <p:xfrm>
            <a:off x="1282" y="2160"/>
            <a:ext cx="170" cy="169"/>
          </p:xfrm>
          <a:graphic>
            <a:graphicData uri="http://schemas.openxmlformats.org/presentationml/2006/ole">
              <p:oleObj spid="_x0000_s13321" name="公式" r:id="rId9" imgW="177480" imgH="177480" progId="Equation.3">
                <p:embed/>
              </p:oleObj>
            </a:graphicData>
          </a:graphic>
        </p:graphicFrame>
        <p:graphicFrame>
          <p:nvGraphicFramePr>
            <p:cNvPr id="13322" name="Object 19"/>
            <p:cNvGraphicFramePr>
              <a:graphicFrameLocks noChangeAspect="1"/>
            </p:cNvGraphicFramePr>
            <p:nvPr/>
          </p:nvGraphicFramePr>
          <p:xfrm>
            <a:off x="381" y="2361"/>
            <a:ext cx="121" cy="169"/>
          </p:xfrm>
          <a:graphic>
            <a:graphicData uri="http://schemas.openxmlformats.org/presentationml/2006/ole">
              <p:oleObj spid="_x0000_s13322" name="公式" r:id="rId10" imgW="126720" imgH="177480" progId="Equation.3">
                <p:embed/>
              </p:oleObj>
            </a:graphicData>
          </a:graphic>
        </p:graphicFrame>
        <p:graphicFrame>
          <p:nvGraphicFramePr>
            <p:cNvPr id="13323" name="Object 20"/>
            <p:cNvGraphicFramePr>
              <a:graphicFrameLocks noChangeAspect="1"/>
            </p:cNvGraphicFramePr>
            <p:nvPr/>
          </p:nvGraphicFramePr>
          <p:xfrm>
            <a:off x="391" y="2605"/>
            <a:ext cx="85" cy="157"/>
          </p:xfrm>
          <a:graphic>
            <a:graphicData uri="http://schemas.openxmlformats.org/presentationml/2006/ole">
              <p:oleObj spid="_x0000_s13323" name="公式" r:id="rId11" imgW="88560" imgH="164880" progId="Equation.3">
                <p:embed/>
              </p:oleObj>
            </a:graphicData>
          </a:graphic>
        </p:graphicFrame>
        <p:graphicFrame>
          <p:nvGraphicFramePr>
            <p:cNvPr id="13324" name="Object 21"/>
            <p:cNvGraphicFramePr>
              <a:graphicFrameLocks noChangeAspect="1"/>
            </p:cNvGraphicFramePr>
            <p:nvPr/>
          </p:nvGraphicFramePr>
          <p:xfrm>
            <a:off x="843" y="2605"/>
            <a:ext cx="85" cy="157"/>
          </p:xfrm>
          <a:graphic>
            <a:graphicData uri="http://schemas.openxmlformats.org/presentationml/2006/ole">
              <p:oleObj spid="_x0000_s13324" name="公式" r:id="rId12" imgW="88560" imgH="164880" progId="Equation.3">
                <p:embed/>
              </p:oleObj>
            </a:graphicData>
          </a:graphic>
        </p:graphicFrame>
        <p:graphicFrame>
          <p:nvGraphicFramePr>
            <p:cNvPr id="13325" name="Object 22"/>
            <p:cNvGraphicFramePr>
              <a:graphicFrameLocks noChangeAspect="1"/>
            </p:cNvGraphicFramePr>
            <p:nvPr/>
          </p:nvGraphicFramePr>
          <p:xfrm>
            <a:off x="1076" y="2605"/>
            <a:ext cx="85" cy="157"/>
          </p:xfrm>
          <a:graphic>
            <a:graphicData uri="http://schemas.openxmlformats.org/presentationml/2006/ole">
              <p:oleObj spid="_x0000_s13325" name="公式" r:id="rId13" imgW="88560" imgH="164880" progId="Equation.3">
                <p:embed/>
              </p:oleObj>
            </a:graphicData>
          </a:graphic>
        </p:graphicFrame>
        <p:graphicFrame>
          <p:nvGraphicFramePr>
            <p:cNvPr id="13326" name="Object 23"/>
            <p:cNvGraphicFramePr>
              <a:graphicFrameLocks noChangeAspect="1"/>
            </p:cNvGraphicFramePr>
            <p:nvPr/>
          </p:nvGraphicFramePr>
          <p:xfrm>
            <a:off x="1076" y="2371"/>
            <a:ext cx="85" cy="157"/>
          </p:xfrm>
          <a:graphic>
            <a:graphicData uri="http://schemas.openxmlformats.org/presentationml/2006/ole">
              <p:oleObj spid="_x0000_s13326" name="公式" r:id="rId14" imgW="88560" imgH="164880" progId="Equation.3">
                <p:embed/>
              </p:oleObj>
            </a:graphicData>
          </a:graphic>
        </p:graphicFrame>
        <p:graphicFrame>
          <p:nvGraphicFramePr>
            <p:cNvPr id="13327" name="Object 24"/>
            <p:cNvGraphicFramePr>
              <a:graphicFrameLocks noChangeAspect="1"/>
            </p:cNvGraphicFramePr>
            <p:nvPr/>
          </p:nvGraphicFramePr>
          <p:xfrm>
            <a:off x="1318" y="2605"/>
            <a:ext cx="85" cy="157"/>
          </p:xfrm>
          <a:graphic>
            <a:graphicData uri="http://schemas.openxmlformats.org/presentationml/2006/ole">
              <p:oleObj spid="_x0000_s13327" name="公式" r:id="rId15" imgW="88560" imgH="164880" progId="Equation.3">
                <p:embed/>
              </p:oleObj>
            </a:graphicData>
          </a:graphic>
        </p:graphicFrame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877050" y="3163888"/>
            <a:ext cx="1428750" cy="912812"/>
            <a:chOff x="3475" y="2205"/>
            <a:chExt cx="900" cy="575"/>
          </a:xfrm>
        </p:grpSpPr>
        <p:sp>
          <p:nvSpPr>
            <p:cNvPr id="13333" name="Oval 26"/>
            <p:cNvSpPr>
              <a:spLocks noChangeArrowheads="1"/>
            </p:cNvSpPr>
            <p:nvPr/>
          </p:nvSpPr>
          <p:spPr bwMode="auto">
            <a:xfrm>
              <a:off x="3831" y="2205"/>
              <a:ext cx="210" cy="565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4" name="Oval 27"/>
            <p:cNvSpPr>
              <a:spLocks noChangeArrowheads="1"/>
            </p:cNvSpPr>
            <p:nvPr/>
          </p:nvSpPr>
          <p:spPr bwMode="auto">
            <a:xfrm>
              <a:off x="3475" y="2548"/>
              <a:ext cx="540" cy="222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5" name="Oval 28"/>
            <p:cNvSpPr>
              <a:spLocks noChangeArrowheads="1"/>
            </p:cNvSpPr>
            <p:nvPr/>
          </p:nvSpPr>
          <p:spPr bwMode="auto">
            <a:xfrm>
              <a:off x="3831" y="2542"/>
              <a:ext cx="544" cy="238"/>
            </a:xfrm>
            <a:prstGeom prst="ellips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3314" name="Object 29"/>
          <p:cNvGraphicFramePr>
            <a:graphicFrameLocks noChangeAspect="1"/>
          </p:cNvGraphicFramePr>
          <p:nvPr/>
        </p:nvGraphicFramePr>
        <p:xfrm>
          <a:off x="5924550" y="1414463"/>
          <a:ext cx="2808288" cy="449262"/>
        </p:xfrm>
        <a:graphic>
          <a:graphicData uri="http://schemas.openxmlformats.org/presentationml/2006/ole">
            <p:oleObj spid="_x0000_s13314" name="公式" r:id="rId16" imgW="1346040" imgH="215640" progId="Equation.3">
              <p:embed/>
            </p:oleObj>
          </a:graphicData>
        </a:graphic>
      </p:graphicFrame>
      <p:graphicFrame>
        <p:nvGraphicFramePr>
          <p:cNvPr id="13315" name="Object 30"/>
          <p:cNvGraphicFramePr>
            <a:graphicFrameLocks noChangeAspect="1"/>
          </p:cNvGraphicFramePr>
          <p:nvPr/>
        </p:nvGraphicFramePr>
        <p:xfrm>
          <a:off x="5924550" y="2063750"/>
          <a:ext cx="1152525" cy="450850"/>
        </p:xfrm>
        <a:graphic>
          <a:graphicData uri="http://schemas.openxmlformats.org/presentationml/2006/ole">
            <p:oleObj spid="_x0000_s13315" name="公式" r:id="rId17" imgW="58392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练习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557338"/>
            <a:ext cx="7772400" cy="4114800"/>
          </a:xfrm>
        </p:spPr>
        <p:txBody>
          <a:bodyPr/>
          <a:lstStyle/>
          <a:p>
            <a:pPr eaLnBrk="1" hangingPunct="1"/>
            <a:r>
              <a:rPr lang="zh-CN" altLang="en-US" smtClean="0"/>
              <a:t>练习</a:t>
            </a:r>
            <a:r>
              <a:rPr lang="en-US" altLang="zh-CN" smtClean="0"/>
              <a:t>4.4</a:t>
            </a:r>
            <a:r>
              <a:rPr lang="zh-CN" altLang="en-US" smtClean="0"/>
              <a:t>：用一片</a:t>
            </a:r>
            <a:r>
              <a:rPr lang="en-US" altLang="zh-CN" smtClean="0"/>
              <a:t>3-8</a:t>
            </a:r>
            <a:r>
              <a:rPr lang="zh-CN" altLang="en-US" smtClean="0"/>
              <a:t>译码器实现</a:t>
            </a:r>
            <a:r>
              <a:rPr lang="en-US" altLang="zh-CN" smtClean="0"/>
              <a:t>1</a:t>
            </a:r>
            <a:r>
              <a:rPr lang="zh-CN" altLang="en-US" smtClean="0"/>
              <a:t>位全加器</a:t>
            </a:r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4675" y="3465513"/>
            <a:ext cx="5607050" cy="313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2268538" y="2349500"/>
            <a:ext cx="4141787" cy="822325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Comic Sans MS" pitchFamily="66" charset="0"/>
                <a:ea typeface="宋体" pitchFamily="2" charset="-122"/>
              </a:rPr>
              <a:t>S(A,B,C</a:t>
            </a:r>
            <a:r>
              <a:rPr lang="en-US" altLang="zh-CN" sz="2400" b="1" baseline="-25000">
                <a:latin typeface="Comic Sans MS" pitchFamily="66" charset="0"/>
                <a:ea typeface="宋体" pitchFamily="2" charset="-122"/>
              </a:rPr>
              <a:t>i-1</a:t>
            </a:r>
            <a:r>
              <a:rPr lang="en-US" altLang="zh-CN" sz="2400" b="1">
                <a:latin typeface="Comic Sans MS" pitchFamily="66" charset="0"/>
                <a:ea typeface="宋体" pitchFamily="2" charset="-122"/>
              </a:rPr>
              <a:t>) = </a:t>
            </a:r>
            <a:r>
              <a:rPr lang="el-GR" altLang="zh-CN" sz="2400" b="1">
                <a:latin typeface="Comic Sans MS" pitchFamily="66" charset="0"/>
                <a:ea typeface="宋体" pitchFamily="2" charset="-122"/>
              </a:rPr>
              <a:t>Σ</a:t>
            </a:r>
            <a:r>
              <a:rPr lang="en-US" altLang="zh-CN" sz="2400" b="1">
                <a:latin typeface="Comic Sans MS" pitchFamily="66" charset="0"/>
                <a:ea typeface="宋体" pitchFamily="2" charset="-122"/>
              </a:rPr>
              <a:t>m(1,2,4,7)</a:t>
            </a:r>
          </a:p>
          <a:p>
            <a:r>
              <a:rPr lang="en-US" altLang="zh-CN" sz="2400" b="1">
                <a:latin typeface="Comic Sans MS" pitchFamily="66" charset="0"/>
                <a:ea typeface="宋体" pitchFamily="2" charset="-122"/>
              </a:rPr>
              <a:t>C(A,B,C</a:t>
            </a:r>
            <a:r>
              <a:rPr lang="en-US" altLang="zh-CN" sz="2400" b="1" baseline="-25000">
                <a:latin typeface="Comic Sans MS" pitchFamily="66" charset="0"/>
                <a:ea typeface="宋体" pitchFamily="2" charset="-122"/>
              </a:rPr>
              <a:t>i-1</a:t>
            </a:r>
            <a:r>
              <a:rPr lang="en-US" altLang="zh-CN" sz="2400" b="1">
                <a:latin typeface="Comic Sans MS" pitchFamily="66" charset="0"/>
                <a:ea typeface="宋体" pitchFamily="2" charset="-122"/>
              </a:rPr>
              <a:t>) = </a:t>
            </a:r>
            <a:r>
              <a:rPr lang="el-GR" altLang="zh-CN" sz="2400" b="1">
                <a:latin typeface="Comic Sans MS" pitchFamily="66" charset="0"/>
                <a:ea typeface="宋体" pitchFamily="2" charset="-122"/>
              </a:rPr>
              <a:t>Σ</a:t>
            </a:r>
            <a:r>
              <a:rPr lang="en-US" altLang="zh-CN" sz="2400" b="1">
                <a:latin typeface="Comic Sans MS" pitchFamily="66" charset="0"/>
                <a:ea typeface="宋体" pitchFamily="2" charset="-122"/>
              </a:rPr>
              <a:t>m(3,5,6,7)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设计示例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557338"/>
            <a:ext cx="7920037" cy="935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mtClean="0"/>
              <a:t>设计一组合电路，采用</a:t>
            </a:r>
            <a:r>
              <a:rPr lang="en-US" altLang="zh-CN" smtClean="0"/>
              <a:t>2421BCD</a:t>
            </a:r>
            <a:r>
              <a:rPr lang="zh-CN" altLang="en-US" smtClean="0"/>
              <a:t>编码来驱动</a:t>
            </a:r>
            <a:r>
              <a:rPr lang="en-US" altLang="zh-CN" smtClean="0"/>
              <a:t>TIL-312</a:t>
            </a:r>
            <a:r>
              <a:rPr lang="zh-CN" altLang="en-US" smtClean="0"/>
              <a:t>七段显示块。</a:t>
            </a:r>
          </a:p>
        </p:txBody>
      </p:sp>
      <p:pic>
        <p:nvPicPr>
          <p:cNvPr id="30724" name="Picture 4" descr="55"/>
          <p:cNvPicPr>
            <a:picLocks noChangeAspect="1" noChangeArrowheads="1"/>
          </p:cNvPicPr>
          <p:nvPr/>
        </p:nvPicPr>
        <p:blipFill>
          <a:blip r:embed="rId2">
            <a:lum contrast="60000"/>
            <a:grayscl/>
          </a:blip>
          <a:srcRect/>
          <a:stretch>
            <a:fillRect/>
          </a:stretch>
        </p:blipFill>
        <p:spPr bwMode="auto">
          <a:xfrm>
            <a:off x="188913" y="2781300"/>
            <a:ext cx="3014662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 descr="9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3938" y="2852738"/>
            <a:ext cx="1417637" cy="156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3575" y="4437063"/>
            <a:ext cx="2228850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7" descr="44"/>
          <p:cNvPicPr>
            <a:picLocks noChangeAspect="1" noChangeArrowheads="1"/>
          </p:cNvPicPr>
          <p:nvPr/>
        </p:nvPicPr>
        <p:blipFill>
          <a:blip r:embed="rId5">
            <a:lum contrast="72000"/>
          </a:blip>
          <a:srcRect/>
          <a:stretch>
            <a:fillRect/>
          </a:stretch>
        </p:blipFill>
        <p:spPr bwMode="auto">
          <a:xfrm>
            <a:off x="5364163" y="2789238"/>
            <a:ext cx="3706812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多位二进制加法器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341438"/>
            <a:ext cx="8497887" cy="532765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1" lang="zh-CN" altLang="en-US" smtClean="0"/>
              <a:t>多位数相加时，要考虑进位</a:t>
            </a:r>
          </a:p>
          <a:p>
            <a:pPr eaLnBrk="1" hangingPunct="1">
              <a:spcBef>
                <a:spcPct val="0"/>
              </a:spcBef>
            </a:pPr>
            <a:r>
              <a:rPr kumimoji="1" lang="zh-CN" altLang="en-US" smtClean="0"/>
              <a:t>进位的方式</a:t>
            </a:r>
          </a:p>
          <a:p>
            <a:pPr lvl="1" eaLnBrk="1" hangingPunct="1">
              <a:spcBef>
                <a:spcPct val="0"/>
              </a:spcBef>
            </a:pPr>
            <a:r>
              <a:rPr kumimoji="1" lang="zh-CN" altLang="en-US" smtClean="0"/>
              <a:t>串行进位</a:t>
            </a:r>
          </a:p>
          <a:p>
            <a:pPr lvl="1" eaLnBrk="1" hangingPunct="1">
              <a:spcBef>
                <a:spcPct val="0"/>
              </a:spcBef>
            </a:pPr>
            <a:r>
              <a:rPr kumimoji="1" lang="zh-CN" altLang="en-US" smtClean="0"/>
              <a:t>超前进位</a:t>
            </a:r>
          </a:p>
          <a:p>
            <a:pPr eaLnBrk="1" hangingPunct="1">
              <a:spcBef>
                <a:spcPct val="0"/>
              </a:spcBef>
            </a:pPr>
            <a:r>
              <a:rPr kumimoji="1" lang="zh-CN" altLang="en-US" smtClean="0"/>
              <a:t>例：设计一个</a:t>
            </a:r>
            <a:r>
              <a:rPr kumimoji="1" lang="en-US" altLang="zh-CN" smtClean="0"/>
              <a:t>n(n=4)</a:t>
            </a:r>
            <a:r>
              <a:rPr kumimoji="1" lang="zh-CN" altLang="en-US" smtClean="0"/>
              <a:t>位二进制加法器，完成两个</a:t>
            </a:r>
            <a:r>
              <a:rPr kumimoji="1" lang="en-US" altLang="zh-CN" smtClean="0"/>
              <a:t>n</a:t>
            </a:r>
            <a:r>
              <a:rPr kumimoji="1" lang="zh-CN" altLang="en-US" smtClean="0"/>
              <a:t>位二进制的加法，输出</a:t>
            </a:r>
            <a:r>
              <a:rPr kumimoji="1" lang="en-US" altLang="zh-CN" smtClean="0"/>
              <a:t>1</a:t>
            </a:r>
            <a:r>
              <a:rPr kumimoji="1" lang="zh-CN" altLang="en-US" smtClean="0"/>
              <a:t>个</a:t>
            </a:r>
            <a:r>
              <a:rPr kumimoji="1" lang="en-US" altLang="zh-CN" smtClean="0"/>
              <a:t>n</a:t>
            </a:r>
            <a:r>
              <a:rPr kumimoji="1" lang="zh-CN" altLang="en-US" smtClean="0"/>
              <a:t>位的和，以及进位输出</a:t>
            </a:r>
          </a:p>
          <a:p>
            <a:pPr lvl="1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mtClean="0">
                <a:solidFill>
                  <a:schemeClr val="accent2"/>
                </a:solidFill>
              </a:rPr>
              <a:t>  </a:t>
            </a:r>
            <a:r>
              <a:rPr lang="en-US" altLang="zh-CN" smtClean="0">
                <a:solidFill>
                  <a:srgbClr val="FF0000"/>
                </a:solidFill>
              </a:rPr>
              <a:t>C</a:t>
            </a:r>
            <a:r>
              <a:rPr lang="en-US" altLang="zh-CN" baseline="-25000" smtClean="0">
                <a:solidFill>
                  <a:srgbClr val="FF0000"/>
                </a:solidFill>
              </a:rPr>
              <a:t>out</a:t>
            </a:r>
            <a:r>
              <a:rPr lang="en-US" altLang="zh-CN" smtClean="0">
                <a:solidFill>
                  <a:srgbClr val="FF0000"/>
                </a:solidFill>
              </a:rPr>
              <a:t>     C</a:t>
            </a:r>
            <a:r>
              <a:rPr lang="en-US" altLang="zh-CN" baseline="-25000" smtClean="0">
                <a:solidFill>
                  <a:srgbClr val="FF0000"/>
                </a:solidFill>
              </a:rPr>
              <a:t>3</a:t>
            </a:r>
            <a:r>
              <a:rPr lang="en-US" altLang="zh-CN" smtClean="0">
                <a:solidFill>
                  <a:srgbClr val="FF0000"/>
                </a:solidFill>
              </a:rPr>
              <a:t>  C</a:t>
            </a:r>
            <a:r>
              <a:rPr lang="en-US" altLang="zh-CN" baseline="-25000" smtClean="0">
                <a:solidFill>
                  <a:srgbClr val="FF0000"/>
                </a:solidFill>
              </a:rPr>
              <a:t>2</a:t>
            </a:r>
            <a:r>
              <a:rPr lang="en-US" altLang="zh-CN" smtClean="0">
                <a:solidFill>
                  <a:srgbClr val="FF0000"/>
                </a:solidFill>
              </a:rPr>
              <a:t>  C</a:t>
            </a:r>
            <a:r>
              <a:rPr lang="en-US" altLang="zh-CN" baseline="-25000" smtClean="0">
                <a:solidFill>
                  <a:srgbClr val="FF0000"/>
                </a:solidFill>
              </a:rPr>
              <a:t>1</a:t>
            </a:r>
            <a:r>
              <a:rPr lang="en-US" altLang="zh-CN" smtClean="0">
                <a:solidFill>
                  <a:srgbClr val="FF0000"/>
                </a:solidFill>
              </a:rPr>
              <a:t>  C</a:t>
            </a:r>
            <a:r>
              <a:rPr lang="en-US" altLang="zh-CN" baseline="-25000" smtClean="0">
                <a:solidFill>
                  <a:srgbClr val="FF0000"/>
                </a:solidFill>
              </a:rPr>
              <a:t>0</a:t>
            </a:r>
            <a:r>
              <a:rPr lang="en-US" altLang="zh-CN" smtClean="0">
                <a:solidFill>
                  <a:srgbClr val="FF0000"/>
                </a:solidFill>
              </a:rPr>
              <a:t>        1  1  0  1</a:t>
            </a:r>
            <a:r>
              <a:rPr lang="en-US" altLang="zh-CN" smtClean="0">
                <a:solidFill>
                  <a:srgbClr val="FF3300"/>
                </a:solidFill>
              </a:rPr>
              <a:t>  </a:t>
            </a:r>
            <a:r>
              <a:rPr lang="en-US" altLang="zh-CN" smtClean="0">
                <a:solidFill>
                  <a:srgbClr val="0000FF"/>
                </a:solidFill>
              </a:rPr>
              <a:t>0</a:t>
            </a:r>
            <a:r>
              <a:rPr lang="en-US" altLang="zh-CN" smtClean="0"/>
              <a:t>   </a:t>
            </a:r>
          </a:p>
          <a:p>
            <a:pPr lvl="1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/>
              <a:t>             A</a:t>
            </a:r>
            <a:r>
              <a:rPr lang="en-US" altLang="zh-CN" baseline="-25000" smtClean="0"/>
              <a:t>3</a:t>
            </a:r>
            <a:r>
              <a:rPr lang="en-US" altLang="zh-CN" smtClean="0"/>
              <a:t>  A</a:t>
            </a:r>
            <a:r>
              <a:rPr lang="en-US" altLang="zh-CN" baseline="-25000" smtClean="0"/>
              <a:t>2</a:t>
            </a:r>
            <a:r>
              <a:rPr lang="en-US" altLang="zh-CN" smtClean="0"/>
              <a:t>  A</a:t>
            </a:r>
            <a:r>
              <a:rPr lang="en-US" altLang="zh-CN" baseline="-25000" smtClean="0"/>
              <a:t>1</a:t>
            </a:r>
            <a:r>
              <a:rPr lang="en-US" altLang="zh-CN" smtClean="0"/>
              <a:t>  A</a:t>
            </a:r>
            <a:r>
              <a:rPr lang="en-US" altLang="zh-CN" baseline="-25000" smtClean="0"/>
              <a:t>0</a:t>
            </a:r>
            <a:r>
              <a:rPr lang="en-US" altLang="zh-CN" smtClean="0"/>
              <a:t>           1  1  0  1 </a:t>
            </a:r>
          </a:p>
          <a:p>
            <a:pPr lvl="1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/>
              <a:t>       +   B</a:t>
            </a:r>
            <a:r>
              <a:rPr lang="en-US" altLang="zh-CN" baseline="-25000" smtClean="0"/>
              <a:t>3</a:t>
            </a:r>
            <a:r>
              <a:rPr lang="en-US" altLang="zh-CN" smtClean="0"/>
              <a:t>  B</a:t>
            </a:r>
            <a:r>
              <a:rPr lang="en-US" altLang="zh-CN" baseline="-25000" smtClean="0"/>
              <a:t>2</a:t>
            </a:r>
            <a:r>
              <a:rPr lang="en-US" altLang="zh-CN" smtClean="0"/>
              <a:t>  B</a:t>
            </a:r>
            <a:r>
              <a:rPr lang="en-US" altLang="zh-CN" baseline="-25000" smtClean="0"/>
              <a:t>1</a:t>
            </a:r>
            <a:r>
              <a:rPr lang="en-US" altLang="zh-CN" smtClean="0"/>
              <a:t>  B</a:t>
            </a:r>
            <a:r>
              <a:rPr lang="en-US" altLang="zh-CN" baseline="-25000" smtClean="0"/>
              <a:t>0</a:t>
            </a:r>
            <a:r>
              <a:rPr lang="en-US" altLang="zh-CN" smtClean="0"/>
              <a:t>        + 1  1  0  1</a:t>
            </a:r>
            <a:br>
              <a:rPr lang="en-US" altLang="zh-CN" smtClean="0"/>
            </a:br>
            <a:r>
              <a:rPr lang="en-US" altLang="zh-CN" smtClean="0"/>
              <a:t>  ---------------------   ----------------</a:t>
            </a:r>
          </a:p>
          <a:p>
            <a:pPr lvl="1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/>
              <a:t>              </a:t>
            </a:r>
            <a:r>
              <a:rPr lang="en-US" altLang="zh-CN" smtClean="0">
                <a:solidFill>
                  <a:srgbClr val="FF0000"/>
                </a:solidFill>
              </a:rPr>
              <a:t>S</a:t>
            </a:r>
            <a:r>
              <a:rPr lang="en-US" altLang="zh-CN" baseline="-25000" smtClean="0">
                <a:solidFill>
                  <a:srgbClr val="FF0000"/>
                </a:solidFill>
              </a:rPr>
              <a:t>3</a:t>
            </a:r>
            <a:r>
              <a:rPr lang="en-US" altLang="zh-CN" smtClean="0">
                <a:solidFill>
                  <a:srgbClr val="FF0000"/>
                </a:solidFill>
              </a:rPr>
              <a:t>  S</a:t>
            </a:r>
            <a:r>
              <a:rPr lang="en-US" altLang="zh-CN" baseline="-25000" smtClean="0">
                <a:solidFill>
                  <a:srgbClr val="FF0000"/>
                </a:solidFill>
              </a:rPr>
              <a:t>2</a:t>
            </a:r>
            <a:r>
              <a:rPr lang="en-US" altLang="zh-CN" smtClean="0">
                <a:solidFill>
                  <a:srgbClr val="FF0000"/>
                </a:solidFill>
              </a:rPr>
              <a:t>  S</a:t>
            </a:r>
            <a:r>
              <a:rPr lang="en-US" altLang="zh-CN" baseline="-25000" smtClean="0">
                <a:solidFill>
                  <a:srgbClr val="FF0000"/>
                </a:solidFill>
              </a:rPr>
              <a:t>1</a:t>
            </a:r>
            <a:r>
              <a:rPr lang="en-US" altLang="zh-CN" smtClean="0">
                <a:solidFill>
                  <a:srgbClr val="FF0000"/>
                </a:solidFill>
              </a:rPr>
              <a:t>  S</a:t>
            </a:r>
            <a:r>
              <a:rPr lang="en-US" altLang="zh-CN" baseline="-25000" smtClean="0">
                <a:solidFill>
                  <a:srgbClr val="FF0000"/>
                </a:solidFill>
              </a:rPr>
              <a:t>0                </a:t>
            </a:r>
            <a:r>
              <a:rPr lang="en-US" altLang="zh-CN" smtClean="0">
                <a:solidFill>
                  <a:srgbClr val="FF0000"/>
                </a:solidFill>
              </a:rPr>
              <a:t>1  0  1  0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串行进位全加器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628775"/>
            <a:ext cx="7772400" cy="41148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mtClean="0"/>
              <a:t>由四个一位二进制全加器通过串行级联组成四位二进制全加器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mtClean="0"/>
              <a:t>每一位全加器的进位输出，送给下一级的进位输入端。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i="1" smtClean="0">
                <a:solidFill>
                  <a:srgbClr val="FF0000"/>
                </a:solidFill>
              </a:rPr>
              <a:t>高位的加法运算必须等到低位的加法运算完成后，才能正确进行。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86019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412875"/>
            <a:ext cx="8115300" cy="1025525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 </a:t>
            </a:r>
            <a:r>
              <a:rPr lang="zh-CN" altLang="en-US" smtClean="0"/>
              <a:t>跟笔算相似</a:t>
            </a:r>
            <a:r>
              <a:rPr lang="en-US" altLang="zh-CN" smtClean="0"/>
              <a:t>,</a:t>
            </a:r>
            <a:r>
              <a:rPr lang="zh-CN" altLang="en-US" smtClean="0"/>
              <a:t>用全加器构成串行进位加法器</a:t>
            </a:r>
            <a:r>
              <a:rPr lang="en-US" altLang="zh-CN" smtClean="0"/>
              <a:t>.</a:t>
            </a:r>
          </a:p>
          <a:p>
            <a:pPr eaLnBrk="1" hangingPunct="1"/>
            <a:endParaRPr lang="en-US" altLang="zh-CN" smtClean="0"/>
          </a:p>
        </p:txBody>
      </p:sp>
      <p:sp>
        <p:nvSpPr>
          <p:cNvPr id="84997" name="Text Box 5"/>
          <p:cNvSpPr txBox="1">
            <a:spLocks noChangeArrowheads="1"/>
          </p:cNvSpPr>
          <p:nvPr/>
        </p:nvSpPr>
        <p:spPr bwMode="auto">
          <a:xfrm>
            <a:off x="611188" y="4724400"/>
            <a:ext cx="7815262" cy="1885950"/>
          </a:xfrm>
          <a:prstGeom prst="rect">
            <a:avLst/>
          </a:prstGeom>
          <a:solidFill>
            <a:srgbClr val="FFFF66"/>
          </a:solidFill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>
                <a:latin typeface="Verdana" pitchFamily="34" charset="0"/>
                <a:ea typeface="宋体" pitchFamily="2" charset="-122"/>
              </a:rPr>
              <a:t>优点：结构简单。在一些中、低速数字设备中仍有应用。</a:t>
            </a:r>
          </a:p>
          <a:p>
            <a:pPr>
              <a:spcBef>
                <a:spcPct val="20000"/>
              </a:spcBef>
            </a:pPr>
            <a:r>
              <a:rPr lang="zh-CN" altLang="en-US" sz="2800" b="1">
                <a:latin typeface="Verdana" pitchFamily="34" charset="0"/>
                <a:ea typeface="宋体" pitchFamily="2" charset="-122"/>
              </a:rPr>
              <a:t>缺点：速度慢。四位二进制全加器，需要经过四级门的延迟时间。</a:t>
            </a:r>
          </a:p>
        </p:txBody>
      </p:sp>
      <p:pic>
        <p:nvPicPr>
          <p:cNvPr id="8499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093913"/>
            <a:ext cx="199072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313" y="2060575"/>
            <a:ext cx="180975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00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03725" y="2170113"/>
            <a:ext cx="174307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00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89650" y="2165350"/>
            <a:ext cx="22479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5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49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4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4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超前进位加法器</a:t>
            </a:r>
          </a:p>
        </p:txBody>
      </p:sp>
      <p:graphicFrame>
        <p:nvGraphicFramePr>
          <p:cNvPr id="86020" name="Object 4"/>
          <p:cNvGraphicFramePr>
            <a:graphicFrameLocks noChangeAspect="1"/>
          </p:cNvGraphicFramePr>
          <p:nvPr/>
        </p:nvGraphicFramePr>
        <p:xfrm>
          <a:off x="2384425" y="3860800"/>
          <a:ext cx="1600200" cy="565150"/>
        </p:xfrm>
        <a:graphic>
          <a:graphicData uri="http://schemas.openxmlformats.org/presentationml/2006/ole">
            <p:oleObj spid="_x0000_s14338" name="公式" r:id="rId3" imgW="647640" imgH="228600" progId="Equation.3">
              <p:embed/>
            </p:oleObj>
          </a:graphicData>
        </a:graphic>
      </p:graphicFrame>
      <p:graphicFrame>
        <p:nvGraphicFramePr>
          <p:cNvPr id="86021" name="Object 5"/>
          <p:cNvGraphicFramePr>
            <a:graphicFrameLocks noChangeAspect="1"/>
          </p:cNvGraphicFramePr>
          <p:nvPr/>
        </p:nvGraphicFramePr>
        <p:xfrm>
          <a:off x="2432050" y="4451350"/>
          <a:ext cx="1752600" cy="534988"/>
        </p:xfrm>
        <a:graphic>
          <a:graphicData uri="http://schemas.openxmlformats.org/presentationml/2006/ole">
            <p:oleObj spid="_x0000_s14339" name="公式" r:id="rId4" imgW="749160" imgH="228600" progId="Equation.3">
              <p:embed/>
            </p:oleObj>
          </a:graphicData>
        </a:graphic>
      </p:graphicFrame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354013" y="3860800"/>
            <a:ext cx="2133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进位生成项</a:t>
            </a:r>
          </a:p>
        </p:txBody>
      </p:sp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376238" y="4451350"/>
            <a:ext cx="17414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传递条件</a:t>
            </a:r>
          </a:p>
        </p:txBody>
      </p:sp>
      <p:graphicFrame>
        <p:nvGraphicFramePr>
          <p:cNvPr id="86024" name="Object 8"/>
          <p:cNvGraphicFramePr>
            <a:graphicFrameLocks noChangeAspect="1"/>
          </p:cNvGraphicFramePr>
          <p:nvPr/>
        </p:nvGraphicFramePr>
        <p:xfrm>
          <a:off x="2384425" y="5472113"/>
          <a:ext cx="5438775" cy="554037"/>
        </p:xfrm>
        <a:graphic>
          <a:graphicData uri="http://schemas.openxmlformats.org/presentationml/2006/ole">
            <p:oleObj spid="_x0000_s14340" name="公式" r:id="rId5" imgW="2247840" imgH="228600" progId="Equation.3">
              <p:embed/>
            </p:oleObj>
          </a:graphicData>
        </a:graphic>
      </p:graphicFrame>
      <p:sp>
        <p:nvSpPr>
          <p:cNvPr id="86025" name="Text Box 9"/>
          <p:cNvSpPr txBox="1">
            <a:spLocks noChangeArrowheads="1"/>
          </p:cNvSpPr>
          <p:nvPr/>
        </p:nvSpPr>
        <p:spPr bwMode="auto">
          <a:xfrm>
            <a:off x="358775" y="5472113"/>
            <a:ext cx="2133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进位表达式</a:t>
            </a:r>
          </a:p>
        </p:txBody>
      </p:sp>
      <p:graphicFrame>
        <p:nvGraphicFramePr>
          <p:cNvPr id="86026" name="Object 10"/>
          <p:cNvGraphicFramePr>
            <a:graphicFrameLocks noChangeAspect="1"/>
          </p:cNvGraphicFramePr>
          <p:nvPr/>
        </p:nvGraphicFramePr>
        <p:xfrm>
          <a:off x="2384425" y="6126163"/>
          <a:ext cx="4419600" cy="542925"/>
        </p:xfrm>
        <a:graphic>
          <a:graphicData uri="http://schemas.openxmlformats.org/presentationml/2006/ole">
            <p:oleObj spid="_x0000_s14341" name="公式" r:id="rId6" imgW="1866600" imgH="228600" progId="Equation.3">
              <p:embed/>
            </p:oleObj>
          </a:graphicData>
        </a:graphic>
      </p:graphicFrame>
      <p:sp>
        <p:nvSpPr>
          <p:cNvPr id="86027" name="Text Box 11"/>
          <p:cNvSpPr txBox="1">
            <a:spLocks noChangeArrowheads="1"/>
          </p:cNvSpPr>
          <p:nvPr/>
        </p:nvSpPr>
        <p:spPr bwMode="auto">
          <a:xfrm>
            <a:off x="179388" y="6102350"/>
            <a:ext cx="2133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和表达式</a:t>
            </a:r>
          </a:p>
        </p:txBody>
      </p:sp>
      <p:sp>
        <p:nvSpPr>
          <p:cNvPr id="86028" name="Text Box 12"/>
          <p:cNvSpPr txBox="1">
            <a:spLocks noChangeArrowheads="1"/>
          </p:cNvSpPr>
          <p:nvPr/>
        </p:nvSpPr>
        <p:spPr bwMode="auto">
          <a:xfrm>
            <a:off x="395288" y="1412875"/>
            <a:ext cx="35433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latin typeface="宋体" pitchFamily="2" charset="-122"/>
                <a:ea typeface="宋体" pitchFamily="2" charset="-122"/>
              </a:rPr>
              <a:t>考虑全加器逻辑函数</a:t>
            </a:r>
          </a:p>
        </p:txBody>
      </p:sp>
      <p:graphicFrame>
        <p:nvGraphicFramePr>
          <p:cNvPr id="86029" name="Object 13"/>
          <p:cNvGraphicFramePr>
            <a:graphicFrameLocks noChangeAspect="1"/>
          </p:cNvGraphicFramePr>
          <p:nvPr/>
        </p:nvGraphicFramePr>
        <p:xfrm>
          <a:off x="4211638" y="1341438"/>
          <a:ext cx="3781425" cy="1143000"/>
        </p:xfrm>
        <a:graphic>
          <a:graphicData uri="http://schemas.openxmlformats.org/presentationml/2006/ole">
            <p:oleObj spid="_x0000_s14342" name="公式" r:id="rId7" imgW="1511280" imgH="457200" progId="Equation.3">
              <p:embed/>
            </p:oleObj>
          </a:graphicData>
        </a:graphic>
      </p:graphicFrame>
      <p:sp>
        <p:nvSpPr>
          <p:cNvPr id="86030" name="Rectangle 14"/>
          <p:cNvSpPr>
            <a:spLocks noChangeArrowheads="1"/>
          </p:cNvSpPr>
          <p:nvPr/>
        </p:nvSpPr>
        <p:spPr bwMode="auto">
          <a:xfrm>
            <a:off x="354013" y="2598738"/>
            <a:ext cx="8458200" cy="11176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  <a:spcAft>
                <a:spcPct val="30000"/>
              </a:spcAft>
            </a:pPr>
            <a:r>
              <a:rPr kumimoji="1" lang="zh-CN" altLang="en-US" sz="2800" b="1">
                <a:latin typeface="幼圆" pitchFamily="49" charset="-122"/>
                <a:ea typeface="幼圆" pitchFamily="49" charset="-122"/>
              </a:rPr>
              <a:t>基本思想</a:t>
            </a:r>
            <a:r>
              <a:rPr kumimoji="1" lang="en-US" altLang="zh-CN" sz="2800" b="1">
                <a:latin typeface="幼圆" pitchFamily="49" charset="-122"/>
                <a:ea typeface="幼圆" pitchFamily="49" charset="-122"/>
              </a:rPr>
              <a:t>:</a:t>
            </a:r>
            <a:r>
              <a:rPr kumimoji="1" lang="zh-CN" altLang="en-US" sz="2800" b="1">
                <a:latin typeface="幼圆" pitchFamily="49" charset="-122"/>
                <a:ea typeface="幼圆" pitchFamily="49" charset="-122"/>
              </a:rPr>
              <a:t>根据进位数</a:t>
            </a:r>
            <a:r>
              <a:rPr kumimoji="1" lang="en-US" altLang="zh-CN" sz="2800" b="1" i="1">
                <a:latin typeface="幼圆" pitchFamily="49" charset="-122"/>
                <a:ea typeface="幼圆" pitchFamily="49" charset="-122"/>
              </a:rPr>
              <a:t>C</a:t>
            </a:r>
            <a:r>
              <a:rPr kumimoji="1" lang="en-US" altLang="zh-CN" sz="2800" b="1" baseline="-25000">
                <a:latin typeface="幼圆" pitchFamily="49" charset="-122"/>
                <a:ea typeface="幼圆" pitchFamily="49" charset="-122"/>
              </a:rPr>
              <a:t>i-1</a:t>
            </a:r>
            <a:r>
              <a:rPr kumimoji="1" lang="zh-CN" altLang="en-US" sz="2800" b="1">
                <a:latin typeface="幼圆" pitchFamily="49" charset="-122"/>
                <a:ea typeface="幼圆" pitchFamily="49" charset="-122"/>
              </a:rPr>
              <a:t>的表达式</a:t>
            </a:r>
            <a:r>
              <a:rPr kumimoji="1" lang="en-US" altLang="zh-CN" sz="2800" b="1">
                <a:latin typeface="幼圆" pitchFamily="49" charset="-122"/>
                <a:ea typeface="幼圆" pitchFamily="49" charset="-122"/>
              </a:rPr>
              <a:t>,</a:t>
            </a:r>
            <a:r>
              <a:rPr kumimoji="1" lang="zh-CN" altLang="en-US" sz="2800" b="1">
                <a:latin typeface="幼圆" pitchFamily="49" charset="-122"/>
                <a:ea typeface="幼圆" pitchFamily="49" charset="-122"/>
              </a:rPr>
              <a:t>先计算出各高位的进位数。</a:t>
            </a:r>
          </a:p>
        </p:txBody>
      </p:sp>
      <p:sp>
        <p:nvSpPr>
          <p:cNvPr id="86031" name="AutoShape 15"/>
          <p:cNvSpPr>
            <a:spLocks noChangeArrowheads="1"/>
          </p:cNvSpPr>
          <p:nvPr/>
        </p:nvSpPr>
        <p:spPr bwMode="auto">
          <a:xfrm>
            <a:off x="4365625" y="4451350"/>
            <a:ext cx="404813" cy="519113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032" name="Text Box 16"/>
          <p:cNvSpPr txBox="1">
            <a:spLocks noChangeArrowheads="1"/>
          </p:cNvSpPr>
          <p:nvPr/>
        </p:nvSpPr>
        <p:spPr bwMode="auto">
          <a:xfrm>
            <a:off x="4922838" y="4437063"/>
            <a:ext cx="3465512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当</a:t>
            </a:r>
            <a:r>
              <a:rPr lang="en-US" altLang="zh-CN" sz="28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P</a:t>
            </a:r>
            <a:r>
              <a:rPr lang="en-US" altLang="zh-CN" sz="2800" b="1" baseline="-2500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i</a:t>
            </a:r>
            <a:r>
              <a:rPr lang="en-US" altLang="zh-CN" sz="28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=1,</a:t>
            </a:r>
            <a:r>
              <a:rPr lang="zh-CN" altLang="en-US" sz="28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把低位来的进位</a:t>
            </a:r>
            <a:r>
              <a:rPr lang="en-US" altLang="zh-CN" sz="28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C</a:t>
            </a:r>
            <a:r>
              <a:rPr lang="en-US" altLang="zh-CN" sz="2800" b="1" baseline="-2500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i-1</a:t>
            </a:r>
            <a:r>
              <a:rPr lang="zh-CN" altLang="en-US" sz="28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传给</a:t>
            </a:r>
            <a:r>
              <a:rPr lang="en-US" altLang="zh-CN" sz="28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C</a:t>
            </a:r>
            <a:r>
              <a:rPr lang="en-US" altLang="zh-CN" sz="2800" b="1" baseline="-2500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i</a:t>
            </a:r>
          </a:p>
        </p:txBody>
      </p:sp>
      <p:sp>
        <p:nvSpPr>
          <p:cNvPr id="86033" name="AutoShape 17"/>
          <p:cNvSpPr>
            <a:spLocks noChangeArrowheads="1"/>
          </p:cNvSpPr>
          <p:nvPr/>
        </p:nvSpPr>
        <p:spPr bwMode="auto">
          <a:xfrm>
            <a:off x="3914775" y="3881438"/>
            <a:ext cx="404813" cy="519112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034" name="Text Box 18"/>
          <p:cNvSpPr txBox="1">
            <a:spLocks noChangeArrowheads="1"/>
          </p:cNvSpPr>
          <p:nvPr/>
        </p:nvSpPr>
        <p:spPr bwMode="auto">
          <a:xfrm>
            <a:off x="4471988" y="3846513"/>
            <a:ext cx="412273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当</a:t>
            </a:r>
            <a:r>
              <a:rPr lang="en-US" altLang="zh-CN" sz="28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G</a:t>
            </a:r>
            <a:r>
              <a:rPr lang="en-US" altLang="zh-CN" sz="2800" b="1" baseline="-2500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i</a:t>
            </a:r>
            <a:r>
              <a:rPr lang="en-US" altLang="zh-CN" sz="28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=1,</a:t>
            </a:r>
            <a:r>
              <a:rPr lang="zh-CN" altLang="en-US" sz="28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则</a:t>
            </a:r>
            <a:r>
              <a:rPr lang="en-US" altLang="zh-CN" sz="28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C</a:t>
            </a:r>
            <a:r>
              <a:rPr lang="en-US" altLang="zh-CN" sz="2800" b="1" baseline="-2500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i</a:t>
            </a:r>
            <a:r>
              <a:rPr lang="en-US" altLang="zh-CN" sz="28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=1</a:t>
            </a:r>
            <a:endParaRPr lang="en-US" altLang="zh-CN" sz="2800" b="1" baseline="-2500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2" grpId="0"/>
      <p:bldP spid="86023" grpId="0"/>
      <p:bldP spid="86025" grpId="0"/>
      <p:bldP spid="86027" grpId="0"/>
      <p:bldP spid="86028" grpId="0"/>
      <p:bldP spid="86030" grpId="0" animBg="1"/>
      <p:bldP spid="86031" grpId="0" animBg="1"/>
      <p:bldP spid="86032" grpId="0"/>
      <p:bldP spid="86033" grpId="0" animBg="1"/>
      <p:bldP spid="8603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2230438"/>
            <a:ext cx="8616950" cy="242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7045" name="Object 5"/>
          <p:cNvGraphicFramePr>
            <a:graphicFrameLocks noChangeAspect="1"/>
          </p:cNvGraphicFramePr>
          <p:nvPr/>
        </p:nvGraphicFramePr>
        <p:xfrm>
          <a:off x="1865313" y="1430338"/>
          <a:ext cx="2160587" cy="519112"/>
        </p:xfrm>
        <a:graphic>
          <a:graphicData uri="http://schemas.openxmlformats.org/presentationml/2006/ole">
            <p:oleObj spid="_x0000_s15362" name="公式" r:id="rId4" imgW="952200" imgH="228600" progId="Equation.3">
              <p:embed/>
            </p:oleObj>
          </a:graphicData>
        </a:graphic>
      </p:graphicFrame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4638675" y="3311525"/>
            <a:ext cx="1844675" cy="13652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047" name="Text Box 7"/>
          <p:cNvSpPr txBox="1">
            <a:spLocks noChangeArrowheads="1"/>
          </p:cNvSpPr>
          <p:nvPr/>
        </p:nvSpPr>
        <p:spPr bwMode="auto">
          <a:xfrm>
            <a:off x="611188" y="5111750"/>
            <a:ext cx="3527425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b="1">
                <a:latin typeface="宋体" pitchFamily="2" charset="-122"/>
                <a:ea typeface="宋体" pitchFamily="2" charset="-122"/>
              </a:rPr>
              <a:t>解决滞后的问题了？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800" b="1">
                <a:latin typeface="宋体" pitchFamily="2" charset="-122"/>
                <a:ea typeface="宋体" pitchFamily="2" charset="-122"/>
              </a:rPr>
              <a:t>=&gt;  </a:t>
            </a:r>
            <a:r>
              <a:rPr lang="zh-CN" altLang="en-US" sz="2800" b="1">
                <a:latin typeface="宋体" pitchFamily="2" charset="-122"/>
                <a:ea typeface="宋体" pitchFamily="2" charset="-122"/>
              </a:rPr>
              <a:t>没有。</a:t>
            </a:r>
          </a:p>
        </p:txBody>
      </p:sp>
      <p:sp>
        <p:nvSpPr>
          <p:cNvPr id="87048" name="Text Box 8"/>
          <p:cNvSpPr txBox="1">
            <a:spLocks noChangeArrowheads="1"/>
          </p:cNvSpPr>
          <p:nvPr/>
        </p:nvSpPr>
        <p:spPr bwMode="auto">
          <a:xfrm>
            <a:off x="4173538" y="5111750"/>
            <a:ext cx="4646612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b="1">
                <a:latin typeface="宋体" pitchFamily="2" charset="-122"/>
                <a:ea typeface="宋体" pitchFamily="2" charset="-122"/>
              </a:rPr>
              <a:t>怎样解决？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800" b="1">
                <a:latin typeface="宋体" pitchFamily="2" charset="-122"/>
                <a:ea typeface="宋体" pitchFamily="2" charset="-122"/>
              </a:rPr>
              <a:t>C</a:t>
            </a:r>
            <a:r>
              <a:rPr lang="en-US" altLang="zh-CN" sz="2800" b="1" baseline="-25000">
                <a:latin typeface="宋体" pitchFamily="2" charset="-122"/>
                <a:ea typeface="宋体" pitchFamily="2" charset="-122"/>
              </a:rPr>
              <a:t>i</a:t>
            </a:r>
            <a:r>
              <a:rPr lang="zh-CN" altLang="en-US" sz="2800" b="1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800" b="1">
                <a:latin typeface="宋体" pitchFamily="2" charset="-122"/>
                <a:ea typeface="宋体" pitchFamily="2" charset="-122"/>
              </a:rPr>
              <a:t>S</a:t>
            </a:r>
            <a:r>
              <a:rPr lang="en-US" altLang="zh-CN" sz="2800" b="1" baseline="-25000">
                <a:latin typeface="宋体" pitchFamily="2" charset="-122"/>
                <a:ea typeface="宋体" pitchFamily="2" charset="-122"/>
              </a:rPr>
              <a:t>i</a:t>
            </a:r>
            <a:r>
              <a:rPr lang="zh-CN" altLang="en-US" sz="2800" b="1">
                <a:latin typeface="宋体" pitchFamily="2" charset="-122"/>
                <a:ea typeface="宋体" pitchFamily="2" charset="-122"/>
              </a:rPr>
              <a:t>仅由</a:t>
            </a:r>
            <a:r>
              <a:rPr lang="en-US" altLang="zh-CN" sz="2800" b="1">
                <a:latin typeface="宋体" pitchFamily="2" charset="-122"/>
                <a:ea typeface="宋体" pitchFamily="2" charset="-122"/>
              </a:rPr>
              <a:t>A</a:t>
            </a:r>
            <a:r>
              <a:rPr lang="en-US" altLang="zh-CN" sz="2800" b="1" baseline="-25000">
                <a:latin typeface="宋体" pitchFamily="2" charset="-122"/>
                <a:ea typeface="宋体" pitchFamily="2" charset="-122"/>
              </a:rPr>
              <a:t>i</a:t>
            </a:r>
            <a:r>
              <a:rPr lang="en-US" altLang="zh-CN" sz="2800" b="1">
                <a:latin typeface="宋体" pitchFamily="2" charset="-122"/>
                <a:ea typeface="宋体" pitchFamily="2" charset="-122"/>
              </a:rPr>
              <a:t>,B</a:t>
            </a:r>
            <a:r>
              <a:rPr lang="en-US" altLang="zh-CN" sz="2800" b="1" baseline="-25000">
                <a:latin typeface="宋体" pitchFamily="2" charset="-122"/>
                <a:ea typeface="宋体" pitchFamily="2" charset="-122"/>
              </a:rPr>
              <a:t>i</a:t>
            </a:r>
            <a:r>
              <a:rPr lang="zh-CN" altLang="en-US" sz="2800" b="1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800" b="1">
                <a:latin typeface="宋体" pitchFamily="2" charset="-122"/>
                <a:ea typeface="宋体" pitchFamily="2" charset="-122"/>
              </a:rPr>
              <a:t>C</a:t>
            </a:r>
            <a:r>
              <a:rPr lang="en-US" altLang="zh-CN" sz="2800" b="1" baseline="-25000">
                <a:latin typeface="宋体" pitchFamily="2" charset="-122"/>
                <a:ea typeface="宋体" pitchFamily="2" charset="-122"/>
              </a:rPr>
              <a:t>0-1</a:t>
            </a:r>
            <a:r>
              <a:rPr lang="zh-CN" altLang="en-US" sz="2800" b="1">
                <a:latin typeface="宋体" pitchFamily="2" charset="-122"/>
                <a:ea typeface="宋体" pitchFamily="2" charset="-122"/>
              </a:rPr>
              <a:t>决定。 </a:t>
            </a:r>
          </a:p>
        </p:txBody>
      </p:sp>
      <p:graphicFrame>
        <p:nvGraphicFramePr>
          <p:cNvPr id="87050" name="Object 10"/>
          <p:cNvGraphicFramePr>
            <a:graphicFrameLocks noChangeAspect="1"/>
          </p:cNvGraphicFramePr>
          <p:nvPr/>
        </p:nvGraphicFramePr>
        <p:xfrm>
          <a:off x="5105400" y="1412875"/>
          <a:ext cx="1873250" cy="520700"/>
        </p:xfrm>
        <a:graphic>
          <a:graphicData uri="http://schemas.openxmlformats.org/presentationml/2006/ole">
            <p:oleObj spid="_x0000_s15363" name="公式" r:id="rId5" imgW="82548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递推式</a:t>
            </a:r>
          </a:p>
        </p:txBody>
      </p:sp>
      <p:graphicFrame>
        <p:nvGraphicFramePr>
          <p:cNvPr id="88068" name="Object 4"/>
          <p:cNvGraphicFramePr>
            <a:graphicFrameLocks noChangeAspect="1"/>
          </p:cNvGraphicFramePr>
          <p:nvPr/>
        </p:nvGraphicFramePr>
        <p:xfrm>
          <a:off x="701675" y="1617663"/>
          <a:ext cx="2430463" cy="1062037"/>
        </p:xfrm>
        <a:graphic>
          <a:graphicData uri="http://schemas.openxmlformats.org/presentationml/2006/ole">
            <p:oleObj spid="_x0000_s16386" name="公式" r:id="rId3" imgW="1104840" imgH="482400" progId="Equation.3">
              <p:embed/>
            </p:oleObj>
          </a:graphicData>
        </a:graphic>
      </p:graphicFrame>
      <p:graphicFrame>
        <p:nvGraphicFramePr>
          <p:cNvPr id="88069" name="Object 5"/>
          <p:cNvGraphicFramePr>
            <a:graphicFrameLocks noChangeAspect="1"/>
          </p:cNvGraphicFramePr>
          <p:nvPr/>
        </p:nvGraphicFramePr>
        <p:xfrm>
          <a:off x="657225" y="2679700"/>
          <a:ext cx="5310188" cy="1109663"/>
        </p:xfrm>
        <a:graphic>
          <a:graphicData uri="http://schemas.openxmlformats.org/presentationml/2006/ole">
            <p:oleObj spid="_x0000_s16387" name="公式" r:id="rId4" imgW="2311200" imgH="482400" progId="Equation.3">
              <p:embed/>
            </p:oleObj>
          </a:graphicData>
        </a:graphic>
      </p:graphicFrame>
      <p:graphicFrame>
        <p:nvGraphicFramePr>
          <p:cNvPr id="88070" name="Object 6"/>
          <p:cNvGraphicFramePr>
            <a:graphicFrameLocks noChangeAspect="1"/>
          </p:cNvGraphicFramePr>
          <p:nvPr/>
        </p:nvGraphicFramePr>
        <p:xfrm>
          <a:off x="657225" y="3714750"/>
          <a:ext cx="7324725" cy="1165225"/>
        </p:xfrm>
        <a:graphic>
          <a:graphicData uri="http://schemas.openxmlformats.org/presentationml/2006/ole">
            <p:oleObj spid="_x0000_s16388" name="公式" r:id="rId5" imgW="3035160" imgH="482400" progId="Equation.3">
              <p:embed/>
            </p:oleObj>
          </a:graphicData>
        </a:graphic>
      </p:graphicFrame>
      <p:graphicFrame>
        <p:nvGraphicFramePr>
          <p:cNvPr id="88071" name="Object 7"/>
          <p:cNvGraphicFramePr>
            <a:graphicFrameLocks noChangeAspect="1"/>
          </p:cNvGraphicFramePr>
          <p:nvPr/>
        </p:nvGraphicFramePr>
        <p:xfrm>
          <a:off x="657225" y="4848225"/>
          <a:ext cx="8486775" cy="1069975"/>
        </p:xfrm>
        <a:graphic>
          <a:graphicData uri="http://schemas.openxmlformats.org/presentationml/2006/ole">
            <p:oleObj spid="_x0000_s16389" name="公式" r:id="rId6" imgW="3822480" imgH="482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609600" y="304800"/>
            <a:ext cx="8001000" cy="609600"/>
          </a:xfrm>
        </p:spPr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8704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125" y="7938"/>
            <a:ext cx="8616950" cy="242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863" y="1089025"/>
            <a:ext cx="8347075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5" name="Oval 7"/>
          <p:cNvSpPr>
            <a:spLocks noChangeArrowheads="1"/>
          </p:cNvSpPr>
          <p:nvPr/>
        </p:nvSpPr>
        <p:spPr bwMode="auto">
          <a:xfrm>
            <a:off x="6523038" y="1182688"/>
            <a:ext cx="1828800" cy="762000"/>
          </a:xfrm>
          <a:prstGeom prst="ellipse">
            <a:avLst/>
          </a:prstGeom>
          <a:noFill/>
          <a:ln w="254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096" name="Oval 8"/>
          <p:cNvSpPr>
            <a:spLocks noChangeArrowheads="1"/>
          </p:cNvSpPr>
          <p:nvPr/>
        </p:nvSpPr>
        <p:spPr bwMode="auto">
          <a:xfrm>
            <a:off x="4706938" y="1763713"/>
            <a:ext cx="1828800" cy="1485900"/>
          </a:xfrm>
          <a:prstGeom prst="ellipse">
            <a:avLst/>
          </a:prstGeom>
          <a:noFill/>
          <a:ln w="254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097" name="Oval 9"/>
          <p:cNvSpPr>
            <a:spLocks noChangeArrowheads="1"/>
          </p:cNvSpPr>
          <p:nvPr/>
        </p:nvSpPr>
        <p:spPr bwMode="auto">
          <a:xfrm>
            <a:off x="2727325" y="3259138"/>
            <a:ext cx="1981200" cy="1655762"/>
          </a:xfrm>
          <a:prstGeom prst="ellipse">
            <a:avLst/>
          </a:prstGeom>
          <a:noFill/>
          <a:ln w="254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098" name="Oval 10"/>
          <p:cNvSpPr>
            <a:spLocks noChangeArrowheads="1"/>
          </p:cNvSpPr>
          <p:nvPr/>
        </p:nvSpPr>
        <p:spPr bwMode="auto">
          <a:xfrm>
            <a:off x="746125" y="4543425"/>
            <a:ext cx="2133600" cy="2270125"/>
          </a:xfrm>
          <a:prstGeom prst="ellipse">
            <a:avLst/>
          </a:prstGeom>
          <a:noFill/>
          <a:ln w="254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099" name="Text Box 11"/>
          <p:cNvSpPr txBox="1">
            <a:spLocks noChangeArrowheads="1"/>
          </p:cNvSpPr>
          <p:nvPr/>
        </p:nvSpPr>
        <p:spPr bwMode="auto">
          <a:xfrm>
            <a:off x="4140200" y="5373688"/>
            <a:ext cx="46482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减少了门电路的延迟，但增加了电路的复杂度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5" grpId="0" animBg="1"/>
      <p:bldP spid="89096" grpId="0" animBg="1"/>
      <p:bldP spid="89097" grpId="0" animBg="1"/>
      <p:bldP spid="89098" grpId="0" animBg="1"/>
      <p:bldP spid="8909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集成全加器</a:t>
            </a:r>
          </a:p>
        </p:txBody>
      </p:sp>
      <p:sp>
        <p:nvSpPr>
          <p:cNvPr id="174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628775"/>
            <a:ext cx="7772400" cy="2087563"/>
          </a:xfrm>
        </p:spPr>
        <p:txBody>
          <a:bodyPr/>
          <a:lstStyle/>
          <a:p>
            <a:pPr eaLnBrk="1" hangingPunct="1"/>
            <a:r>
              <a:rPr kumimoji="1" lang="en-US" altLang="zh-CN" smtClean="0"/>
              <a:t>74LS83</a:t>
            </a:r>
            <a:r>
              <a:rPr kumimoji="1" lang="zh-CN" altLang="en-US" smtClean="0"/>
              <a:t>是一种典型的集成加法器。一片</a:t>
            </a:r>
            <a:r>
              <a:rPr kumimoji="1" lang="en-US" altLang="zh-CN" smtClean="0"/>
              <a:t>74LS83</a:t>
            </a:r>
            <a:r>
              <a:rPr kumimoji="1" lang="zh-CN" altLang="en-US" smtClean="0"/>
              <a:t>只能进行</a:t>
            </a:r>
            <a:r>
              <a:rPr kumimoji="1" lang="en-US" altLang="zh-CN" smtClean="0"/>
              <a:t>4</a:t>
            </a:r>
            <a:r>
              <a:rPr kumimoji="1" lang="zh-CN" altLang="en-US" smtClean="0"/>
              <a:t>位二进制数的加法运算，将多片进行级联，就可扩展加法运算的位数。</a:t>
            </a:r>
          </a:p>
        </p:txBody>
      </p:sp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4833938" y="3876675"/>
            <a:ext cx="3938587" cy="1373188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b="1">
                <a:latin typeface="Verdana" pitchFamily="34" charset="0"/>
                <a:ea typeface="宋体" pitchFamily="2" charset="-122"/>
              </a:rPr>
              <a:t>级联方法：将低位片的进位输出与高位片的进位输入相连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333500" y="3357563"/>
            <a:ext cx="2878138" cy="2806700"/>
            <a:chOff x="3720" y="1563"/>
            <a:chExt cx="1057" cy="1145"/>
          </a:xfrm>
        </p:grpSpPr>
        <p:grpSp>
          <p:nvGrpSpPr>
            <p:cNvPr id="17434" name="Group 7"/>
            <p:cNvGrpSpPr>
              <a:grpSpLocks/>
            </p:cNvGrpSpPr>
            <p:nvPr/>
          </p:nvGrpSpPr>
          <p:grpSpPr bwMode="auto">
            <a:xfrm>
              <a:off x="3764" y="1563"/>
              <a:ext cx="923" cy="1128"/>
              <a:chOff x="4116" y="2262"/>
              <a:chExt cx="1204" cy="1496"/>
            </a:xfrm>
          </p:grpSpPr>
          <p:sp>
            <p:nvSpPr>
              <p:cNvPr id="17437" name="Rectangle 8"/>
              <p:cNvSpPr>
                <a:spLocks noChangeArrowheads="1"/>
              </p:cNvSpPr>
              <p:nvPr/>
            </p:nvSpPr>
            <p:spPr bwMode="auto">
              <a:xfrm>
                <a:off x="4358" y="2324"/>
                <a:ext cx="718" cy="143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8" name="Line 9"/>
              <p:cNvSpPr>
                <a:spLocks noChangeShapeType="1"/>
              </p:cNvSpPr>
              <p:nvPr/>
            </p:nvSpPr>
            <p:spPr bwMode="auto">
              <a:xfrm>
                <a:off x="4116" y="2442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39" name="Line 10"/>
              <p:cNvSpPr>
                <a:spLocks noChangeShapeType="1"/>
              </p:cNvSpPr>
              <p:nvPr/>
            </p:nvSpPr>
            <p:spPr bwMode="auto">
              <a:xfrm>
                <a:off x="4116" y="2563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0" name="Line 11"/>
              <p:cNvSpPr>
                <a:spLocks noChangeShapeType="1"/>
              </p:cNvSpPr>
              <p:nvPr/>
            </p:nvSpPr>
            <p:spPr bwMode="auto">
              <a:xfrm>
                <a:off x="4116" y="2684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1" name="Line 12"/>
              <p:cNvSpPr>
                <a:spLocks noChangeShapeType="1"/>
              </p:cNvSpPr>
              <p:nvPr/>
            </p:nvSpPr>
            <p:spPr bwMode="auto">
              <a:xfrm>
                <a:off x="4116" y="2804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2" name="Line 13"/>
              <p:cNvSpPr>
                <a:spLocks noChangeShapeType="1"/>
              </p:cNvSpPr>
              <p:nvPr/>
            </p:nvSpPr>
            <p:spPr bwMode="auto">
              <a:xfrm>
                <a:off x="4116" y="3043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3" name="Line 14"/>
              <p:cNvSpPr>
                <a:spLocks noChangeShapeType="1"/>
              </p:cNvSpPr>
              <p:nvPr/>
            </p:nvSpPr>
            <p:spPr bwMode="auto">
              <a:xfrm>
                <a:off x="4116" y="3161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4" name="Line 15"/>
              <p:cNvSpPr>
                <a:spLocks noChangeShapeType="1"/>
              </p:cNvSpPr>
              <p:nvPr/>
            </p:nvSpPr>
            <p:spPr bwMode="auto">
              <a:xfrm>
                <a:off x="4116" y="3282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5" name="Line 16"/>
              <p:cNvSpPr>
                <a:spLocks noChangeShapeType="1"/>
              </p:cNvSpPr>
              <p:nvPr/>
            </p:nvSpPr>
            <p:spPr bwMode="auto">
              <a:xfrm>
                <a:off x="4116" y="3402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6" name="Line 17"/>
              <p:cNvSpPr>
                <a:spLocks noChangeShapeType="1"/>
              </p:cNvSpPr>
              <p:nvPr/>
            </p:nvSpPr>
            <p:spPr bwMode="auto">
              <a:xfrm>
                <a:off x="4116" y="3643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7" name="Line 18"/>
              <p:cNvSpPr>
                <a:spLocks noChangeShapeType="1"/>
              </p:cNvSpPr>
              <p:nvPr/>
            </p:nvSpPr>
            <p:spPr bwMode="auto">
              <a:xfrm>
                <a:off x="5078" y="3161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8" name="Line 19"/>
              <p:cNvSpPr>
                <a:spLocks noChangeShapeType="1"/>
              </p:cNvSpPr>
              <p:nvPr/>
            </p:nvSpPr>
            <p:spPr bwMode="auto">
              <a:xfrm>
                <a:off x="5078" y="3044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9" name="Line 20"/>
              <p:cNvSpPr>
                <a:spLocks noChangeShapeType="1"/>
              </p:cNvSpPr>
              <p:nvPr/>
            </p:nvSpPr>
            <p:spPr bwMode="auto">
              <a:xfrm>
                <a:off x="5076" y="2923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50" name="Line 21"/>
              <p:cNvSpPr>
                <a:spLocks noChangeShapeType="1"/>
              </p:cNvSpPr>
              <p:nvPr/>
            </p:nvSpPr>
            <p:spPr bwMode="auto">
              <a:xfrm>
                <a:off x="5076" y="2803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51" name="Line 22"/>
              <p:cNvSpPr>
                <a:spLocks noChangeShapeType="1"/>
              </p:cNvSpPr>
              <p:nvPr/>
            </p:nvSpPr>
            <p:spPr bwMode="auto">
              <a:xfrm>
                <a:off x="5078" y="2442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7414" name="Object 23"/>
              <p:cNvGraphicFramePr>
                <a:graphicFrameLocks noChangeAspect="1"/>
              </p:cNvGraphicFramePr>
              <p:nvPr/>
            </p:nvGraphicFramePr>
            <p:xfrm>
              <a:off x="4398" y="2357"/>
              <a:ext cx="109" cy="170"/>
            </p:xfrm>
            <a:graphic>
              <a:graphicData uri="http://schemas.openxmlformats.org/presentationml/2006/ole">
                <p:oleObj spid="_x0000_s17414" name="公式" r:id="rId3" imgW="114120" imgH="177480" progId="Equation.3">
                  <p:embed/>
                </p:oleObj>
              </a:graphicData>
            </a:graphic>
          </p:graphicFrame>
          <p:graphicFrame>
            <p:nvGraphicFramePr>
              <p:cNvPr id="17415" name="Object 24"/>
              <p:cNvGraphicFramePr>
                <a:graphicFrameLocks noChangeAspect="1"/>
              </p:cNvGraphicFramePr>
              <p:nvPr/>
            </p:nvGraphicFramePr>
            <p:xfrm>
              <a:off x="4396" y="2484"/>
              <a:ext cx="121" cy="158"/>
            </p:xfrm>
            <a:graphic>
              <a:graphicData uri="http://schemas.openxmlformats.org/presentationml/2006/ole">
                <p:oleObj spid="_x0000_s17415" name="公式" r:id="rId4" imgW="126720" imgH="164880" progId="Equation.3">
                  <p:embed/>
                </p:oleObj>
              </a:graphicData>
            </a:graphic>
          </p:graphicFrame>
          <p:graphicFrame>
            <p:nvGraphicFramePr>
              <p:cNvPr id="17416" name="Object 25"/>
              <p:cNvGraphicFramePr>
                <a:graphicFrameLocks noChangeAspect="1"/>
              </p:cNvGraphicFramePr>
              <p:nvPr/>
            </p:nvGraphicFramePr>
            <p:xfrm>
              <a:off x="4410" y="2605"/>
              <a:ext cx="84" cy="158"/>
            </p:xfrm>
            <a:graphic>
              <a:graphicData uri="http://schemas.openxmlformats.org/presentationml/2006/ole">
                <p:oleObj spid="_x0000_s17416" name="公式" r:id="rId5" imgW="88560" imgH="164880" progId="Equation.3">
                  <p:embed/>
                </p:oleObj>
              </a:graphicData>
            </a:graphic>
          </p:graphicFrame>
          <p:graphicFrame>
            <p:nvGraphicFramePr>
              <p:cNvPr id="17417" name="Object 26"/>
              <p:cNvGraphicFramePr>
                <a:graphicFrameLocks noChangeAspect="1"/>
              </p:cNvGraphicFramePr>
              <p:nvPr/>
            </p:nvGraphicFramePr>
            <p:xfrm>
              <a:off x="4402" y="2719"/>
              <a:ext cx="121" cy="170"/>
            </p:xfrm>
            <a:graphic>
              <a:graphicData uri="http://schemas.openxmlformats.org/presentationml/2006/ole">
                <p:oleObj spid="_x0000_s17417" name="公式" r:id="rId6" imgW="126720" imgH="177480" progId="Equation.3">
                  <p:embed/>
                </p:oleObj>
              </a:graphicData>
            </a:graphic>
          </p:graphicFrame>
          <p:sp>
            <p:nvSpPr>
              <p:cNvPr id="17452" name="AutoShape 27"/>
              <p:cNvSpPr>
                <a:spLocks/>
              </p:cNvSpPr>
              <p:nvPr/>
            </p:nvSpPr>
            <p:spPr bwMode="auto">
              <a:xfrm>
                <a:off x="4517" y="2442"/>
                <a:ext cx="56" cy="361"/>
              </a:xfrm>
              <a:prstGeom prst="rightBrace">
                <a:avLst>
                  <a:gd name="adj1" fmla="val 53720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7418" name="Object 28"/>
              <p:cNvGraphicFramePr>
                <a:graphicFrameLocks noChangeAspect="1"/>
              </p:cNvGraphicFramePr>
              <p:nvPr/>
            </p:nvGraphicFramePr>
            <p:xfrm>
              <a:off x="4583" y="2555"/>
              <a:ext cx="145" cy="158"/>
            </p:xfrm>
            <a:graphic>
              <a:graphicData uri="http://schemas.openxmlformats.org/presentationml/2006/ole">
                <p:oleObj spid="_x0000_s17418" name="公式" r:id="rId7" imgW="152280" imgH="164880" progId="Equation.3">
                  <p:embed/>
                </p:oleObj>
              </a:graphicData>
            </a:graphic>
          </p:graphicFrame>
          <p:sp>
            <p:nvSpPr>
              <p:cNvPr id="17453" name="Text Box 29"/>
              <p:cNvSpPr txBox="1">
                <a:spLocks noChangeArrowheads="1"/>
              </p:cNvSpPr>
              <p:nvPr/>
            </p:nvSpPr>
            <p:spPr bwMode="auto">
              <a:xfrm>
                <a:off x="4527" y="2262"/>
                <a:ext cx="297" cy="2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l-GR" altLang="zh-CN" sz="2800">
                    <a:solidFill>
                      <a:srgbClr val="FF0000"/>
                    </a:solidFill>
                    <a:ea typeface="幼圆" pitchFamily="49" charset="-122"/>
                    <a:cs typeface="Arial" charset="0"/>
                  </a:rPr>
                  <a:t>Σ</a:t>
                </a:r>
              </a:p>
            </p:txBody>
          </p:sp>
          <p:graphicFrame>
            <p:nvGraphicFramePr>
              <p:cNvPr id="17419" name="Object 30"/>
              <p:cNvGraphicFramePr>
                <a:graphicFrameLocks noChangeAspect="1"/>
              </p:cNvGraphicFramePr>
              <p:nvPr/>
            </p:nvGraphicFramePr>
            <p:xfrm>
              <a:off x="4871" y="2335"/>
              <a:ext cx="205" cy="219"/>
            </p:xfrm>
            <a:graphic>
              <a:graphicData uri="http://schemas.openxmlformats.org/presentationml/2006/ole">
                <p:oleObj spid="_x0000_s17419" name="公式" r:id="rId8" imgW="215640" imgH="228600" progId="Equation.3">
                  <p:embed/>
                </p:oleObj>
              </a:graphicData>
            </a:graphic>
          </p:graphicFrame>
          <p:graphicFrame>
            <p:nvGraphicFramePr>
              <p:cNvPr id="17420" name="Object 31"/>
              <p:cNvGraphicFramePr>
                <a:graphicFrameLocks noChangeAspect="1"/>
              </p:cNvGraphicFramePr>
              <p:nvPr/>
            </p:nvGraphicFramePr>
            <p:xfrm>
              <a:off x="4583" y="3125"/>
              <a:ext cx="145" cy="195"/>
            </p:xfrm>
            <a:graphic>
              <a:graphicData uri="http://schemas.openxmlformats.org/presentationml/2006/ole">
                <p:oleObj spid="_x0000_s17420" name="公式" r:id="rId9" imgW="152280" imgH="203040" progId="Equation.3">
                  <p:embed/>
                </p:oleObj>
              </a:graphicData>
            </a:graphic>
          </p:graphicFrame>
          <p:graphicFrame>
            <p:nvGraphicFramePr>
              <p:cNvPr id="17421" name="Object 32"/>
              <p:cNvGraphicFramePr>
                <a:graphicFrameLocks noChangeAspect="1"/>
              </p:cNvGraphicFramePr>
              <p:nvPr/>
            </p:nvGraphicFramePr>
            <p:xfrm>
              <a:off x="4401" y="2958"/>
              <a:ext cx="109" cy="170"/>
            </p:xfrm>
            <a:graphic>
              <a:graphicData uri="http://schemas.openxmlformats.org/presentationml/2006/ole">
                <p:oleObj spid="_x0000_s17421" name="公式" r:id="rId10" imgW="114120" imgH="177480" progId="Equation.3">
                  <p:embed/>
                </p:oleObj>
              </a:graphicData>
            </a:graphic>
          </p:graphicFrame>
          <p:graphicFrame>
            <p:nvGraphicFramePr>
              <p:cNvPr id="17422" name="Object 33"/>
              <p:cNvGraphicFramePr>
                <a:graphicFrameLocks noChangeAspect="1"/>
              </p:cNvGraphicFramePr>
              <p:nvPr/>
            </p:nvGraphicFramePr>
            <p:xfrm>
              <a:off x="4399" y="3085"/>
              <a:ext cx="121" cy="158"/>
            </p:xfrm>
            <a:graphic>
              <a:graphicData uri="http://schemas.openxmlformats.org/presentationml/2006/ole">
                <p:oleObj spid="_x0000_s17422" name="公式" r:id="rId11" imgW="126720" imgH="164880" progId="Equation.3">
                  <p:embed/>
                </p:oleObj>
              </a:graphicData>
            </a:graphic>
          </p:graphicFrame>
          <p:graphicFrame>
            <p:nvGraphicFramePr>
              <p:cNvPr id="17423" name="Object 34"/>
              <p:cNvGraphicFramePr>
                <a:graphicFrameLocks noChangeAspect="1"/>
              </p:cNvGraphicFramePr>
              <p:nvPr/>
            </p:nvGraphicFramePr>
            <p:xfrm>
              <a:off x="4413" y="3206"/>
              <a:ext cx="84" cy="158"/>
            </p:xfrm>
            <a:graphic>
              <a:graphicData uri="http://schemas.openxmlformats.org/presentationml/2006/ole">
                <p:oleObj spid="_x0000_s17423" name="公式" r:id="rId12" imgW="88560" imgH="164880" progId="Equation.3">
                  <p:embed/>
                </p:oleObj>
              </a:graphicData>
            </a:graphic>
          </p:graphicFrame>
          <p:graphicFrame>
            <p:nvGraphicFramePr>
              <p:cNvPr id="17424" name="Object 35"/>
              <p:cNvGraphicFramePr>
                <a:graphicFrameLocks noChangeAspect="1"/>
              </p:cNvGraphicFramePr>
              <p:nvPr/>
            </p:nvGraphicFramePr>
            <p:xfrm>
              <a:off x="4405" y="3320"/>
              <a:ext cx="121" cy="170"/>
            </p:xfrm>
            <a:graphic>
              <a:graphicData uri="http://schemas.openxmlformats.org/presentationml/2006/ole">
                <p:oleObj spid="_x0000_s17424" name="公式" r:id="rId13" imgW="126720" imgH="177480" progId="Equation.3">
                  <p:embed/>
                </p:oleObj>
              </a:graphicData>
            </a:graphic>
          </p:graphicFrame>
          <p:sp>
            <p:nvSpPr>
              <p:cNvPr id="17454" name="AutoShape 36"/>
              <p:cNvSpPr>
                <a:spLocks/>
              </p:cNvSpPr>
              <p:nvPr/>
            </p:nvSpPr>
            <p:spPr bwMode="auto">
              <a:xfrm>
                <a:off x="4520" y="3043"/>
                <a:ext cx="56" cy="361"/>
              </a:xfrm>
              <a:prstGeom prst="rightBrace">
                <a:avLst>
                  <a:gd name="adj1" fmla="val 53720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7425" name="Object 37"/>
              <p:cNvGraphicFramePr>
                <a:graphicFrameLocks noChangeAspect="1"/>
              </p:cNvGraphicFramePr>
              <p:nvPr/>
            </p:nvGraphicFramePr>
            <p:xfrm>
              <a:off x="4922" y="2715"/>
              <a:ext cx="109" cy="170"/>
            </p:xfrm>
            <a:graphic>
              <a:graphicData uri="http://schemas.openxmlformats.org/presentationml/2006/ole">
                <p:oleObj spid="_x0000_s17425" name="公式" r:id="rId14" imgW="114120" imgH="177480" progId="Equation.3">
                  <p:embed/>
                </p:oleObj>
              </a:graphicData>
            </a:graphic>
          </p:graphicFrame>
          <p:graphicFrame>
            <p:nvGraphicFramePr>
              <p:cNvPr id="17426" name="Object 38"/>
              <p:cNvGraphicFramePr>
                <a:graphicFrameLocks noChangeAspect="1"/>
              </p:cNvGraphicFramePr>
              <p:nvPr/>
            </p:nvGraphicFramePr>
            <p:xfrm>
              <a:off x="4920" y="2842"/>
              <a:ext cx="121" cy="158"/>
            </p:xfrm>
            <a:graphic>
              <a:graphicData uri="http://schemas.openxmlformats.org/presentationml/2006/ole">
                <p:oleObj spid="_x0000_s17426" name="公式" r:id="rId15" imgW="126720" imgH="164880" progId="Equation.3">
                  <p:embed/>
                </p:oleObj>
              </a:graphicData>
            </a:graphic>
          </p:graphicFrame>
          <p:graphicFrame>
            <p:nvGraphicFramePr>
              <p:cNvPr id="17427" name="Object 39"/>
              <p:cNvGraphicFramePr>
                <a:graphicFrameLocks noChangeAspect="1"/>
              </p:cNvGraphicFramePr>
              <p:nvPr/>
            </p:nvGraphicFramePr>
            <p:xfrm>
              <a:off x="4934" y="2963"/>
              <a:ext cx="84" cy="158"/>
            </p:xfrm>
            <a:graphic>
              <a:graphicData uri="http://schemas.openxmlformats.org/presentationml/2006/ole">
                <p:oleObj spid="_x0000_s17427" name="公式" r:id="rId16" imgW="88560" imgH="164880" progId="Equation.3">
                  <p:embed/>
                </p:oleObj>
              </a:graphicData>
            </a:graphic>
          </p:graphicFrame>
          <p:graphicFrame>
            <p:nvGraphicFramePr>
              <p:cNvPr id="17428" name="Object 40"/>
              <p:cNvGraphicFramePr>
                <a:graphicFrameLocks noChangeAspect="1"/>
              </p:cNvGraphicFramePr>
              <p:nvPr/>
            </p:nvGraphicFramePr>
            <p:xfrm>
              <a:off x="4926" y="3077"/>
              <a:ext cx="121" cy="170"/>
            </p:xfrm>
            <a:graphic>
              <a:graphicData uri="http://schemas.openxmlformats.org/presentationml/2006/ole">
                <p:oleObj spid="_x0000_s17428" name="公式" r:id="rId17" imgW="126720" imgH="177480" progId="Equation.3">
                  <p:embed/>
                </p:oleObj>
              </a:graphicData>
            </a:graphic>
          </p:graphicFrame>
          <p:sp>
            <p:nvSpPr>
              <p:cNvPr id="17455" name="AutoShape 41"/>
              <p:cNvSpPr>
                <a:spLocks/>
              </p:cNvSpPr>
              <p:nvPr/>
            </p:nvSpPr>
            <p:spPr bwMode="auto">
              <a:xfrm rot="10800000">
                <a:off x="4878" y="2782"/>
                <a:ext cx="56" cy="361"/>
              </a:xfrm>
              <a:prstGeom prst="rightBrace">
                <a:avLst>
                  <a:gd name="adj1" fmla="val 53720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6" name="Text Box 42"/>
              <p:cNvSpPr txBox="1">
                <a:spLocks noChangeArrowheads="1"/>
              </p:cNvSpPr>
              <p:nvPr/>
            </p:nvSpPr>
            <p:spPr bwMode="auto">
              <a:xfrm>
                <a:off x="4689" y="2830"/>
                <a:ext cx="296" cy="1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l-GR" altLang="zh-CN">
                    <a:ea typeface="幼圆" pitchFamily="49" charset="-122"/>
                    <a:cs typeface="Arial" charset="0"/>
                  </a:rPr>
                  <a:t>Σ</a:t>
                </a:r>
              </a:p>
            </p:txBody>
          </p:sp>
          <p:graphicFrame>
            <p:nvGraphicFramePr>
              <p:cNvPr id="17429" name="Object 43"/>
              <p:cNvGraphicFramePr>
                <a:graphicFrameLocks noChangeAspect="1"/>
              </p:cNvGraphicFramePr>
              <p:nvPr/>
            </p:nvGraphicFramePr>
            <p:xfrm>
              <a:off x="4409" y="3539"/>
              <a:ext cx="169" cy="219"/>
            </p:xfrm>
            <a:graphic>
              <a:graphicData uri="http://schemas.openxmlformats.org/presentationml/2006/ole">
                <p:oleObj spid="_x0000_s17429" name="公式" r:id="rId18" imgW="177480" imgH="228600" progId="Equation.3">
                  <p:embed/>
                </p:oleObj>
              </a:graphicData>
            </a:graphic>
          </p:graphicFrame>
        </p:grpSp>
        <p:graphicFrame>
          <p:nvGraphicFramePr>
            <p:cNvPr id="17410" name="Object 44"/>
            <p:cNvGraphicFramePr>
              <a:graphicFrameLocks noChangeAspect="1"/>
            </p:cNvGraphicFramePr>
            <p:nvPr/>
          </p:nvGraphicFramePr>
          <p:xfrm>
            <a:off x="4685" y="1904"/>
            <a:ext cx="84" cy="128"/>
          </p:xfrm>
          <a:graphic>
            <a:graphicData uri="http://schemas.openxmlformats.org/presentationml/2006/ole">
              <p:oleObj spid="_x0000_s17410" name="公式" r:id="rId19" imgW="114120" imgH="177480" progId="Equation.3">
                <p:embed/>
              </p:oleObj>
            </a:graphicData>
          </a:graphic>
        </p:graphicFrame>
        <p:graphicFrame>
          <p:nvGraphicFramePr>
            <p:cNvPr id="17411" name="Object 45"/>
            <p:cNvGraphicFramePr>
              <a:graphicFrameLocks noChangeAspect="1"/>
            </p:cNvGraphicFramePr>
            <p:nvPr/>
          </p:nvGraphicFramePr>
          <p:xfrm>
            <a:off x="4681" y="2001"/>
            <a:ext cx="93" cy="118"/>
          </p:xfrm>
          <a:graphic>
            <a:graphicData uri="http://schemas.openxmlformats.org/presentationml/2006/ole">
              <p:oleObj spid="_x0000_s17411" name="公式" r:id="rId20" imgW="126720" imgH="164880" progId="Equation.3">
                <p:embed/>
              </p:oleObj>
            </a:graphicData>
          </a:graphic>
        </p:graphicFrame>
        <p:graphicFrame>
          <p:nvGraphicFramePr>
            <p:cNvPr id="17412" name="Object 46"/>
            <p:cNvGraphicFramePr>
              <a:graphicFrameLocks noChangeAspect="1"/>
            </p:cNvGraphicFramePr>
            <p:nvPr/>
          </p:nvGraphicFramePr>
          <p:xfrm>
            <a:off x="4683" y="2090"/>
            <a:ext cx="94" cy="119"/>
          </p:xfrm>
          <a:graphic>
            <a:graphicData uri="http://schemas.openxmlformats.org/presentationml/2006/ole">
              <p:oleObj spid="_x0000_s17412" name="公式" r:id="rId21" imgW="126720" imgH="164880" progId="Equation.3">
                <p:embed/>
              </p:oleObj>
            </a:graphicData>
          </a:graphic>
        </p:graphicFrame>
        <p:graphicFrame>
          <p:nvGraphicFramePr>
            <p:cNvPr id="17413" name="Object 47"/>
            <p:cNvGraphicFramePr>
              <a:graphicFrameLocks noChangeAspect="1"/>
            </p:cNvGraphicFramePr>
            <p:nvPr/>
          </p:nvGraphicFramePr>
          <p:xfrm>
            <a:off x="4696" y="2181"/>
            <a:ext cx="65" cy="119"/>
          </p:xfrm>
          <a:graphic>
            <a:graphicData uri="http://schemas.openxmlformats.org/presentationml/2006/ole">
              <p:oleObj spid="_x0000_s17413" name="公式" r:id="rId22" imgW="88560" imgH="164880" progId="Equation.3">
                <p:embed/>
              </p:oleObj>
            </a:graphicData>
          </a:graphic>
        </p:graphicFrame>
        <p:sp>
          <p:nvSpPr>
            <p:cNvPr id="17435" name="Line 48"/>
            <p:cNvSpPr>
              <a:spLocks noChangeShapeType="1"/>
            </p:cNvSpPr>
            <p:nvPr/>
          </p:nvSpPr>
          <p:spPr bwMode="auto">
            <a:xfrm>
              <a:off x="3764" y="2604"/>
              <a:ext cx="0" cy="1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6" name="Line 49"/>
            <p:cNvSpPr>
              <a:spLocks noChangeShapeType="1"/>
            </p:cNvSpPr>
            <p:nvPr/>
          </p:nvSpPr>
          <p:spPr bwMode="auto">
            <a:xfrm>
              <a:off x="3720" y="2708"/>
              <a:ext cx="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smtClean="0"/>
              <a:t>用加法器实现减法运算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1628775"/>
            <a:ext cx="7489825" cy="4248150"/>
          </a:xfrm>
        </p:spPr>
        <p:txBody>
          <a:bodyPr/>
          <a:lstStyle/>
          <a:p>
            <a:pPr eaLnBrk="1" hangingPunct="1"/>
            <a:r>
              <a:rPr lang="zh-CN" altLang="en-US" smtClean="0"/>
              <a:t>方法：求减数的以二为基的补码，将减法转换成加法。</a:t>
            </a:r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875" y="2919413"/>
            <a:ext cx="3921125" cy="317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BCD</a:t>
            </a:r>
            <a:r>
              <a:rPr lang="zh-CN" altLang="en-US" smtClean="0"/>
              <a:t>码加法器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989138"/>
            <a:ext cx="7772400" cy="4114800"/>
          </a:xfrm>
        </p:spPr>
        <p:txBody>
          <a:bodyPr/>
          <a:lstStyle/>
          <a:p>
            <a:pPr eaLnBrk="1" hangingPunct="1">
              <a:lnSpc>
                <a:spcPct val="160000"/>
              </a:lnSpc>
            </a:pPr>
            <a:r>
              <a:rPr lang="zh-CN" altLang="en-US" smtClean="0"/>
              <a:t>输入：两个</a:t>
            </a:r>
            <a:r>
              <a:rPr lang="en-US" altLang="zh-CN" smtClean="0"/>
              <a:t>4</a:t>
            </a:r>
            <a:r>
              <a:rPr lang="zh-CN" altLang="en-US" smtClean="0"/>
              <a:t>位二进制数</a:t>
            </a:r>
          </a:p>
          <a:p>
            <a:pPr eaLnBrk="1" hangingPunct="1">
              <a:lnSpc>
                <a:spcPct val="160000"/>
              </a:lnSpc>
            </a:pPr>
            <a:r>
              <a:rPr lang="zh-CN" altLang="en-US" smtClean="0"/>
              <a:t>输出：一个</a:t>
            </a:r>
            <a:r>
              <a:rPr lang="en-US" altLang="zh-CN" smtClean="0"/>
              <a:t>4</a:t>
            </a:r>
            <a:r>
              <a:rPr lang="zh-CN" altLang="en-US" smtClean="0"/>
              <a:t>位二进制数，一个进位标志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1173163"/>
            <a:ext cx="8964612" cy="372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24750" y="5157788"/>
            <a:ext cx="985838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AutoShape 6"/>
          <p:cNvSpPr>
            <a:spLocks noChangeArrowheads="1"/>
          </p:cNvSpPr>
          <p:nvPr/>
        </p:nvSpPr>
        <p:spPr bwMode="auto">
          <a:xfrm>
            <a:off x="323850" y="5300663"/>
            <a:ext cx="1612900" cy="1331912"/>
          </a:xfrm>
          <a:prstGeom prst="wedgeRoundRectCallout">
            <a:avLst>
              <a:gd name="adj1" fmla="val 4037"/>
              <a:gd name="adj2" fmla="val -86472"/>
              <a:gd name="adj3" fmla="val 16667"/>
            </a:avLst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2400" b="1">
                <a:latin typeface="Times New Roman" charset="0"/>
                <a:ea typeface="宋体" pitchFamily="2" charset="-122"/>
              </a:rPr>
              <a:t>输入变量对应的最小项数字</a:t>
            </a:r>
          </a:p>
        </p:txBody>
      </p:sp>
      <p:sp>
        <p:nvSpPr>
          <p:cNvPr id="13320" name="AutoShape 8"/>
          <p:cNvSpPr>
            <a:spLocks noChangeArrowheads="1"/>
          </p:cNvSpPr>
          <p:nvPr/>
        </p:nvSpPr>
        <p:spPr bwMode="auto">
          <a:xfrm>
            <a:off x="5508625" y="5516563"/>
            <a:ext cx="1141413" cy="504825"/>
          </a:xfrm>
          <a:prstGeom prst="wedgeRoundRectCallout">
            <a:avLst>
              <a:gd name="adj1" fmla="val 9806"/>
              <a:gd name="adj2" fmla="val -222954"/>
              <a:gd name="adj3" fmla="val 16667"/>
            </a:avLst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2400" b="1">
                <a:latin typeface="Times New Roman" charset="0"/>
                <a:ea typeface="宋体" pitchFamily="2" charset="-122"/>
              </a:rPr>
              <a:t>显示</a:t>
            </a:r>
          </a:p>
        </p:txBody>
      </p:sp>
      <p:sp>
        <p:nvSpPr>
          <p:cNvPr id="13321" name="AutoShape 9"/>
          <p:cNvSpPr>
            <a:spLocks noChangeArrowheads="1"/>
          </p:cNvSpPr>
          <p:nvPr/>
        </p:nvSpPr>
        <p:spPr bwMode="auto">
          <a:xfrm>
            <a:off x="2627313" y="5516563"/>
            <a:ext cx="1960562" cy="504825"/>
          </a:xfrm>
          <a:prstGeom prst="wedgeRoundRectCallout">
            <a:avLst>
              <a:gd name="adj1" fmla="val -27491"/>
              <a:gd name="adj2" fmla="val -177671"/>
              <a:gd name="adj3" fmla="val 16667"/>
            </a:avLst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altLang="zh-CN" sz="2400" b="1">
                <a:latin typeface="Times New Roman" charset="0"/>
                <a:ea typeface="宋体" pitchFamily="2" charset="-122"/>
              </a:rPr>
              <a:t>2421BCD</a:t>
            </a:r>
            <a:r>
              <a:rPr lang="zh-CN" altLang="en-US" sz="2400" b="1">
                <a:latin typeface="Times New Roman" charset="0"/>
                <a:ea typeface="宋体" pitchFamily="2" charset="-122"/>
              </a:rPr>
              <a:t>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animBg="1"/>
      <p:bldP spid="13320" grpId="0" animBg="1"/>
      <p:bldP spid="1332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4"/>
          <p:cNvSpPr txBox="1">
            <a:spLocks noChangeArrowheads="1"/>
          </p:cNvSpPr>
          <p:nvPr/>
        </p:nvSpPr>
        <p:spPr bwMode="auto">
          <a:xfrm>
            <a:off x="593725" y="2111375"/>
            <a:ext cx="7345363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、相加之和小于等于 </a:t>
            </a:r>
            <a:r>
              <a:rPr lang="en-US" altLang="zh-CN" sz="2400" b="1">
                <a:latin typeface="宋体" pitchFamily="2" charset="-122"/>
                <a:ea typeface="宋体" pitchFamily="2" charset="-122"/>
              </a:rPr>
              <a:t>9 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相加结果正确。 </a:t>
            </a:r>
          </a:p>
        </p:txBody>
      </p:sp>
      <p:pic>
        <p:nvPicPr>
          <p:cNvPr id="9421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2697163"/>
            <a:ext cx="571500" cy="8572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</p:pic>
      <p:pic>
        <p:nvPicPr>
          <p:cNvPr id="9421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50" y="2695575"/>
            <a:ext cx="1428750" cy="8572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</p:pic>
      <p:pic>
        <p:nvPicPr>
          <p:cNvPr id="9421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90688" y="4137025"/>
            <a:ext cx="1428750" cy="8572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</p:pic>
      <p:pic>
        <p:nvPicPr>
          <p:cNvPr id="94216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51538" y="4137025"/>
            <a:ext cx="1428750" cy="8572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</p:pic>
      <p:pic>
        <p:nvPicPr>
          <p:cNvPr id="94217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63713" y="5800725"/>
            <a:ext cx="1428750" cy="8572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</p:pic>
      <p:pic>
        <p:nvPicPr>
          <p:cNvPr id="94218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67400" y="5802313"/>
            <a:ext cx="1712913" cy="8572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</p:pic>
      <p:pic>
        <p:nvPicPr>
          <p:cNvPr id="94219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27088" y="4137025"/>
            <a:ext cx="571500" cy="8572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</p:pic>
      <p:pic>
        <p:nvPicPr>
          <p:cNvPr id="94220" name="Picture 1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98525" y="5802313"/>
            <a:ext cx="571500" cy="8572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</p:pic>
      <p:sp>
        <p:nvSpPr>
          <p:cNvPr id="94221" name="Text Box 13"/>
          <p:cNvSpPr txBox="1">
            <a:spLocks noChangeArrowheads="1"/>
          </p:cNvSpPr>
          <p:nvPr/>
        </p:nvSpPr>
        <p:spPr bwMode="auto">
          <a:xfrm>
            <a:off x="3482975" y="2876550"/>
            <a:ext cx="4895850" cy="396875"/>
          </a:xfrm>
          <a:prstGeom prst="rect">
            <a:avLst/>
          </a:prstGeom>
          <a:solidFill>
            <a:srgbClr val="FFFF66"/>
          </a:solidFill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0000FF"/>
                </a:solidFill>
                <a:ea typeface="幼圆" pitchFamily="49" charset="-122"/>
              </a:rPr>
              <a:t>0111</a:t>
            </a:r>
            <a:r>
              <a:rPr lang="zh-CN" altLang="en-US" sz="2000" b="1">
                <a:solidFill>
                  <a:srgbClr val="0000FF"/>
                </a:solidFill>
                <a:ea typeface="幼圆" pitchFamily="49" charset="-122"/>
              </a:rPr>
              <a:t>（</a:t>
            </a:r>
            <a:r>
              <a:rPr lang="en-US" altLang="zh-CN" sz="2000" b="1">
                <a:solidFill>
                  <a:srgbClr val="0000FF"/>
                </a:solidFill>
                <a:ea typeface="幼圆" pitchFamily="49" charset="-122"/>
              </a:rPr>
              <a:t>8421 BCD</a:t>
            </a:r>
            <a:r>
              <a:rPr lang="zh-CN" altLang="en-US" sz="2000" b="1">
                <a:solidFill>
                  <a:srgbClr val="0000FF"/>
                </a:solidFill>
                <a:ea typeface="幼圆" pitchFamily="49" charset="-122"/>
              </a:rPr>
              <a:t>）</a:t>
            </a:r>
            <a:r>
              <a:rPr lang="en-US" altLang="zh-CN" sz="2000" b="1">
                <a:solidFill>
                  <a:srgbClr val="0000FF"/>
                </a:solidFill>
                <a:ea typeface="幼圆" pitchFamily="49" charset="-122"/>
              </a:rPr>
              <a:t>=7,  </a:t>
            </a:r>
            <a:r>
              <a:rPr lang="zh-CN" altLang="en-US" sz="2000" b="1">
                <a:solidFill>
                  <a:srgbClr val="0000FF"/>
                </a:solidFill>
                <a:ea typeface="幼圆" pitchFamily="49" charset="-122"/>
              </a:rPr>
              <a:t>正确。</a:t>
            </a:r>
          </a:p>
        </p:txBody>
      </p:sp>
      <p:sp>
        <p:nvSpPr>
          <p:cNvPr id="90124" name="Rectangle 14"/>
          <p:cNvSpPr>
            <a:spLocks noChangeArrowheads="1"/>
          </p:cNvSpPr>
          <p:nvPr/>
        </p:nvSpPr>
        <p:spPr bwMode="auto">
          <a:xfrm>
            <a:off x="638175" y="3578225"/>
            <a:ext cx="7042150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、相加之和大于 </a:t>
            </a:r>
            <a:r>
              <a:rPr lang="en-US" altLang="zh-CN" sz="2400" b="1">
                <a:latin typeface="宋体" pitchFamily="2" charset="-122"/>
                <a:ea typeface="宋体" pitchFamily="2" charset="-122"/>
              </a:rPr>
              <a:t>9 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相加结果错误，需加 </a:t>
            </a:r>
            <a:r>
              <a:rPr lang="en-US" altLang="zh-CN" sz="2400" b="1">
                <a:latin typeface="宋体" pitchFamily="2" charset="-122"/>
                <a:ea typeface="宋体" pitchFamily="2" charset="-122"/>
              </a:rPr>
              <a:t>6 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修正。</a:t>
            </a:r>
          </a:p>
        </p:txBody>
      </p:sp>
      <p:sp>
        <p:nvSpPr>
          <p:cNvPr id="94223" name="Rectangle 15"/>
          <p:cNvSpPr>
            <a:spLocks noChangeArrowheads="1"/>
          </p:cNvSpPr>
          <p:nvPr/>
        </p:nvSpPr>
        <p:spPr bwMode="auto">
          <a:xfrm>
            <a:off x="3419475" y="4076700"/>
            <a:ext cx="2305050" cy="1006475"/>
          </a:xfrm>
          <a:prstGeom prst="rect">
            <a:avLst/>
          </a:prstGeom>
          <a:solidFill>
            <a:srgbClr val="FFFF66"/>
          </a:solidFill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0000FF"/>
                </a:solidFill>
                <a:ea typeface="幼圆" pitchFamily="49" charset="-122"/>
              </a:rPr>
              <a:t>1101</a:t>
            </a:r>
            <a:r>
              <a:rPr lang="zh-CN" altLang="en-US" sz="2000" b="1">
                <a:solidFill>
                  <a:srgbClr val="0000FF"/>
                </a:solidFill>
                <a:ea typeface="幼圆" pitchFamily="49" charset="-122"/>
              </a:rPr>
              <a:t>（</a:t>
            </a:r>
            <a:r>
              <a:rPr lang="en-US" altLang="zh-CN" sz="2000" b="1">
                <a:solidFill>
                  <a:srgbClr val="0000FF"/>
                </a:solidFill>
                <a:ea typeface="幼圆" pitchFamily="49" charset="-122"/>
              </a:rPr>
              <a:t>8421BCD</a:t>
            </a:r>
            <a:r>
              <a:rPr lang="zh-CN" altLang="en-US" sz="2000" b="1">
                <a:solidFill>
                  <a:srgbClr val="0000FF"/>
                </a:solidFill>
                <a:ea typeface="幼圆" pitchFamily="49" charset="-122"/>
              </a:rPr>
              <a:t>）是非法码。需加 </a:t>
            </a:r>
            <a:r>
              <a:rPr lang="en-US" altLang="zh-CN" sz="2000" b="1">
                <a:solidFill>
                  <a:srgbClr val="0000FF"/>
                </a:solidFill>
                <a:ea typeface="幼圆" pitchFamily="49" charset="-122"/>
              </a:rPr>
              <a:t>6 </a:t>
            </a:r>
            <a:r>
              <a:rPr lang="zh-CN" altLang="en-US" sz="2000" b="1">
                <a:solidFill>
                  <a:srgbClr val="0000FF"/>
                </a:solidFill>
                <a:ea typeface="幼圆" pitchFamily="49" charset="-122"/>
              </a:rPr>
              <a:t>修正。</a:t>
            </a:r>
          </a:p>
        </p:txBody>
      </p:sp>
      <p:sp>
        <p:nvSpPr>
          <p:cNvPr id="94224" name="Text Box 16"/>
          <p:cNvSpPr txBox="1">
            <a:spLocks noChangeArrowheads="1"/>
          </p:cNvSpPr>
          <p:nvPr/>
        </p:nvSpPr>
        <p:spPr bwMode="auto">
          <a:xfrm>
            <a:off x="7596188" y="4002088"/>
            <a:ext cx="1368425" cy="1006475"/>
          </a:xfrm>
          <a:prstGeom prst="rect">
            <a:avLst/>
          </a:prstGeom>
          <a:solidFill>
            <a:srgbClr val="FFFF66"/>
          </a:solidFill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0000CC"/>
                </a:solidFill>
                <a:ea typeface="幼圆" pitchFamily="49" charset="-122"/>
              </a:rPr>
              <a:t>产生进位，本位和正确。</a:t>
            </a:r>
          </a:p>
        </p:txBody>
      </p:sp>
      <p:sp>
        <p:nvSpPr>
          <p:cNvPr id="90127" name="Rectangle 17"/>
          <p:cNvSpPr>
            <a:spLocks noChangeArrowheads="1"/>
          </p:cNvSpPr>
          <p:nvPr/>
        </p:nvSpPr>
        <p:spPr bwMode="auto">
          <a:xfrm>
            <a:off x="638175" y="5197475"/>
            <a:ext cx="7234238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、相加之和产生进位，且结果错误，需加 </a:t>
            </a:r>
            <a:r>
              <a:rPr lang="en-US" altLang="zh-CN" sz="2400" b="1">
                <a:latin typeface="宋体" pitchFamily="2" charset="-122"/>
                <a:ea typeface="宋体" pitchFamily="2" charset="-122"/>
              </a:rPr>
              <a:t>6 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修正。</a:t>
            </a:r>
          </a:p>
        </p:txBody>
      </p:sp>
      <p:sp>
        <p:nvSpPr>
          <p:cNvPr id="94226" name="Text Box 18"/>
          <p:cNvSpPr txBox="1">
            <a:spLocks noChangeArrowheads="1"/>
          </p:cNvSpPr>
          <p:nvPr/>
        </p:nvSpPr>
        <p:spPr bwMode="auto">
          <a:xfrm>
            <a:off x="3465513" y="5846763"/>
            <a:ext cx="2259012" cy="701675"/>
          </a:xfrm>
          <a:prstGeom prst="rect">
            <a:avLst/>
          </a:prstGeom>
          <a:solidFill>
            <a:srgbClr val="FFFF66"/>
          </a:solidFill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0000FF"/>
                </a:solidFill>
                <a:ea typeface="幼圆" pitchFamily="49" charset="-122"/>
              </a:rPr>
              <a:t>0001</a:t>
            </a:r>
            <a:r>
              <a:rPr lang="zh-CN" altLang="en-US" sz="2000" b="1">
                <a:solidFill>
                  <a:srgbClr val="0000FF"/>
                </a:solidFill>
                <a:ea typeface="幼圆" pitchFamily="49" charset="-122"/>
              </a:rPr>
              <a:t>（</a:t>
            </a:r>
            <a:r>
              <a:rPr lang="en-US" altLang="zh-CN" sz="2000" b="1">
                <a:solidFill>
                  <a:srgbClr val="0000FF"/>
                </a:solidFill>
                <a:ea typeface="幼圆" pitchFamily="49" charset="-122"/>
              </a:rPr>
              <a:t>8421BCD</a:t>
            </a:r>
            <a:r>
              <a:rPr lang="zh-CN" altLang="en-US" sz="2000" b="1">
                <a:solidFill>
                  <a:srgbClr val="0000FF"/>
                </a:solidFill>
                <a:ea typeface="幼圆" pitchFamily="49" charset="-122"/>
              </a:rPr>
              <a:t>）</a:t>
            </a:r>
            <a:r>
              <a:rPr lang="en-US" altLang="zh-CN" sz="2000" b="1">
                <a:solidFill>
                  <a:srgbClr val="0000FF"/>
                </a:solidFill>
                <a:ea typeface="幼圆" pitchFamily="49" charset="-122"/>
              </a:rPr>
              <a:t>=1,</a:t>
            </a:r>
            <a:r>
              <a:rPr lang="zh-CN" altLang="en-US" sz="2000" b="1">
                <a:solidFill>
                  <a:srgbClr val="0000FF"/>
                </a:solidFill>
                <a:ea typeface="幼圆" pitchFamily="49" charset="-122"/>
              </a:rPr>
              <a:t>错误。</a:t>
            </a:r>
          </a:p>
        </p:txBody>
      </p:sp>
      <p:sp>
        <p:nvSpPr>
          <p:cNvPr id="94227" name="Text Box 19"/>
          <p:cNvSpPr txBox="1">
            <a:spLocks noChangeArrowheads="1"/>
          </p:cNvSpPr>
          <p:nvPr/>
        </p:nvSpPr>
        <p:spPr bwMode="auto">
          <a:xfrm>
            <a:off x="7667625" y="5789613"/>
            <a:ext cx="1223963" cy="396875"/>
          </a:xfrm>
          <a:prstGeom prst="rect">
            <a:avLst/>
          </a:prstGeom>
          <a:solidFill>
            <a:srgbClr val="FFFF66"/>
          </a:solidFill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0000CC"/>
                </a:solidFill>
                <a:ea typeface="幼圆" pitchFamily="49" charset="-122"/>
              </a:rPr>
              <a:t>正确。</a:t>
            </a:r>
          </a:p>
        </p:txBody>
      </p:sp>
      <p:sp>
        <p:nvSpPr>
          <p:cNvPr id="94228" name="Rectangle 20"/>
          <p:cNvSpPr>
            <a:spLocks noChangeArrowheads="1"/>
          </p:cNvSpPr>
          <p:nvPr/>
        </p:nvSpPr>
        <p:spPr bwMode="auto">
          <a:xfrm>
            <a:off x="5435600" y="1341438"/>
            <a:ext cx="3382963" cy="822325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>
                <a:latin typeface="Times New Roman" charset="0"/>
                <a:ea typeface="宋体" pitchFamily="2" charset="-122"/>
              </a:rPr>
              <a:t>错误产生原因：两者进位关系不同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4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4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4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4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4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4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4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4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4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4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4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4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4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4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4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4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4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4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4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4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4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4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4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4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4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4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4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4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4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4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4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4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4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4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4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4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94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21" grpId="0" animBg="1"/>
      <p:bldP spid="94223" grpId="0" animBg="1"/>
      <p:bldP spid="94224" grpId="0" animBg="1"/>
      <p:bldP spid="94226" grpId="0" animBg="1"/>
      <p:bldP spid="94227" grpId="0" animBg="1"/>
      <p:bldP spid="9422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9523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484313"/>
            <a:ext cx="8637588" cy="3673475"/>
          </a:xfrm>
          <a:noFill/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mtClean="0"/>
              <a:t>结论：两个</a:t>
            </a:r>
            <a:r>
              <a:rPr lang="en-US" altLang="zh-CN" smtClean="0"/>
              <a:t>BCD</a:t>
            </a:r>
            <a:r>
              <a:rPr lang="zh-CN" altLang="en-US" smtClean="0"/>
              <a:t>码相加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mtClean="0"/>
              <a:t>当和大于</a:t>
            </a:r>
            <a:r>
              <a:rPr lang="en-US" altLang="zh-CN" smtClean="0"/>
              <a:t>9</a:t>
            </a:r>
            <a:r>
              <a:rPr lang="zh-CN" altLang="en-US" smtClean="0"/>
              <a:t>或进位为</a:t>
            </a:r>
            <a:r>
              <a:rPr lang="en-US" altLang="zh-CN" smtClean="0"/>
              <a:t>1</a:t>
            </a:r>
            <a:r>
              <a:rPr lang="zh-CN" altLang="en-US" smtClean="0"/>
              <a:t>的时候，需要将结果加</a:t>
            </a:r>
            <a:r>
              <a:rPr lang="en-US" altLang="zh-CN" smtClean="0"/>
              <a:t>6</a:t>
            </a:r>
            <a:r>
              <a:rPr lang="zh-CN" altLang="en-US" smtClean="0"/>
              <a:t>进行修正；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mtClean="0"/>
              <a:t>当和小于</a:t>
            </a:r>
            <a:r>
              <a:rPr lang="en-US" altLang="zh-CN" smtClean="0"/>
              <a:t>9</a:t>
            </a:r>
            <a:r>
              <a:rPr lang="zh-CN" altLang="en-US" smtClean="0"/>
              <a:t>则不修正。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mtClean="0"/>
              <a:t>修正信号应在有进位信号</a:t>
            </a:r>
            <a:r>
              <a:rPr lang="en-US" altLang="zh-CN" smtClean="0"/>
              <a:t>C</a:t>
            </a:r>
            <a:r>
              <a:rPr lang="en-US" altLang="zh-CN" baseline="-25000" smtClean="0"/>
              <a:t>out</a:t>
            </a:r>
            <a:r>
              <a:rPr lang="zh-CN" altLang="en-US" smtClean="0"/>
              <a:t>产生、或两个</a:t>
            </a:r>
            <a:r>
              <a:rPr lang="en-US" altLang="zh-CN" smtClean="0"/>
              <a:t>8421BCD</a:t>
            </a:r>
            <a:r>
              <a:rPr lang="zh-CN" altLang="en-US" smtClean="0"/>
              <a:t>码相加之和为</a:t>
            </a:r>
            <a:r>
              <a:rPr lang="en-US" altLang="zh-CN" smtClean="0"/>
              <a:t>10~15</a:t>
            </a:r>
            <a:r>
              <a:rPr lang="zh-CN" altLang="en-US" smtClean="0"/>
              <a:t>的情况下产生。</a:t>
            </a:r>
          </a:p>
        </p:txBody>
      </p:sp>
      <p:graphicFrame>
        <p:nvGraphicFramePr>
          <p:cNvPr id="95237" name="Object 5"/>
          <p:cNvGraphicFramePr>
            <a:graphicFrameLocks noChangeAspect="1"/>
          </p:cNvGraphicFramePr>
          <p:nvPr/>
        </p:nvGraphicFramePr>
        <p:xfrm>
          <a:off x="1665288" y="5229225"/>
          <a:ext cx="5715000" cy="709613"/>
        </p:xfrm>
        <a:graphic>
          <a:graphicData uri="http://schemas.openxmlformats.org/presentationml/2006/ole">
            <p:oleObj spid="_x0000_s18434" name="公式" r:id="rId3" imgW="2044440" imgH="253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graphicFrame>
        <p:nvGraphicFramePr>
          <p:cNvPr id="19458" name="Object 4"/>
          <p:cNvGraphicFramePr>
            <a:graphicFrameLocks noChangeAspect="1"/>
          </p:cNvGraphicFramePr>
          <p:nvPr/>
        </p:nvGraphicFramePr>
        <p:xfrm>
          <a:off x="1433513" y="1628775"/>
          <a:ext cx="5300662" cy="658813"/>
        </p:xfrm>
        <a:graphic>
          <a:graphicData uri="http://schemas.openxmlformats.org/presentationml/2006/ole">
            <p:oleObj spid="_x0000_s19458" name="公式" r:id="rId3" imgW="2044440" imgH="253800" progId="Equation.3">
              <p:embed/>
            </p:oleObj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116013" y="3313113"/>
            <a:ext cx="2571750" cy="2470150"/>
            <a:chOff x="531" y="1774"/>
            <a:chExt cx="1620" cy="1556"/>
          </a:xfrm>
        </p:grpSpPr>
        <p:sp>
          <p:nvSpPr>
            <p:cNvPr id="19481" name="Rectangle 6"/>
            <p:cNvSpPr>
              <a:spLocks noChangeArrowheads="1"/>
            </p:cNvSpPr>
            <p:nvPr/>
          </p:nvSpPr>
          <p:spPr bwMode="auto">
            <a:xfrm>
              <a:off x="996" y="2177"/>
              <a:ext cx="1154" cy="115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2" name="Line 7"/>
            <p:cNvSpPr>
              <a:spLocks noChangeShapeType="1"/>
            </p:cNvSpPr>
            <p:nvPr/>
          </p:nvSpPr>
          <p:spPr bwMode="auto">
            <a:xfrm flipV="1">
              <a:off x="1574" y="2177"/>
              <a:ext cx="0" cy="115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3" name="Line 8"/>
            <p:cNvSpPr>
              <a:spLocks noChangeShapeType="1"/>
            </p:cNvSpPr>
            <p:nvPr/>
          </p:nvSpPr>
          <p:spPr bwMode="auto">
            <a:xfrm flipV="1">
              <a:off x="1864" y="2177"/>
              <a:ext cx="0" cy="115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4" name="Line 9"/>
            <p:cNvSpPr>
              <a:spLocks noChangeShapeType="1"/>
            </p:cNvSpPr>
            <p:nvPr/>
          </p:nvSpPr>
          <p:spPr bwMode="auto">
            <a:xfrm flipV="1">
              <a:off x="1286" y="2177"/>
              <a:ext cx="0" cy="115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5" name="Line 10"/>
            <p:cNvSpPr>
              <a:spLocks noChangeShapeType="1"/>
            </p:cNvSpPr>
            <p:nvPr/>
          </p:nvSpPr>
          <p:spPr bwMode="auto">
            <a:xfrm>
              <a:off x="996" y="2754"/>
              <a:ext cx="115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6" name="Line 11"/>
            <p:cNvSpPr>
              <a:spLocks noChangeShapeType="1"/>
            </p:cNvSpPr>
            <p:nvPr/>
          </p:nvSpPr>
          <p:spPr bwMode="auto">
            <a:xfrm>
              <a:off x="997" y="2465"/>
              <a:ext cx="115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7" name="Line 12"/>
            <p:cNvSpPr>
              <a:spLocks noChangeShapeType="1"/>
            </p:cNvSpPr>
            <p:nvPr/>
          </p:nvSpPr>
          <p:spPr bwMode="auto">
            <a:xfrm>
              <a:off x="996" y="3043"/>
              <a:ext cx="115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8" name="Line 13"/>
            <p:cNvSpPr>
              <a:spLocks noChangeShapeType="1"/>
            </p:cNvSpPr>
            <p:nvPr/>
          </p:nvSpPr>
          <p:spPr bwMode="auto">
            <a:xfrm flipH="1" flipV="1">
              <a:off x="716" y="1897"/>
              <a:ext cx="281" cy="2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9460" name="Object 14"/>
            <p:cNvGraphicFramePr>
              <a:graphicFrameLocks noChangeAspect="1"/>
            </p:cNvGraphicFramePr>
            <p:nvPr/>
          </p:nvGraphicFramePr>
          <p:xfrm>
            <a:off x="781" y="1774"/>
            <a:ext cx="322" cy="209"/>
          </p:xfrm>
          <a:graphic>
            <a:graphicData uri="http://schemas.openxmlformats.org/presentationml/2006/ole">
              <p:oleObj spid="_x0000_s19460" name="公式" r:id="rId4" imgW="253800" imgH="164880" progId="Equation.3">
                <p:embed/>
              </p:oleObj>
            </a:graphicData>
          </a:graphic>
        </p:graphicFrame>
        <p:graphicFrame>
          <p:nvGraphicFramePr>
            <p:cNvPr id="19461" name="Object 15"/>
            <p:cNvGraphicFramePr>
              <a:graphicFrameLocks noChangeAspect="1"/>
            </p:cNvGraphicFramePr>
            <p:nvPr/>
          </p:nvGraphicFramePr>
          <p:xfrm>
            <a:off x="531" y="1983"/>
            <a:ext cx="322" cy="225"/>
          </p:xfrm>
          <a:graphic>
            <a:graphicData uri="http://schemas.openxmlformats.org/presentationml/2006/ole">
              <p:oleObj spid="_x0000_s19461" name="公式" r:id="rId5" imgW="253800" imgH="177480" progId="Equation.3">
                <p:embed/>
              </p:oleObj>
            </a:graphicData>
          </a:graphic>
        </p:graphicFrame>
        <p:graphicFrame>
          <p:nvGraphicFramePr>
            <p:cNvPr id="19462" name="Object 16"/>
            <p:cNvGraphicFramePr>
              <a:graphicFrameLocks noChangeAspect="1"/>
            </p:cNvGraphicFramePr>
            <p:nvPr/>
          </p:nvGraphicFramePr>
          <p:xfrm>
            <a:off x="1015" y="1951"/>
            <a:ext cx="257" cy="225"/>
          </p:xfrm>
          <a:graphic>
            <a:graphicData uri="http://schemas.openxmlformats.org/presentationml/2006/ole">
              <p:oleObj spid="_x0000_s19462" name="公式" r:id="rId6" imgW="203040" imgH="177480" progId="Equation.3">
                <p:embed/>
              </p:oleObj>
            </a:graphicData>
          </a:graphic>
        </p:graphicFrame>
        <p:graphicFrame>
          <p:nvGraphicFramePr>
            <p:cNvPr id="19463" name="Object 17"/>
            <p:cNvGraphicFramePr>
              <a:graphicFrameLocks noChangeAspect="1"/>
            </p:cNvGraphicFramePr>
            <p:nvPr/>
          </p:nvGraphicFramePr>
          <p:xfrm>
            <a:off x="1308" y="1953"/>
            <a:ext cx="241" cy="225"/>
          </p:xfrm>
          <a:graphic>
            <a:graphicData uri="http://schemas.openxmlformats.org/presentationml/2006/ole">
              <p:oleObj spid="_x0000_s19463" name="公式" r:id="rId7" imgW="190440" imgH="177480" progId="Equation.3">
                <p:embed/>
              </p:oleObj>
            </a:graphicData>
          </a:graphic>
        </p:graphicFrame>
        <p:graphicFrame>
          <p:nvGraphicFramePr>
            <p:cNvPr id="19464" name="Object 18"/>
            <p:cNvGraphicFramePr>
              <a:graphicFrameLocks noChangeAspect="1"/>
            </p:cNvGraphicFramePr>
            <p:nvPr/>
          </p:nvGraphicFramePr>
          <p:xfrm>
            <a:off x="1617" y="1961"/>
            <a:ext cx="209" cy="209"/>
          </p:xfrm>
          <a:graphic>
            <a:graphicData uri="http://schemas.openxmlformats.org/presentationml/2006/ole">
              <p:oleObj spid="_x0000_s19464" name="公式" r:id="rId8" imgW="164880" imgH="164880" progId="Equation.3">
                <p:embed/>
              </p:oleObj>
            </a:graphicData>
          </a:graphic>
        </p:graphicFrame>
        <p:graphicFrame>
          <p:nvGraphicFramePr>
            <p:cNvPr id="19465" name="Object 19"/>
            <p:cNvGraphicFramePr>
              <a:graphicFrameLocks noChangeAspect="1"/>
            </p:cNvGraphicFramePr>
            <p:nvPr/>
          </p:nvGraphicFramePr>
          <p:xfrm>
            <a:off x="1894" y="1951"/>
            <a:ext cx="225" cy="225"/>
          </p:xfrm>
          <a:graphic>
            <a:graphicData uri="http://schemas.openxmlformats.org/presentationml/2006/ole">
              <p:oleObj spid="_x0000_s19465" name="公式" r:id="rId9" imgW="177480" imgH="177480" progId="Equation.3">
                <p:embed/>
              </p:oleObj>
            </a:graphicData>
          </a:graphic>
        </p:graphicFrame>
        <p:graphicFrame>
          <p:nvGraphicFramePr>
            <p:cNvPr id="19466" name="Object 20"/>
            <p:cNvGraphicFramePr>
              <a:graphicFrameLocks noChangeAspect="1"/>
            </p:cNvGraphicFramePr>
            <p:nvPr/>
          </p:nvGraphicFramePr>
          <p:xfrm>
            <a:off x="739" y="2208"/>
            <a:ext cx="257" cy="225"/>
          </p:xfrm>
          <a:graphic>
            <a:graphicData uri="http://schemas.openxmlformats.org/presentationml/2006/ole">
              <p:oleObj spid="_x0000_s19466" name="公式" r:id="rId10" imgW="203040" imgH="177480" progId="Equation.3">
                <p:embed/>
              </p:oleObj>
            </a:graphicData>
          </a:graphic>
        </p:graphicFrame>
        <p:graphicFrame>
          <p:nvGraphicFramePr>
            <p:cNvPr id="19467" name="Object 21"/>
            <p:cNvGraphicFramePr>
              <a:graphicFrameLocks noChangeAspect="1"/>
            </p:cNvGraphicFramePr>
            <p:nvPr/>
          </p:nvGraphicFramePr>
          <p:xfrm>
            <a:off x="754" y="2491"/>
            <a:ext cx="241" cy="225"/>
          </p:xfrm>
          <a:graphic>
            <a:graphicData uri="http://schemas.openxmlformats.org/presentationml/2006/ole">
              <p:oleObj spid="_x0000_s19467" name="公式" r:id="rId11" imgW="190440" imgH="177480" progId="Equation.3">
                <p:embed/>
              </p:oleObj>
            </a:graphicData>
          </a:graphic>
        </p:graphicFrame>
        <p:graphicFrame>
          <p:nvGraphicFramePr>
            <p:cNvPr id="19468" name="Object 22"/>
            <p:cNvGraphicFramePr>
              <a:graphicFrameLocks noChangeAspect="1"/>
            </p:cNvGraphicFramePr>
            <p:nvPr/>
          </p:nvGraphicFramePr>
          <p:xfrm>
            <a:off x="786" y="2788"/>
            <a:ext cx="209" cy="209"/>
          </p:xfrm>
          <a:graphic>
            <a:graphicData uri="http://schemas.openxmlformats.org/presentationml/2006/ole">
              <p:oleObj spid="_x0000_s19468" name="公式" r:id="rId12" imgW="164880" imgH="164880" progId="Equation.3">
                <p:embed/>
              </p:oleObj>
            </a:graphicData>
          </a:graphic>
        </p:graphicFrame>
        <p:graphicFrame>
          <p:nvGraphicFramePr>
            <p:cNvPr id="19469" name="Object 23"/>
            <p:cNvGraphicFramePr>
              <a:graphicFrameLocks noChangeAspect="1"/>
            </p:cNvGraphicFramePr>
            <p:nvPr/>
          </p:nvGraphicFramePr>
          <p:xfrm>
            <a:off x="772" y="3103"/>
            <a:ext cx="225" cy="225"/>
          </p:xfrm>
          <a:graphic>
            <a:graphicData uri="http://schemas.openxmlformats.org/presentationml/2006/ole">
              <p:oleObj spid="_x0000_s19469" name="公式" r:id="rId13" imgW="177480" imgH="177480" progId="Equation.3">
                <p:embed/>
              </p:oleObj>
            </a:graphicData>
          </a:graphic>
        </p:graphicFrame>
        <p:graphicFrame>
          <p:nvGraphicFramePr>
            <p:cNvPr id="19470" name="Object 24"/>
            <p:cNvGraphicFramePr>
              <a:graphicFrameLocks noChangeAspect="1"/>
            </p:cNvGraphicFramePr>
            <p:nvPr/>
          </p:nvGraphicFramePr>
          <p:xfrm>
            <a:off x="1663" y="2224"/>
            <a:ext cx="113" cy="209"/>
          </p:xfrm>
          <a:graphic>
            <a:graphicData uri="http://schemas.openxmlformats.org/presentationml/2006/ole">
              <p:oleObj spid="_x0000_s19470" name="公式" r:id="rId14" imgW="88560" imgH="164880" progId="Equation.3">
                <p:embed/>
              </p:oleObj>
            </a:graphicData>
          </a:graphic>
        </p:graphicFrame>
        <p:graphicFrame>
          <p:nvGraphicFramePr>
            <p:cNvPr id="19471" name="Object 25"/>
            <p:cNvGraphicFramePr>
              <a:graphicFrameLocks noChangeAspect="1"/>
            </p:cNvGraphicFramePr>
            <p:nvPr/>
          </p:nvGraphicFramePr>
          <p:xfrm>
            <a:off x="1663" y="2507"/>
            <a:ext cx="113" cy="209"/>
          </p:xfrm>
          <a:graphic>
            <a:graphicData uri="http://schemas.openxmlformats.org/presentationml/2006/ole">
              <p:oleObj spid="_x0000_s19471" name="公式" r:id="rId15" imgW="88560" imgH="164880" progId="Equation.3">
                <p:embed/>
              </p:oleObj>
            </a:graphicData>
          </a:graphic>
        </p:graphicFrame>
        <p:graphicFrame>
          <p:nvGraphicFramePr>
            <p:cNvPr id="19472" name="Object 26"/>
            <p:cNvGraphicFramePr>
              <a:graphicFrameLocks noChangeAspect="1"/>
            </p:cNvGraphicFramePr>
            <p:nvPr/>
          </p:nvGraphicFramePr>
          <p:xfrm>
            <a:off x="1663" y="2788"/>
            <a:ext cx="113" cy="209"/>
          </p:xfrm>
          <a:graphic>
            <a:graphicData uri="http://schemas.openxmlformats.org/presentationml/2006/ole">
              <p:oleObj spid="_x0000_s19472" name="公式" r:id="rId16" imgW="88560" imgH="164880" progId="Equation.3">
                <p:embed/>
              </p:oleObj>
            </a:graphicData>
          </a:graphic>
        </p:graphicFrame>
        <p:graphicFrame>
          <p:nvGraphicFramePr>
            <p:cNvPr id="19473" name="Object 27"/>
            <p:cNvGraphicFramePr>
              <a:graphicFrameLocks noChangeAspect="1"/>
            </p:cNvGraphicFramePr>
            <p:nvPr/>
          </p:nvGraphicFramePr>
          <p:xfrm>
            <a:off x="1954" y="2788"/>
            <a:ext cx="113" cy="209"/>
          </p:xfrm>
          <a:graphic>
            <a:graphicData uri="http://schemas.openxmlformats.org/presentationml/2006/ole">
              <p:oleObj spid="_x0000_s19473" name="公式" r:id="rId17" imgW="88560" imgH="164880" progId="Equation.3">
                <p:embed/>
              </p:oleObj>
            </a:graphicData>
          </a:graphic>
        </p:graphicFrame>
        <p:graphicFrame>
          <p:nvGraphicFramePr>
            <p:cNvPr id="19474" name="Object 28"/>
            <p:cNvGraphicFramePr>
              <a:graphicFrameLocks noChangeAspect="1"/>
            </p:cNvGraphicFramePr>
            <p:nvPr/>
          </p:nvGraphicFramePr>
          <p:xfrm>
            <a:off x="1663" y="3073"/>
            <a:ext cx="113" cy="209"/>
          </p:xfrm>
          <a:graphic>
            <a:graphicData uri="http://schemas.openxmlformats.org/presentationml/2006/ole">
              <p:oleObj spid="_x0000_s19474" name="公式" r:id="rId18" imgW="88560" imgH="164880" progId="Equation.3">
                <p:embed/>
              </p:oleObj>
            </a:graphicData>
          </a:graphic>
        </p:graphicFrame>
        <p:graphicFrame>
          <p:nvGraphicFramePr>
            <p:cNvPr id="19475" name="Object 29"/>
            <p:cNvGraphicFramePr>
              <a:graphicFrameLocks noChangeAspect="1"/>
            </p:cNvGraphicFramePr>
            <p:nvPr/>
          </p:nvGraphicFramePr>
          <p:xfrm>
            <a:off x="1954" y="3073"/>
            <a:ext cx="113" cy="209"/>
          </p:xfrm>
          <a:graphic>
            <a:graphicData uri="http://schemas.openxmlformats.org/presentationml/2006/ole">
              <p:oleObj spid="_x0000_s19475" name="公式" r:id="rId19" imgW="88560" imgH="164880" progId="Equation.3">
                <p:embed/>
              </p:oleObj>
            </a:graphicData>
          </a:graphic>
        </p:graphicFrame>
      </p:grpSp>
      <p:sp>
        <p:nvSpPr>
          <p:cNvPr id="96286" name="AutoShape 30"/>
          <p:cNvSpPr>
            <a:spLocks noChangeArrowheads="1"/>
          </p:cNvSpPr>
          <p:nvPr/>
        </p:nvSpPr>
        <p:spPr bwMode="auto">
          <a:xfrm>
            <a:off x="2774950" y="4899025"/>
            <a:ext cx="855663" cy="871538"/>
          </a:xfrm>
          <a:prstGeom prst="roundRect">
            <a:avLst>
              <a:gd name="adj" fmla="val 16667"/>
            </a:avLst>
          </a:prstGeom>
          <a:solidFill>
            <a:schemeClr val="accent1">
              <a:alpha val="0"/>
            </a:schemeClr>
          </a:solidFill>
          <a:ln w="25400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87" name="AutoShape 31"/>
          <p:cNvSpPr>
            <a:spLocks noChangeArrowheads="1"/>
          </p:cNvSpPr>
          <p:nvPr/>
        </p:nvSpPr>
        <p:spPr bwMode="auto">
          <a:xfrm>
            <a:off x="2774950" y="3952875"/>
            <a:ext cx="457200" cy="1817688"/>
          </a:xfrm>
          <a:prstGeom prst="roundRect">
            <a:avLst>
              <a:gd name="adj" fmla="val 16667"/>
            </a:avLst>
          </a:prstGeom>
          <a:solidFill>
            <a:schemeClr val="accent1">
              <a:alpha val="0"/>
            </a:schemeClr>
          </a:solidFill>
          <a:ln w="25400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88" name="AutoShape 32"/>
          <p:cNvSpPr>
            <a:spLocks noChangeArrowheads="1"/>
          </p:cNvSpPr>
          <p:nvPr/>
        </p:nvSpPr>
        <p:spPr bwMode="auto">
          <a:xfrm rot="7430720">
            <a:off x="3219451" y="2524125"/>
            <a:ext cx="977900" cy="835025"/>
          </a:xfrm>
          <a:prstGeom prst="rightArrow">
            <a:avLst>
              <a:gd name="adj1" fmla="val 50000"/>
              <a:gd name="adj2" fmla="val 29278"/>
            </a:avLst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6289" name="Object 33"/>
          <p:cNvGraphicFramePr>
            <a:graphicFrameLocks noChangeAspect="1"/>
          </p:cNvGraphicFramePr>
          <p:nvPr/>
        </p:nvGraphicFramePr>
        <p:xfrm>
          <a:off x="4573588" y="3983038"/>
          <a:ext cx="3825875" cy="703262"/>
        </p:xfrm>
        <a:graphic>
          <a:graphicData uri="http://schemas.openxmlformats.org/presentationml/2006/ole">
            <p:oleObj spid="_x0000_s19459" name="公式" r:id="rId20" imgW="124452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6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2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6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6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62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6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6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6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6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6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86" grpId="0" animBg="1"/>
      <p:bldP spid="96287" grpId="0" animBg="1"/>
      <p:bldP spid="9628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4" name="Rectangle 15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graphicFrame>
        <p:nvGraphicFramePr>
          <p:cNvPr id="97284" name="Object 4"/>
          <p:cNvGraphicFramePr>
            <a:graphicFrameLocks noChangeAspect="1"/>
          </p:cNvGraphicFramePr>
          <p:nvPr/>
        </p:nvGraphicFramePr>
        <p:xfrm>
          <a:off x="5148263" y="1597025"/>
          <a:ext cx="3095625" cy="820738"/>
        </p:xfrm>
        <a:graphic>
          <a:graphicData uri="http://schemas.openxmlformats.org/presentationml/2006/ole">
            <p:oleObj spid="_x0000_s20482" name="公式" r:id="rId3" imgW="1054080" imgH="279360" progId="Equation.3">
              <p:embed/>
            </p:oleObj>
          </a:graphicData>
        </a:graphic>
      </p:graphicFrame>
      <p:graphicFrame>
        <p:nvGraphicFramePr>
          <p:cNvPr id="20483" name="Object 5"/>
          <p:cNvGraphicFramePr>
            <a:graphicFrameLocks noChangeAspect="1"/>
          </p:cNvGraphicFramePr>
          <p:nvPr/>
        </p:nvGraphicFramePr>
        <p:xfrm>
          <a:off x="4097338" y="4251325"/>
          <a:ext cx="114300" cy="215900"/>
        </p:xfrm>
        <a:graphic>
          <a:graphicData uri="http://schemas.openxmlformats.org/presentationml/2006/ole">
            <p:oleObj spid="_x0000_s20483" name="公式" r:id="rId4" imgW="114120" imgH="215640" progId="Equation.3">
              <p:embed/>
            </p:oleObj>
          </a:graphicData>
        </a:graphic>
      </p:graphicFrame>
      <p:sp>
        <p:nvSpPr>
          <p:cNvPr id="97286" name="Line 6"/>
          <p:cNvSpPr>
            <a:spLocks noChangeShapeType="1"/>
          </p:cNvSpPr>
          <p:nvPr/>
        </p:nvSpPr>
        <p:spPr bwMode="auto">
          <a:xfrm>
            <a:off x="2571750" y="3916363"/>
            <a:ext cx="29527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287" name="Line 7"/>
          <p:cNvSpPr>
            <a:spLocks noChangeShapeType="1"/>
          </p:cNvSpPr>
          <p:nvPr/>
        </p:nvSpPr>
        <p:spPr bwMode="auto">
          <a:xfrm>
            <a:off x="2863850" y="4776788"/>
            <a:ext cx="2693988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288" name="Line 8"/>
          <p:cNvSpPr>
            <a:spLocks noChangeShapeType="1"/>
          </p:cNvSpPr>
          <p:nvPr/>
        </p:nvSpPr>
        <p:spPr bwMode="auto">
          <a:xfrm flipH="1">
            <a:off x="2863850" y="4632325"/>
            <a:ext cx="2693988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289" name="Line 9"/>
          <p:cNvSpPr>
            <a:spLocks noChangeShapeType="1"/>
          </p:cNvSpPr>
          <p:nvPr/>
        </p:nvSpPr>
        <p:spPr bwMode="auto">
          <a:xfrm>
            <a:off x="2863850" y="4487863"/>
            <a:ext cx="2693988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290" name="Line 10"/>
          <p:cNvSpPr>
            <a:spLocks noChangeShapeType="1"/>
          </p:cNvSpPr>
          <p:nvPr/>
        </p:nvSpPr>
        <p:spPr bwMode="auto">
          <a:xfrm flipH="1">
            <a:off x="2863850" y="4349750"/>
            <a:ext cx="2693988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291" name="Line 11"/>
          <p:cNvSpPr>
            <a:spLocks noChangeShapeType="1"/>
          </p:cNvSpPr>
          <p:nvPr/>
        </p:nvSpPr>
        <p:spPr bwMode="auto">
          <a:xfrm flipH="1">
            <a:off x="5402263" y="4062413"/>
            <a:ext cx="15557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292" name="Line 12"/>
          <p:cNvSpPr>
            <a:spLocks noChangeShapeType="1"/>
          </p:cNvSpPr>
          <p:nvPr/>
        </p:nvSpPr>
        <p:spPr bwMode="auto">
          <a:xfrm flipH="1">
            <a:off x="5267325" y="3916363"/>
            <a:ext cx="290513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293" name="Line 13"/>
          <p:cNvSpPr>
            <a:spLocks noChangeShapeType="1"/>
          </p:cNvSpPr>
          <p:nvPr/>
        </p:nvSpPr>
        <p:spPr bwMode="auto">
          <a:xfrm flipH="1">
            <a:off x="5267325" y="3771900"/>
            <a:ext cx="290513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294" name="Line 14"/>
          <p:cNvSpPr>
            <a:spLocks noChangeShapeType="1"/>
          </p:cNvSpPr>
          <p:nvPr/>
        </p:nvSpPr>
        <p:spPr bwMode="auto">
          <a:xfrm flipH="1">
            <a:off x="5402263" y="3627438"/>
            <a:ext cx="15557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295" name="Line 15"/>
          <p:cNvSpPr>
            <a:spLocks noChangeShapeType="1"/>
          </p:cNvSpPr>
          <p:nvPr/>
        </p:nvSpPr>
        <p:spPr bwMode="auto">
          <a:xfrm>
            <a:off x="5402263" y="3627438"/>
            <a:ext cx="1587" cy="577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296" name="Line 16"/>
          <p:cNvSpPr>
            <a:spLocks noChangeShapeType="1"/>
          </p:cNvSpPr>
          <p:nvPr/>
        </p:nvSpPr>
        <p:spPr bwMode="auto">
          <a:xfrm>
            <a:off x="5314950" y="4205288"/>
            <a:ext cx="173038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297" name="Line 17"/>
          <p:cNvSpPr>
            <a:spLocks noChangeShapeType="1"/>
          </p:cNvSpPr>
          <p:nvPr/>
        </p:nvSpPr>
        <p:spPr bwMode="auto">
          <a:xfrm flipV="1">
            <a:off x="5267325" y="3211513"/>
            <a:ext cx="1588" cy="704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298" name="Line 18"/>
          <p:cNvSpPr>
            <a:spLocks noChangeShapeType="1"/>
          </p:cNvSpPr>
          <p:nvPr/>
        </p:nvSpPr>
        <p:spPr bwMode="auto">
          <a:xfrm flipV="1">
            <a:off x="3695700" y="4062413"/>
            <a:ext cx="1588" cy="2841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299" name="Line 19"/>
          <p:cNvSpPr>
            <a:spLocks noChangeShapeType="1"/>
          </p:cNvSpPr>
          <p:nvPr/>
        </p:nvSpPr>
        <p:spPr bwMode="auto">
          <a:xfrm flipV="1">
            <a:off x="3986213" y="4059238"/>
            <a:ext cx="1587" cy="43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300" name="Line 20"/>
          <p:cNvSpPr>
            <a:spLocks noChangeShapeType="1"/>
          </p:cNvSpPr>
          <p:nvPr/>
        </p:nvSpPr>
        <p:spPr bwMode="auto">
          <a:xfrm flipV="1">
            <a:off x="4271963" y="4062413"/>
            <a:ext cx="1587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301" name="Line 21"/>
          <p:cNvSpPr>
            <a:spLocks noChangeShapeType="1"/>
          </p:cNvSpPr>
          <p:nvPr/>
        </p:nvSpPr>
        <p:spPr bwMode="auto">
          <a:xfrm flipV="1">
            <a:off x="4556125" y="4059238"/>
            <a:ext cx="1588" cy="576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200525" y="3352800"/>
            <a:ext cx="430213" cy="715963"/>
            <a:chOff x="2909" y="1526"/>
            <a:chExt cx="271" cy="451"/>
          </a:xfrm>
        </p:grpSpPr>
        <p:grpSp>
          <p:nvGrpSpPr>
            <p:cNvPr id="20632" name="Group 23"/>
            <p:cNvGrpSpPr>
              <a:grpSpLocks/>
            </p:cNvGrpSpPr>
            <p:nvPr/>
          </p:nvGrpSpPr>
          <p:grpSpPr bwMode="auto">
            <a:xfrm>
              <a:off x="2909" y="1649"/>
              <a:ext cx="271" cy="328"/>
              <a:chOff x="2546" y="1649"/>
              <a:chExt cx="271" cy="328"/>
            </a:xfrm>
          </p:grpSpPr>
          <p:sp>
            <p:nvSpPr>
              <p:cNvPr id="20634" name="Rectangle 24"/>
              <p:cNvSpPr>
                <a:spLocks noChangeArrowheads="1"/>
              </p:cNvSpPr>
              <p:nvPr/>
            </p:nvSpPr>
            <p:spPr bwMode="auto">
              <a:xfrm>
                <a:off x="2546" y="1705"/>
                <a:ext cx="271" cy="272"/>
              </a:xfrm>
              <a:prstGeom prst="rect">
                <a:avLst/>
              </a:prstGeom>
              <a:gradFill rotWithShape="1"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path path="shape">
                  <a:fillToRect l="50000" t="50000" r="50000" b="50000"/>
                </a:path>
              </a:gra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>
                    <a:ea typeface="幼圆" pitchFamily="49" charset="-122"/>
                  </a:rPr>
                  <a:t>&amp;</a:t>
                </a:r>
              </a:p>
            </p:txBody>
          </p:sp>
          <p:sp>
            <p:nvSpPr>
              <p:cNvPr id="20635" name="Oval 25"/>
              <p:cNvSpPr>
                <a:spLocks noChangeArrowheads="1"/>
              </p:cNvSpPr>
              <p:nvPr/>
            </p:nvSpPr>
            <p:spPr bwMode="auto">
              <a:xfrm>
                <a:off x="2654" y="1649"/>
                <a:ext cx="56" cy="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633" name="Line 26"/>
            <p:cNvSpPr>
              <a:spLocks noChangeShapeType="1"/>
            </p:cNvSpPr>
            <p:nvPr/>
          </p:nvSpPr>
          <p:spPr bwMode="auto">
            <a:xfrm flipV="1">
              <a:off x="3043" y="1526"/>
              <a:ext cx="0" cy="12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3624263" y="3211513"/>
            <a:ext cx="430212" cy="857250"/>
            <a:chOff x="2546" y="1437"/>
            <a:chExt cx="271" cy="540"/>
          </a:xfrm>
        </p:grpSpPr>
        <p:grpSp>
          <p:nvGrpSpPr>
            <p:cNvPr id="20628" name="Group 28"/>
            <p:cNvGrpSpPr>
              <a:grpSpLocks/>
            </p:cNvGrpSpPr>
            <p:nvPr/>
          </p:nvGrpSpPr>
          <p:grpSpPr bwMode="auto">
            <a:xfrm>
              <a:off x="2546" y="1649"/>
              <a:ext cx="271" cy="328"/>
              <a:chOff x="2546" y="1649"/>
              <a:chExt cx="271" cy="328"/>
            </a:xfrm>
          </p:grpSpPr>
          <p:sp>
            <p:nvSpPr>
              <p:cNvPr id="20630" name="Rectangle 29"/>
              <p:cNvSpPr>
                <a:spLocks noChangeArrowheads="1"/>
              </p:cNvSpPr>
              <p:nvPr/>
            </p:nvSpPr>
            <p:spPr bwMode="auto">
              <a:xfrm>
                <a:off x="2546" y="1705"/>
                <a:ext cx="271" cy="272"/>
              </a:xfrm>
              <a:prstGeom prst="rect">
                <a:avLst/>
              </a:prstGeom>
              <a:gradFill rotWithShape="1"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path path="shape">
                  <a:fillToRect l="50000" t="50000" r="50000" b="50000"/>
                </a:path>
              </a:gra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>
                    <a:ea typeface="幼圆" pitchFamily="49" charset="-122"/>
                  </a:rPr>
                  <a:t>&amp;</a:t>
                </a:r>
              </a:p>
            </p:txBody>
          </p:sp>
          <p:sp>
            <p:nvSpPr>
              <p:cNvPr id="20631" name="Oval 30"/>
              <p:cNvSpPr>
                <a:spLocks noChangeArrowheads="1"/>
              </p:cNvSpPr>
              <p:nvPr/>
            </p:nvSpPr>
            <p:spPr bwMode="auto">
              <a:xfrm>
                <a:off x="2654" y="1649"/>
                <a:ext cx="56" cy="5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629" name="Line 31"/>
            <p:cNvSpPr>
              <a:spLocks noChangeShapeType="1"/>
            </p:cNvSpPr>
            <p:nvPr/>
          </p:nvSpPr>
          <p:spPr bwMode="auto">
            <a:xfrm flipV="1">
              <a:off x="2682" y="1437"/>
              <a:ext cx="0" cy="2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7312" name="Line 32"/>
          <p:cNvSpPr>
            <a:spLocks noChangeShapeType="1"/>
          </p:cNvSpPr>
          <p:nvPr/>
        </p:nvSpPr>
        <p:spPr bwMode="auto">
          <a:xfrm>
            <a:off x="3840163" y="3211513"/>
            <a:ext cx="573087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313" name="Line 33"/>
          <p:cNvSpPr>
            <a:spLocks noChangeShapeType="1"/>
          </p:cNvSpPr>
          <p:nvPr/>
        </p:nvSpPr>
        <p:spPr bwMode="auto">
          <a:xfrm flipV="1">
            <a:off x="2863850" y="3063875"/>
            <a:ext cx="3175" cy="8524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2863850" y="2852738"/>
            <a:ext cx="1549400" cy="434975"/>
            <a:chOff x="2067" y="1211"/>
            <a:chExt cx="976" cy="274"/>
          </a:xfrm>
        </p:grpSpPr>
        <p:sp>
          <p:nvSpPr>
            <p:cNvPr id="20624" name="Oval 35"/>
            <p:cNvSpPr>
              <a:spLocks noChangeArrowheads="1"/>
            </p:cNvSpPr>
            <p:nvPr/>
          </p:nvSpPr>
          <p:spPr bwMode="auto">
            <a:xfrm>
              <a:off x="2412" y="1317"/>
              <a:ext cx="56" cy="5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25" name="Line 36"/>
            <p:cNvSpPr>
              <a:spLocks noChangeShapeType="1"/>
            </p:cNvSpPr>
            <p:nvPr/>
          </p:nvSpPr>
          <p:spPr bwMode="auto">
            <a:xfrm flipH="1">
              <a:off x="2468" y="1344"/>
              <a:ext cx="5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26" name="Line 37"/>
            <p:cNvSpPr>
              <a:spLocks noChangeShapeType="1"/>
            </p:cNvSpPr>
            <p:nvPr/>
          </p:nvSpPr>
          <p:spPr bwMode="auto">
            <a:xfrm>
              <a:off x="2067" y="1344"/>
              <a:ext cx="7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27" name="Rectangle 38"/>
            <p:cNvSpPr>
              <a:spLocks noChangeArrowheads="1"/>
            </p:cNvSpPr>
            <p:nvPr/>
          </p:nvSpPr>
          <p:spPr bwMode="auto">
            <a:xfrm>
              <a:off x="2141" y="1211"/>
              <a:ext cx="271" cy="27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>
                  <a:solidFill>
                    <a:srgbClr val="FF3300"/>
                  </a:solidFill>
                  <a:ea typeface="幼圆" pitchFamily="49" charset="-122"/>
                </a:rPr>
                <a:t>1</a:t>
              </a:r>
            </a:p>
          </p:txBody>
        </p:sp>
      </p:grp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1262063" y="3630613"/>
            <a:ext cx="1604962" cy="1936750"/>
            <a:chOff x="1058" y="1701"/>
            <a:chExt cx="1011" cy="1220"/>
          </a:xfrm>
        </p:grpSpPr>
        <p:sp>
          <p:nvSpPr>
            <p:cNvPr id="20601" name="Line 40"/>
            <p:cNvSpPr>
              <a:spLocks noChangeShapeType="1"/>
            </p:cNvSpPr>
            <p:nvPr/>
          </p:nvSpPr>
          <p:spPr bwMode="auto">
            <a:xfrm>
              <a:off x="1883" y="2423"/>
              <a:ext cx="18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02" name="Line 41"/>
            <p:cNvSpPr>
              <a:spLocks noChangeShapeType="1"/>
            </p:cNvSpPr>
            <p:nvPr/>
          </p:nvSpPr>
          <p:spPr bwMode="auto">
            <a:xfrm>
              <a:off x="1883" y="2335"/>
              <a:ext cx="18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03" name="Line 42"/>
            <p:cNvSpPr>
              <a:spLocks noChangeShapeType="1"/>
            </p:cNvSpPr>
            <p:nvPr/>
          </p:nvSpPr>
          <p:spPr bwMode="auto">
            <a:xfrm>
              <a:off x="1882" y="2243"/>
              <a:ext cx="18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04" name="Line 43"/>
            <p:cNvSpPr>
              <a:spLocks noChangeShapeType="1"/>
            </p:cNvSpPr>
            <p:nvPr/>
          </p:nvSpPr>
          <p:spPr bwMode="auto">
            <a:xfrm>
              <a:off x="1882" y="2153"/>
              <a:ext cx="18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0605" name="Group 44"/>
            <p:cNvGrpSpPr>
              <a:grpSpLocks/>
            </p:cNvGrpSpPr>
            <p:nvPr/>
          </p:nvGrpSpPr>
          <p:grpSpPr bwMode="auto">
            <a:xfrm>
              <a:off x="1058" y="1701"/>
              <a:ext cx="981" cy="1220"/>
              <a:chOff x="1058" y="1701"/>
              <a:chExt cx="981" cy="1220"/>
            </a:xfrm>
          </p:grpSpPr>
          <p:grpSp>
            <p:nvGrpSpPr>
              <p:cNvPr id="20606" name="Group 45"/>
              <p:cNvGrpSpPr>
                <a:grpSpLocks/>
              </p:cNvGrpSpPr>
              <p:nvPr/>
            </p:nvGrpSpPr>
            <p:grpSpPr bwMode="auto">
              <a:xfrm>
                <a:off x="1146" y="1701"/>
                <a:ext cx="736" cy="1172"/>
                <a:chOff x="1146" y="1701"/>
                <a:chExt cx="736" cy="1172"/>
              </a:xfrm>
            </p:grpSpPr>
            <p:sp>
              <p:nvSpPr>
                <p:cNvPr id="20609" name="Rectangle 46"/>
                <p:cNvSpPr>
                  <a:spLocks noChangeArrowheads="1"/>
                </p:cNvSpPr>
                <p:nvPr/>
              </p:nvSpPr>
              <p:spPr bwMode="auto">
                <a:xfrm>
                  <a:off x="1332" y="1792"/>
                  <a:ext cx="550" cy="108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610" name="Line 47"/>
                <p:cNvSpPr>
                  <a:spLocks noChangeShapeType="1"/>
                </p:cNvSpPr>
                <p:nvPr/>
              </p:nvSpPr>
              <p:spPr bwMode="auto">
                <a:xfrm>
                  <a:off x="1146" y="1881"/>
                  <a:ext cx="18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611" name="Line 48"/>
                <p:cNvSpPr>
                  <a:spLocks noChangeShapeType="1"/>
                </p:cNvSpPr>
                <p:nvPr/>
              </p:nvSpPr>
              <p:spPr bwMode="auto">
                <a:xfrm>
                  <a:off x="1146" y="1972"/>
                  <a:ext cx="18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612" name="Line 49"/>
                <p:cNvSpPr>
                  <a:spLocks noChangeShapeType="1"/>
                </p:cNvSpPr>
                <p:nvPr/>
              </p:nvSpPr>
              <p:spPr bwMode="auto">
                <a:xfrm>
                  <a:off x="1146" y="2063"/>
                  <a:ext cx="18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613" name="Line 50"/>
                <p:cNvSpPr>
                  <a:spLocks noChangeShapeType="1"/>
                </p:cNvSpPr>
                <p:nvPr/>
              </p:nvSpPr>
              <p:spPr bwMode="auto">
                <a:xfrm>
                  <a:off x="1146" y="2154"/>
                  <a:ext cx="18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614" name="Line 51"/>
                <p:cNvSpPr>
                  <a:spLocks noChangeShapeType="1"/>
                </p:cNvSpPr>
                <p:nvPr/>
              </p:nvSpPr>
              <p:spPr bwMode="auto">
                <a:xfrm>
                  <a:off x="1146" y="2334"/>
                  <a:ext cx="18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615" name="Line 52"/>
                <p:cNvSpPr>
                  <a:spLocks noChangeShapeType="1"/>
                </p:cNvSpPr>
                <p:nvPr/>
              </p:nvSpPr>
              <p:spPr bwMode="auto">
                <a:xfrm>
                  <a:off x="1146" y="2423"/>
                  <a:ext cx="18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616" name="Line 53"/>
                <p:cNvSpPr>
                  <a:spLocks noChangeShapeType="1"/>
                </p:cNvSpPr>
                <p:nvPr/>
              </p:nvSpPr>
              <p:spPr bwMode="auto">
                <a:xfrm>
                  <a:off x="1146" y="2514"/>
                  <a:ext cx="18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617" name="Line 54"/>
                <p:cNvSpPr>
                  <a:spLocks noChangeShapeType="1"/>
                </p:cNvSpPr>
                <p:nvPr/>
              </p:nvSpPr>
              <p:spPr bwMode="auto">
                <a:xfrm>
                  <a:off x="1146" y="2605"/>
                  <a:ext cx="18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618" name="Line 55"/>
                <p:cNvSpPr>
                  <a:spLocks noChangeShapeType="1"/>
                </p:cNvSpPr>
                <p:nvPr/>
              </p:nvSpPr>
              <p:spPr bwMode="auto">
                <a:xfrm>
                  <a:off x="1146" y="2786"/>
                  <a:ext cx="18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20518" name="Object 56"/>
                <p:cNvGraphicFramePr>
                  <a:graphicFrameLocks noChangeAspect="1"/>
                </p:cNvGraphicFramePr>
                <p:nvPr/>
              </p:nvGraphicFramePr>
              <p:xfrm>
                <a:off x="1362" y="1817"/>
                <a:ext cx="84" cy="128"/>
              </p:xfrm>
              <a:graphic>
                <a:graphicData uri="http://schemas.openxmlformats.org/presentationml/2006/ole">
                  <p:oleObj spid="_x0000_s20518" name="公式" r:id="rId5" imgW="114120" imgH="177480" progId="Equation.3">
                    <p:embed/>
                  </p:oleObj>
                </a:graphicData>
              </a:graphic>
            </p:graphicFrame>
            <p:graphicFrame>
              <p:nvGraphicFramePr>
                <p:cNvPr id="20519" name="Object 57"/>
                <p:cNvGraphicFramePr>
                  <a:graphicFrameLocks noChangeAspect="1"/>
                </p:cNvGraphicFramePr>
                <p:nvPr/>
              </p:nvGraphicFramePr>
              <p:xfrm>
                <a:off x="1361" y="1912"/>
                <a:ext cx="92" cy="120"/>
              </p:xfrm>
              <a:graphic>
                <a:graphicData uri="http://schemas.openxmlformats.org/presentationml/2006/ole">
                  <p:oleObj spid="_x0000_s20519" name="公式" r:id="rId6" imgW="126720" imgH="164880" progId="Equation.3">
                    <p:embed/>
                  </p:oleObj>
                </a:graphicData>
              </a:graphic>
            </p:graphicFrame>
            <p:graphicFrame>
              <p:nvGraphicFramePr>
                <p:cNvPr id="20520" name="Object 58"/>
                <p:cNvGraphicFramePr>
                  <a:graphicFrameLocks noChangeAspect="1"/>
                </p:cNvGraphicFramePr>
                <p:nvPr/>
              </p:nvGraphicFramePr>
              <p:xfrm>
                <a:off x="1371" y="2004"/>
                <a:ext cx="65" cy="119"/>
              </p:xfrm>
              <a:graphic>
                <a:graphicData uri="http://schemas.openxmlformats.org/presentationml/2006/ole">
                  <p:oleObj spid="_x0000_s20520" name="公式" r:id="rId7" imgW="88560" imgH="164880" progId="Equation.3">
                    <p:embed/>
                  </p:oleObj>
                </a:graphicData>
              </a:graphic>
            </p:graphicFrame>
            <p:graphicFrame>
              <p:nvGraphicFramePr>
                <p:cNvPr id="20521" name="Object 59"/>
                <p:cNvGraphicFramePr>
                  <a:graphicFrameLocks noChangeAspect="1"/>
                </p:cNvGraphicFramePr>
                <p:nvPr/>
              </p:nvGraphicFramePr>
              <p:xfrm>
                <a:off x="1365" y="2090"/>
                <a:ext cx="93" cy="128"/>
              </p:xfrm>
              <a:graphic>
                <a:graphicData uri="http://schemas.openxmlformats.org/presentationml/2006/ole">
                  <p:oleObj spid="_x0000_s20521" name="公式" r:id="rId8" imgW="126720" imgH="177480" progId="Equation.3">
                    <p:embed/>
                  </p:oleObj>
                </a:graphicData>
              </a:graphic>
            </p:graphicFrame>
            <p:sp>
              <p:nvSpPr>
                <p:cNvPr id="20619" name="AutoShape 60"/>
                <p:cNvSpPr>
                  <a:spLocks/>
                </p:cNvSpPr>
                <p:nvPr/>
              </p:nvSpPr>
              <p:spPr bwMode="auto">
                <a:xfrm>
                  <a:off x="1453" y="1881"/>
                  <a:ext cx="43" cy="272"/>
                </a:xfrm>
                <a:prstGeom prst="rightBrace">
                  <a:avLst>
                    <a:gd name="adj1" fmla="val 52713"/>
                    <a:gd name="adj2" fmla="val 50000"/>
                  </a:avLst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20522" name="Object 61"/>
                <p:cNvGraphicFramePr>
                  <a:graphicFrameLocks noChangeAspect="1"/>
                </p:cNvGraphicFramePr>
                <p:nvPr/>
              </p:nvGraphicFramePr>
              <p:xfrm>
                <a:off x="1504" y="1966"/>
                <a:ext cx="111" cy="119"/>
              </p:xfrm>
              <a:graphic>
                <a:graphicData uri="http://schemas.openxmlformats.org/presentationml/2006/ole">
                  <p:oleObj spid="_x0000_s20522" name="公式" r:id="rId9" imgW="152280" imgH="164880" progId="Equation.3">
                    <p:embed/>
                  </p:oleObj>
                </a:graphicData>
              </a:graphic>
            </p:graphicFrame>
            <p:sp>
              <p:nvSpPr>
                <p:cNvPr id="20620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1431" y="1701"/>
                  <a:ext cx="228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l-GR" altLang="zh-CN" sz="2800">
                      <a:solidFill>
                        <a:srgbClr val="FF0000"/>
                      </a:solidFill>
                      <a:ea typeface="幼圆" pitchFamily="49" charset="-122"/>
                      <a:cs typeface="Arial" charset="0"/>
                    </a:rPr>
                    <a:t>Σ</a:t>
                  </a:r>
                </a:p>
              </p:txBody>
            </p:sp>
            <p:graphicFrame>
              <p:nvGraphicFramePr>
                <p:cNvPr id="20523" name="Object 63"/>
                <p:cNvGraphicFramePr>
                  <a:graphicFrameLocks noChangeAspect="1"/>
                </p:cNvGraphicFramePr>
                <p:nvPr/>
              </p:nvGraphicFramePr>
              <p:xfrm>
                <a:off x="1725" y="1800"/>
                <a:ext cx="157" cy="165"/>
              </p:xfrm>
              <a:graphic>
                <a:graphicData uri="http://schemas.openxmlformats.org/presentationml/2006/ole">
                  <p:oleObj spid="_x0000_s20523" name="公式" r:id="rId10" imgW="215640" imgH="228600" progId="Equation.3">
                    <p:embed/>
                  </p:oleObj>
                </a:graphicData>
              </a:graphic>
            </p:graphicFrame>
            <p:graphicFrame>
              <p:nvGraphicFramePr>
                <p:cNvPr id="20524" name="Object 64"/>
                <p:cNvGraphicFramePr>
                  <a:graphicFrameLocks noChangeAspect="1"/>
                </p:cNvGraphicFramePr>
                <p:nvPr/>
              </p:nvGraphicFramePr>
              <p:xfrm>
                <a:off x="1504" y="2396"/>
                <a:ext cx="111" cy="147"/>
              </p:xfrm>
              <a:graphic>
                <a:graphicData uri="http://schemas.openxmlformats.org/presentationml/2006/ole">
                  <p:oleObj spid="_x0000_s20524" name="公式" r:id="rId11" imgW="152280" imgH="203040" progId="Equation.3">
                    <p:embed/>
                  </p:oleObj>
                </a:graphicData>
              </a:graphic>
            </p:graphicFrame>
            <p:graphicFrame>
              <p:nvGraphicFramePr>
                <p:cNvPr id="20525" name="Object 65"/>
                <p:cNvGraphicFramePr>
                  <a:graphicFrameLocks noChangeAspect="1"/>
                </p:cNvGraphicFramePr>
                <p:nvPr/>
              </p:nvGraphicFramePr>
              <p:xfrm>
                <a:off x="1364" y="2270"/>
                <a:ext cx="84" cy="128"/>
              </p:xfrm>
              <a:graphic>
                <a:graphicData uri="http://schemas.openxmlformats.org/presentationml/2006/ole">
                  <p:oleObj spid="_x0000_s20525" name="公式" r:id="rId12" imgW="114120" imgH="177480" progId="Equation.3">
                    <p:embed/>
                  </p:oleObj>
                </a:graphicData>
              </a:graphic>
            </p:graphicFrame>
            <p:graphicFrame>
              <p:nvGraphicFramePr>
                <p:cNvPr id="20526" name="Object 66"/>
                <p:cNvGraphicFramePr>
                  <a:graphicFrameLocks noChangeAspect="1"/>
                </p:cNvGraphicFramePr>
                <p:nvPr/>
              </p:nvGraphicFramePr>
              <p:xfrm>
                <a:off x="1363" y="2366"/>
                <a:ext cx="93" cy="119"/>
              </p:xfrm>
              <a:graphic>
                <a:graphicData uri="http://schemas.openxmlformats.org/presentationml/2006/ole">
                  <p:oleObj spid="_x0000_s20526" name="公式" r:id="rId13" imgW="126720" imgH="164880" progId="Equation.3">
                    <p:embed/>
                  </p:oleObj>
                </a:graphicData>
              </a:graphic>
            </p:graphicFrame>
            <p:graphicFrame>
              <p:nvGraphicFramePr>
                <p:cNvPr id="20527" name="Object 67"/>
                <p:cNvGraphicFramePr>
                  <a:graphicFrameLocks noChangeAspect="1"/>
                </p:cNvGraphicFramePr>
                <p:nvPr/>
              </p:nvGraphicFramePr>
              <p:xfrm>
                <a:off x="1374" y="2457"/>
                <a:ext cx="64" cy="119"/>
              </p:xfrm>
              <a:graphic>
                <a:graphicData uri="http://schemas.openxmlformats.org/presentationml/2006/ole">
                  <p:oleObj spid="_x0000_s20527" name="公式" r:id="rId14" imgW="88560" imgH="164880" progId="Equation.3">
                    <p:embed/>
                  </p:oleObj>
                </a:graphicData>
              </a:graphic>
            </p:graphicFrame>
            <p:graphicFrame>
              <p:nvGraphicFramePr>
                <p:cNvPr id="20528" name="Object 68"/>
                <p:cNvGraphicFramePr>
                  <a:graphicFrameLocks noChangeAspect="1"/>
                </p:cNvGraphicFramePr>
                <p:nvPr/>
              </p:nvGraphicFramePr>
              <p:xfrm>
                <a:off x="1368" y="2543"/>
                <a:ext cx="92" cy="128"/>
              </p:xfrm>
              <a:graphic>
                <a:graphicData uri="http://schemas.openxmlformats.org/presentationml/2006/ole">
                  <p:oleObj spid="_x0000_s20528" name="公式" r:id="rId15" imgW="126720" imgH="177480" progId="Equation.3">
                    <p:embed/>
                  </p:oleObj>
                </a:graphicData>
              </a:graphic>
            </p:graphicFrame>
            <p:sp>
              <p:nvSpPr>
                <p:cNvPr id="20621" name="AutoShape 69"/>
                <p:cNvSpPr>
                  <a:spLocks/>
                </p:cNvSpPr>
                <p:nvPr/>
              </p:nvSpPr>
              <p:spPr bwMode="auto">
                <a:xfrm>
                  <a:off x="1456" y="2334"/>
                  <a:ext cx="43" cy="272"/>
                </a:xfrm>
                <a:prstGeom prst="rightBrace">
                  <a:avLst>
                    <a:gd name="adj1" fmla="val 52713"/>
                    <a:gd name="adj2" fmla="val 50000"/>
                  </a:avLst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20529" name="Object 70"/>
                <p:cNvGraphicFramePr>
                  <a:graphicFrameLocks noChangeAspect="1"/>
                </p:cNvGraphicFramePr>
                <p:nvPr/>
              </p:nvGraphicFramePr>
              <p:xfrm>
                <a:off x="1764" y="2087"/>
                <a:ext cx="83" cy="128"/>
              </p:xfrm>
              <a:graphic>
                <a:graphicData uri="http://schemas.openxmlformats.org/presentationml/2006/ole">
                  <p:oleObj spid="_x0000_s20529" name="公式" r:id="rId16" imgW="114120" imgH="177480" progId="Equation.3">
                    <p:embed/>
                  </p:oleObj>
                </a:graphicData>
              </a:graphic>
            </p:graphicFrame>
            <p:graphicFrame>
              <p:nvGraphicFramePr>
                <p:cNvPr id="20530" name="Object 71"/>
                <p:cNvGraphicFramePr>
                  <a:graphicFrameLocks noChangeAspect="1"/>
                </p:cNvGraphicFramePr>
                <p:nvPr/>
              </p:nvGraphicFramePr>
              <p:xfrm>
                <a:off x="1762" y="2182"/>
                <a:ext cx="93" cy="119"/>
              </p:xfrm>
              <a:graphic>
                <a:graphicData uri="http://schemas.openxmlformats.org/presentationml/2006/ole">
                  <p:oleObj spid="_x0000_s20530" name="公式" r:id="rId17" imgW="126720" imgH="164880" progId="Equation.3">
                    <p:embed/>
                  </p:oleObj>
                </a:graphicData>
              </a:graphic>
            </p:graphicFrame>
            <p:graphicFrame>
              <p:nvGraphicFramePr>
                <p:cNvPr id="20531" name="Object 72"/>
                <p:cNvGraphicFramePr>
                  <a:graphicFrameLocks noChangeAspect="1"/>
                </p:cNvGraphicFramePr>
                <p:nvPr/>
              </p:nvGraphicFramePr>
              <p:xfrm>
                <a:off x="1773" y="2274"/>
                <a:ext cx="64" cy="119"/>
              </p:xfrm>
              <a:graphic>
                <a:graphicData uri="http://schemas.openxmlformats.org/presentationml/2006/ole">
                  <p:oleObj spid="_x0000_s20531" name="公式" r:id="rId18" imgW="88560" imgH="164880" progId="Equation.3">
                    <p:embed/>
                  </p:oleObj>
                </a:graphicData>
              </a:graphic>
            </p:graphicFrame>
            <p:graphicFrame>
              <p:nvGraphicFramePr>
                <p:cNvPr id="20532" name="Object 73"/>
                <p:cNvGraphicFramePr>
                  <a:graphicFrameLocks noChangeAspect="1"/>
                </p:cNvGraphicFramePr>
                <p:nvPr/>
              </p:nvGraphicFramePr>
              <p:xfrm>
                <a:off x="1767" y="2360"/>
                <a:ext cx="93" cy="128"/>
              </p:xfrm>
              <a:graphic>
                <a:graphicData uri="http://schemas.openxmlformats.org/presentationml/2006/ole">
                  <p:oleObj spid="_x0000_s20532" name="公式" r:id="rId19" imgW="126720" imgH="177480" progId="Equation.3">
                    <p:embed/>
                  </p:oleObj>
                </a:graphicData>
              </a:graphic>
            </p:graphicFrame>
            <p:sp>
              <p:nvSpPr>
                <p:cNvPr id="20622" name="AutoShape 74"/>
                <p:cNvSpPr>
                  <a:spLocks/>
                </p:cNvSpPr>
                <p:nvPr/>
              </p:nvSpPr>
              <p:spPr bwMode="auto">
                <a:xfrm rot="10800000">
                  <a:off x="1730" y="2137"/>
                  <a:ext cx="43" cy="272"/>
                </a:xfrm>
                <a:prstGeom prst="rightBrace">
                  <a:avLst>
                    <a:gd name="adj1" fmla="val 52713"/>
                    <a:gd name="adj2" fmla="val 50000"/>
                  </a:avLst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623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1545" y="2145"/>
                  <a:ext cx="227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l-GR" altLang="zh-CN">
                      <a:ea typeface="幼圆" pitchFamily="49" charset="-122"/>
                      <a:cs typeface="Arial" charset="0"/>
                    </a:rPr>
                    <a:t>Σ</a:t>
                  </a:r>
                </a:p>
              </p:txBody>
            </p:sp>
            <p:graphicFrame>
              <p:nvGraphicFramePr>
                <p:cNvPr id="20533" name="Object 76"/>
                <p:cNvGraphicFramePr>
                  <a:graphicFrameLocks noChangeAspect="1"/>
                </p:cNvGraphicFramePr>
                <p:nvPr/>
              </p:nvGraphicFramePr>
              <p:xfrm>
                <a:off x="1371" y="2708"/>
                <a:ext cx="129" cy="165"/>
              </p:xfrm>
              <a:graphic>
                <a:graphicData uri="http://schemas.openxmlformats.org/presentationml/2006/ole">
                  <p:oleObj spid="_x0000_s20533" name="公式" r:id="rId20" imgW="177480" imgH="228600" progId="Equation.3">
                    <p:embed/>
                  </p:oleObj>
                </a:graphicData>
              </a:graphic>
            </p:graphicFrame>
          </p:grpSp>
          <p:graphicFrame>
            <p:nvGraphicFramePr>
              <p:cNvPr id="20506" name="Object 77"/>
              <p:cNvGraphicFramePr>
                <a:graphicFrameLocks noChangeAspect="1"/>
              </p:cNvGraphicFramePr>
              <p:nvPr/>
            </p:nvGraphicFramePr>
            <p:xfrm>
              <a:off x="1062" y="1817"/>
              <a:ext cx="84" cy="128"/>
            </p:xfrm>
            <a:graphic>
              <a:graphicData uri="http://schemas.openxmlformats.org/presentationml/2006/ole">
                <p:oleObj spid="_x0000_s20506" name="公式" r:id="rId21" imgW="114120" imgH="177480" progId="Equation.3">
                  <p:embed/>
                </p:oleObj>
              </a:graphicData>
            </a:graphic>
          </p:graphicFrame>
          <p:graphicFrame>
            <p:nvGraphicFramePr>
              <p:cNvPr id="20507" name="Object 78"/>
              <p:cNvGraphicFramePr>
                <a:graphicFrameLocks noChangeAspect="1"/>
              </p:cNvGraphicFramePr>
              <p:nvPr/>
            </p:nvGraphicFramePr>
            <p:xfrm>
              <a:off x="1058" y="1914"/>
              <a:ext cx="93" cy="118"/>
            </p:xfrm>
            <a:graphic>
              <a:graphicData uri="http://schemas.openxmlformats.org/presentationml/2006/ole">
                <p:oleObj spid="_x0000_s20507" name="公式" r:id="rId22" imgW="126720" imgH="164880" progId="Equation.3">
                  <p:embed/>
                </p:oleObj>
              </a:graphicData>
            </a:graphic>
          </p:graphicFrame>
          <p:graphicFrame>
            <p:nvGraphicFramePr>
              <p:cNvPr id="20508" name="Object 79"/>
              <p:cNvGraphicFramePr>
                <a:graphicFrameLocks noChangeAspect="1"/>
              </p:cNvGraphicFramePr>
              <p:nvPr/>
            </p:nvGraphicFramePr>
            <p:xfrm>
              <a:off x="1060" y="2003"/>
              <a:ext cx="94" cy="119"/>
            </p:xfrm>
            <a:graphic>
              <a:graphicData uri="http://schemas.openxmlformats.org/presentationml/2006/ole">
                <p:oleObj spid="_x0000_s20508" name="公式" r:id="rId23" imgW="126720" imgH="164880" progId="Equation.3">
                  <p:embed/>
                </p:oleObj>
              </a:graphicData>
            </a:graphic>
          </p:graphicFrame>
          <p:graphicFrame>
            <p:nvGraphicFramePr>
              <p:cNvPr id="20509" name="Object 80"/>
              <p:cNvGraphicFramePr>
                <a:graphicFrameLocks noChangeAspect="1"/>
              </p:cNvGraphicFramePr>
              <p:nvPr/>
            </p:nvGraphicFramePr>
            <p:xfrm>
              <a:off x="1073" y="2094"/>
              <a:ext cx="65" cy="119"/>
            </p:xfrm>
            <a:graphic>
              <a:graphicData uri="http://schemas.openxmlformats.org/presentationml/2006/ole">
                <p:oleObj spid="_x0000_s20509" name="公式" r:id="rId24" imgW="88560" imgH="164880" progId="Equation.3">
                  <p:embed/>
                </p:oleObj>
              </a:graphicData>
            </a:graphic>
          </p:graphicFrame>
          <p:graphicFrame>
            <p:nvGraphicFramePr>
              <p:cNvPr id="20510" name="Object 81"/>
              <p:cNvGraphicFramePr>
                <a:graphicFrameLocks noChangeAspect="1"/>
              </p:cNvGraphicFramePr>
              <p:nvPr/>
            </p:nvGraphicFramePr>
            <p:xfrm>
              <a:off x="1063" y="2270"/>
              <a:ext cx="84" cy="128"/>
            </p:xfrm>
            <a:graphic>
              <a:graphicData uri="http://schemas.openxmlformats.org/presentationml/2006/ole">
                <p:oleObj spid="_x0000_s20510" name="公式" r:id="rId25" imgW="114120" imgH="177480" progId="Equation.3">
                  <p:embed/>
                </p:oleObj>
              </a:graphicData>
            </a:graphic>
          </p:graphicFrame>
          <p:graphicFrame>
            <p:nvGraphicFramePr>
              <p:cNvPr id="20511" name="Object 82"/>
              <p:cNvGraphicFramePr>
                <a:graphicFrameLocks noChangeAspect="1"/>
              </p:cNvGraphicFramePr>
              <p:nvPr/>
            </p:nvGraphicFramePr>
            <p:xfrm>
              <a:off x="1059" y="2367"/>
              <a:ext cx="93" cy="118"/>
            </p:xfrm>
            <a:graphic>
              <a:graphicData uri="http://schemas.openxmlformats.org/presentationml/2006/ole">
                <p:oleObj spid="_x0000_s20511" name="公式" r:id="rId26" imgW="126720" imgH="164880" progId="Equation.3">
                  <p:embed/>
                </p:oleObj>
              </a:graphicData>
            </a:graphic>
          </p:graphicFrame>
          <p:graphicFrame>
            <p:nvGraphicFramePr>
              <p:cNvPr id="20512" name="Object 83"/>
              <p:cNvGraphicFramePr>
                <a:graphicFrameLocks noChangeAspect="1"/>
              </p:cNvGraphicFramePr>
              <p:nvPr/>
            </p:nvGraphicFramePr>
            <p:xfrm>
              <a:off x="1061" y="2456"/>
              <a:ext cx="94" cy="119"/>
            </p:xfrm>
            <a:graphic>
              <a:graphicData uri="http://schemas.openxmlformats.org/presentationml/2006/ole">
                <p:oleObj spid="_x0000_s20512" name="公式" r:id="rId27" imgW="126720" imgH="164880" progId="Equation.3">
                  <p:embed/>
                </p:oleObj>
              </a:graphicData>
            </a:graphic>
          </p:graphicFrame>
          <p:graphicFrame>
            <p:nvGraphicFramePr>
              <p:cNvPr id="20513" name="Object 84"/>
              <p:cNvGraphicFramePr>
                <a:graphicFrameLocks noChangeAspect="1"/>
              </p:cNvGraphicFramePr>
              <p:nvPr/>
            </p:nvGraphicFramePr>
            <p:xfrm>
              <a:off x="1074" y="2547"/>
              <a:ext cx="65" cy="119"/>
            </p:xfrm>
            <a:graphic>
              <a:graphicData uri="http://schemas.openxmlformats.org/presentationml/2006/ole">
                <p:oleObj spid="_x0000_s20513" name="公式" r:id="rId28" imgW="88560" imgH="164880" progId="Equation.3">
                  <p:embed/>
                </p:oleObj>
              </a:graphicData>
            </a:graphic>
          </p:graphicFrame>
          <p:graphicFrame>
            <p:nvGraphicFramePr>
              <p:cNvPr id="20514" name="Object 85"/>
              <p:cNvGraphicFramePr>
                <a:graphicFrameLocks noChangeAspect="1"/>
              </p:cNvGraphicFramePr>
              <p:nvPr/>
            </p:nvGraphicFramePr>
            <p:xfrm>
              <a:off x="1926" y="2045"/>
              <a:ext cx="107" cy="114"/>
            </p:xfrm>
            <a:graphic>
              <a:graphicData uri="http://schemas.openxmlformats.org/presentationml/2006/ole">
                <p:oleObj spid="_x0000_s20514" name="公式" r:id="rId29" imgW="152280" imgH="164880" progId="Equation.3">
                  <p:embed/>
                </p:oleObj>
              </a:graphicData>
            </a:graphic>
          </p:graphicFrame>
          <p:graphicFrame>
            <p:nvGraphicFramePr>
              <p:cNvPr id="20515" name="Object 86"/>
              <p:cNvGraphicFramePr>
                <a:graphicFrameLocks noChangeAspect="1"/>
              </p:cNvGraphicFramePr>
              <p:nvPr/>
            </p:nvGraphicFramePr>
            <p:xfrm>
              <a:off x="1927" y="2138"/>
              <a:ext cx="109" cy="115"/>
            </p:xfrm>
            <a:graphic>
              <a:graphicData uri="http://schemas.openxmlformats.org/presentationml/2006/ole">
                <p:oleObj spid="_x0000_s20515" name="公式" r:id="rId30" imgW="152280" imgH="164880" progId="Equation.3">
                  <p:embed/>
                </p:oleObj>
              </a:graphicData>
            </a:graphic>
          </p:graphicFrame>
          <p:graphicFrame>
            <p:nvGraphicFramePr>
              <p:cNvPr id="20516" name="Object 87"/>
              <p:cNvGraphicFramePr>
                <a:graphicFrameLocks noChangeAspect="1"/>
              </p:cNvGraphicFramePr>
              <p:nvPr/>
            </p:nvGraphicFramePr>
            <p:xfrm>
              <a:off x="1929" y="2229"/>
              <a:ext cx="107" cy="122"/>
            </p:xfrm>
            <a:graphic>
              <a:graphicData uri="http://schemas.openxmlformats.org/presentationml/2006/ole">
                <p:oleObj spid="_x0000_s20516" name="公式" r:id="rId31" imgW="152280" imgH="177480" progId="Equation.3">
                  <p:embed/>
                </p:oleObj>
              </a:graphicData>
            </a:graphic>
          </p:graphicFrame>
          <p:graphicFrame>
            <p:nvGraphicFramePr>
              <p:cNvPr id="20517" name="Object 88"/>
              <p:cNvGraphicFramePr>
                <a:graphicFrameLocks noChangeAspect="1"/>
              </p:cNvGraphicFramePr>
              <p:nvPr/>
            </p:nvGraphicFramePr>
            <p:xfrm>
              <a:off x="1923" y="2318"/>
              <a:ext cx="116" cy="114"/>
            </p:xfrm>
            <a:graphic>
              <a:graphicData uri="http://schemas.openxmlformats.org/presentationml/2006/ole">
                <p:oleObj spid="_x0000_s20517" name="公式" r:id="rId32" imgW="164880" imgH="164880" progId="Equation.3">
                  <p:embed/>
                </p:oleObj>
              </a:graphicData>
            </a:graphic>
          </p:graphicFrame>
          <p:sp>
            <p:nvSpPr>
              <p:cNvPr id="20607" name="Line 89"/>
              <p:cNvSpPr>
                <a:spLocks noChangeShapeType="1"/>
              </p:cNvSpPr>
              <p:nvPr/>
            </p:nvSpPr>
            <p:spPr bwMode="auto">
              <a:xfrm>
                <a:off x="1151" y="2786"/>
                <a:ext cx="0" cy="1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08" name="Line 90"/>
              <p:cNvSpPr>
                <a:spLocks noChangeShapeType="1"/>
              </p:cNvSpPr>
              <p:nvPr/>
            </p:nvSpPr>
            <p:spPr bwMode="auto">
              <a:xfrm>
                <a:off x="1110" y="2921"/>
                <a:ext cx="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0" name="Group 91"/>
          <p:cNvGrpSpPr>
            <a:grpSpLocks/>
          </p:cNvGrpSpPr>
          <p:nvPr/>
        </p:nvGrpSpPr>
        <p:grpSpPr bwMode="auto">
          <a:xfrm>
            <a:off x="5487988" y="3411538"/>
            <a:ext cx="1677987" cy="1817687"/>
            <a:chOff x="3720" y="1563"/>
            <a:chExt cx="1057" cy="1145"/>
          </a:xfrm>
        </p:grpSpPr>
        <p:grpSp>
          <p:nvGrpSpPr>
            <p:cNvPr id="20578" name="Group 92"/>
            <p:cNvGrpSpPr>
              <a:grpSpLocks/>
            </p:cNvGrpSpPr>
            <p:nvPr/>
          </p:nvGrpSpPr>
          <p:grpSpPr bwMode="auto">
            <a:xfrm>
              <a:off x="3764" y="1563"/>
              <a:ext cx="923" cy="1128"/>
              <a:chOff x="4116" y="2262"/>
              <a:chExt cx="1204" cy="1496"/>
            </a:xfrm>
          </p:grpSpPr>
          <p:sp>
            <p:nvSpPr>
              <p:cNvPr id="20581" name="Rectangle 93"/>
              <p:cNvSpPr>
                <a:spLocks noChangeArrowheads="1"/>
              </p:cNvSpPr>
              <p:nvPr/>
            </p:nvSpPr>
            <p:spPr bwMode="auto">
              <a:xfrm>
                <a:off x="4358" y="2324"/>
                <a:ext cx="718" cy="143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82" name="Line 94"/>
              <p:cNvSpPr>
                <a:spLocks noChangeShapeType="1"/>
              </p:cNvSpPr>
              <p:nvPr/>
            </p:nvSpPr>
            <p:spPr bwMode="auto">
              <a:xfrm>
                <a:off x="4116" y="2442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83" name="Line 95"/>
              <p:cNvSpPr>
                <a:spLocks noChangeShapeType="1"/>
              </p:cNvSpPr>
              <p:nvPr/>
            </p:nvSpPr>
            <p:spPr bwMode="auto">
              <a:xfrm>
                <a:off x="4116" y="2563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84" name="Line 96"/>
              <p:cNvSpPr>
                <a:spLocks noChangeShapeType="1"/>
              </p:cNvSpPr>
              <p:nvPr/>
            </p:nvSpPr>
            <p:spPr bwMode="auto">
              <a:xfrm>
                <a:off x="4116" y="2684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85" name="Line 97"/>
              <p:cNvSpPr>
                <a:spLocks noChangeShapeType="1"/>
              </p:cNvSpPr>
              <p:nvPr/>
            </p:nvSpPr>
            <p:spPr bwMode="auto">
              <a:xfrm>
                <a:off x="4116" y="2804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86" name="Line 98"/>
              <p:cNvSpPr>
                <a:spLocks noChangeShapeType="1"/>
              </p:cNvSpPr>
              <p:nvPr/>
            </p:nvSpPr>
            <p:spPr bwMode="auto">
              <a:xfrm>
                <a:off x="4116" y="3043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87" name="Line 99"/>
              <p:cNvSpPr>
                <a:spLocks noChangeShapeType="1"/>
              </p:cNvSpPr>
              <p:nvPr/>
            </p:nvSpPr>
            <p:spPr bwMode="auto">
              <a:xfrm>
                <a:off x="4116" y="3161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88" name="Line 100"/>
              <p:cNvSpPr>
                <a:spLocks noChangeShapeType="1"/>
              </p:cNvSpPr>
              <p:nvPr/>
            </p:nvSpPr>
            <p:spPr bwMode="auto">
              <a:xfrm>
                <a:off x="4116" y="3282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89" name="Line 101"/>
              <p:cNvSpPr>
                <a:spLocks noChangeShapeType="1"/>
              </p:cNvSpPr>
              <p:nvPr/>
            </p:nvSpPr>
            <p:spPr bwMode="auto">
              <a:xfrm>
                <a:off x="4116" y="3402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90" name="Line 102"/>
              <p:cNvSpPr>
                <a:spLocks noChangeShapeType="1"/>
              </p:cNvSpPr>
              <p:nvPr/>
            </p:nvSpPr>
            <p:spPr bwMode="auto">
              <a:xfrm>
                <a:off x="4116" y="3643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91" name="Line 103"/>
              <p:cNvSpPr>
                <a:spLocks noChangeShapeType="1"/>
              </p:cNvSpPr>
              <p:nvPr/>
            </p:nvSpPr>
            <p:spPr bwMode="auto">
              <a:xfrm>
                <a:off x="5078" y="3161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92" name="Line 104"/>
              <p:cNvSpPr>
                <a:spLocks noChangeShapeType="1"/>
              </p:cNvSpPr>
              <p:nvPr/>
            </p:nvSpPr>
            <p:spPr bwMode="auto">
              <a:xfrm>
                <a:off x="5078" y="3044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93" name="Line 105"/>
              <p:cNvSpPr>
                <a:spLocks noChangeShapeType="1"/>
              </p:cNvSpPr>
              <p:nvPr/>
            </p:nvSpPr>
            <p:spPr bwMode="auto">
              <a:xfrm>
                <a:off x="5076" y="2923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94" name="Line 106"/>
              <p:cNvSpPr>
                <a:spLocks noChangeShapeType="1"/>
              </p:cNvSpPr>
              <p:nvPr/>
            </p:nvSpPr>
            <p:spPr bwMode="auto">
              <a:xfrm>
                <a:off x="5076" y="2803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95" name="Line 107"/>
              <p:cNvSpPr>
                <a:spLocks noChangeShapeType="1"/>
              </p:cNvSpPr>
              <p:nvPr/>
            </p:nvSpPr>
            <p:spPr bwMode="auto">
              <a:xfrm>
                <a:off x="5078" y="2442"/>
                <a:ext cx="2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20490" name="Object 108"/>
              <p:cNvGraphicFramePr>
                <a:graphicFrameLocks noChangeAspect="1"/>
              </p:cNvGraphicFramePr>
              <p:nvPr/>
            </p:nvGraphicFramePr>
            <p:xfrm>
              <a:off x="4398" y="2357"/>
              <a:ext cx="109" cy="170"/>
            </p:xfrm>
            <a:graphic>
              <a:graphicData uri="http://schemas.openxmlformats.org/presentationml/2006/ole">
                <p:oleObj spid="_x0000_s20490" name="公式" r:id="rId33" imgW="114120" imgH="177480" progId="Equation.3">
                  <p:embed/>
                </p:oleObj>
              </a:graphicData>
            </a:graphic>
          </p:graphicFrame>
          <p:graphicFrame>
            <p:nvGraphicFramePr>
              <p:cNvPr id="20491" name="Object 109"/>
              <p:cNvGraphicFramePr>
                <a:graphicFrameLocks noChangeAspect="1"/>
              </p:cNvGraphicFramePr>
              <p:nvPr/>
            </p:nvGraphicFramePr>
            <p:xfrm>
              <a:off x="4396" y="2484"/>
              <a:ext cx="121" cy="158"/>
            </p:xfrm>
            <a:graphic>
              <a:graphicData uri="http://schemas.openxmlformats.org/presentationml/2006/ole">
                <p:oleObj spid="_x0000_s20491" name="公式" r:id="rId34" imgW="126720" imgH="164880" progId="Equation.3">
                  <p:embed/>
                </p:oleObj>
              </a:graphicData>
            </a:graphic>
          </p:graphicFrame>
          <p:graphicFrame>
            <p:nvGraphicFramePr>
              <p:cNvPr id="20492" name="Object 110"/>
              <p:cNvGraphicFramePr>
                <a:graphicFrameLocks noChangeAspect="1"/>
              </p:cNvGraphicFramePr>
              <p:nvPr/>
            </p:nvGraphicFramePr>
            <p:xfrm>
              <a:off x="4410" y="2605"/>
              <a:ext cx="84" cy="158"/>
            </p:xfrm>
            <a:graphic>
              <a:graphicData uri="http://schemas.openxmlformats.org/presentationml/2006/ole">
                <p:oleObj spid="_x0000_s20492" name="公式" r:id="rId35" imgW="88560" imgH="164880" progId="Equation.3">
                  <p:embed/>
                </p:oleObj>
              </a:graphicData>
            </a:graphic>
          </p:graphicFrame>
          <p:graphicFrame>
            <p:nvGraphicFramePr>
              <p:cNvPr id="20493" name="Object 111"/>
              <p:cNvGraphicFramePr>
                <a:graphicFrameLocks noChangeAspect="1"/>
              </p:cNvGraphicFramePr>
              <p:nvPr/>
            </p:nvGraphicFramePr>
            <p:xfrm>
              <a:off x="4402" y="2719"/>
              <a:ext cx="121" cy="170"/>
            </p:xfrm>
            <a:graphic>
              <a:graphicData uri="http://schemas.openxmlformats.org/presentationml/2006/ole">
                <p:oleObj spid="_x0000_s20493" name="公式" r:id="rId36" imgW="126720" imgH="177480" progId="Equation.3">
                  <p:embed/>
                </p:oleObj>
              </a:graphicData>
            </a:graphic>
          </p:graphicFrame>
          <p:sp>
            <p:nvSpPr>
              <p:cNvPr id="20596" name="AutoShape 112"/>
              <p:cNvSpPr>
                <a:spLocks/>
              </p:cNvSpPr>
              <p:nvPr/>
            </p:nvSpPr>
            <p:spPr bwMode="auto">
              <a:xfrm>
                <a:off x="4517" y="2442"/>
                <a:ext cx="56" cy="361"/>
              </a:xfrm>
              <a:prstGeom prst="rightBrace">
                <a:avLst>
                  <a:gd name="adj1" fmla="val 53720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0494" name="Object 113"/>
              <p:cNvGraphicFramePr>
                <a:graphicFrameLocks noChangeAspect="1"/>
              </p:cNvGraphicFramePr>
              <p:nvPr/>
            </p:nvGraphicFramePr>
            <p:xfrm>
              <a:off x="4583" y="2555"/>
              <a:ext cx="145" cy="158"/>
            </p:xfrm>
            <a:graphic>
              <a:graphicData uri="http://schemas.openxmlformats.org/presentationml/2006/ole">
                <p:oleObj spid="_x0000_s20494" name="公式" r:id="rId37" imgW="152280" imgH="164880" progId="Equation.3">
                  <p:embed/>
                </p:oleObj>
              </a:graphicData>
            </a:graphic>
          </p:graphicFrame>
          <p:sp>
            <p:nvSpPr>
              <p:cNvPr id="20597" name="Text Box 114"/>
              <p:cNvSpPr txBox="1">
                <a:spLocks noChangeArrowheads="1"/>
              </p:cNvSpPr>
              <p:nvPr/>
            </p:nvSpPr>
            <p:spPr bwMode="auto">
              <a:xfrm>
                <a:off x="4527" y="2262"/>
                <a:ext cx="297" cy="4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l-GR" altLang="zh-CN" sz="2800">
                    <a:solidFill>
                      <a:srgbClr val="FF0000"/>
                    </a:solidFill>
                    <a:ea typeface="幼圆" pitchFamily="49" charset="-122"/>
                    <a:cs typeface="Arial" charset="0"/>
                  </a:rPr>
                  <a:t>Σ</a:t>
                </a:r>
              </a:p>
            </p:txBody>
          </p:sp>
          <p:graphicFrame>
            <p:nvGraphicFramePr>
              <p:cNvPr id="20495" name="Object 115"/>
              <p:cNvGraphicFramePr>
                <a:graphicFrameLocks noChangeAspect="1"/>
              </p:cNvGraphicFramePr>
              <p:nvPr/>
            </p:nvGraphicFramePr>
            <p:xfrm>
              <a:off x="4871" y="2335"/>
              <a:ext cx="205" cy="219"/>
            </p:xfrm>
            <a:graphic>
              <a:graphicData uri="http://schemas.openxmlformats.org/presentationml/2006/ole">
                <p:oleObj spid="_x0000_s20495" name="公式" r:id="rId38" imgW="215640" imgH="228600" progId="Equation.3">
                  <p:embed/>
                </p:oleObj>
              </a:graphicData>
            </a:graphic>
          </p:graphicFrame>
          <p:graphicFrame>
            <p:nvGraphicFramePr>
              <p:cNvPr id="20496" name="Object 116"/>
              <p:cNvGraphicFramePr>
                <a:graphicFrameLocks noChangeAspect="1"/>
              </p:cNvGraphicFramePr>
              <p:nvPr/>
            </p:nvGraphicFramePr>
            <p:xfrm>
              <a:off x="4583" y="3125"/>
              <a:ext cx="145" cy="195"/>
            </p:xfrm>
            <a:graphic>
              <a:graphicData uri="http://schemas.openxmlformats.org/presentationml/2006/ole">
                <p:oleObj spid="_x0000_s20496" name="公式" r:id="rId39" imgW="152280" imgH="203040" progId="Equation.3">
                  <p:embed/>
                </p:oleObj>
              </a:graphicData>
            </a:graphic>
          </p:graphicFrame>
          <p:graphicFrame>
            <p:nvGraphicFramePr>
              <p:cNvPr id="20497" name="Object 117"/>
              <p:cNvGraphicFramePr>
                <a:graphicFrameLocks noChangeAspect="1"/>
              </p:cNvGraphicFramePr>
              <p:nvPr/>
            </p:nvGraphicFramePr>
            <p:xfrm>
              <a:off x="4401" y="2958"/>
              <a:ext cx="109" cy="170"/>
            </p:xfrm>
            <a:graphic>
              <a:graphicData uri="http://schemas.openxmlformats.org/presentationml/2006/ole">
                <p:oleObj spid="_x0000_s20497" name="公式" r:id="rId40" imgW="114120" imgH="177480" progId="Equation.3">
                  <p:embed/>
                </p:oleObj>
              </a:graphicData>
            </a:graphic>
          </p:graphicFrame>
          <p:graphicFrame>
            <p:nvGraphicFramePr>
              <p:cNvPr id="20498" name="Object 118"/>
              <p:cNvGraphicFramePr>
                <a:graphicFrameLocks noChangeAspect="1"/>
              </p:cNvGraphicFramePr>
              <p:nvPr/>
            </p:nvGraphicFramePr>
            <p:xfrm>
              <a:off x="4399" y="3085"/>
              <a:ext cx="121" cy="158"/>
            </p:xfrm>
            <a:graphic>
              <a:graphicData uri="http://schemas.openxmlformats.org/presentationml/2006/ole">
                <p:oleObj spid="_x0000_s20498" name="公式" r:id="rId41" imgW="126720" imgH="164880" progId="Equation.3">
                  <p:embed/>
                </p:oleObj>
              </a:graphicData>
            </a:graphic>
          </p:graphicFrame>
          <p:graphicFrame>
            <p:nvGraphicFramePr>
              <p:cNvPr id="20499" name="Object 119"/>
              <p:cNvGraphicFramePr>
                <a:graphicFrameLocks noChangeAspect="1"/>
              </p:cNvGraphicFramePr>
              <p:nvPr/>
            </p:nvGraphicFramePr>
            <p:xfrm>
              <a:off x="4413" y="3206"/>
              <a:ext cx="84" cy="158"/>
            </p:xfrm>
            <a:graphic>
              <a:graphicData uri="http://schemas.openxmlformats.org/presentationml/2006/ole">
                <p:oleObj spid="_x0000_s20499" name="公式" r:id="rId42" imgW="88560" imgH="164880" progId="Equation.3">
                  <p:embed/>
                </p:oleObj>
              </a:graphicData>
            </a:graphic>
          </p:graphicFrame>
          <p:graphicFrame>
            <p:nvGraphicFramePr>
              <p:cNvPr id="20500" name="Object 120"/>
              <p:cNvGraphicFramePr>
                <a:graphicFrameLocks noChangeAspect="1"/>
              </p:cNvGraphicFramePr>
              <p:nvPr/>
            </p:nvGraphicFramePr>
            <p:xfrm>
              <a:off x="4405" y="3320"/>
              <a:ext cx="121" cy="170"/>
            </p:xfrm>
            <a:graphic>
              <a:graphicData uri="http://schemas.openxmlformats.org/presentationml/2006/ole">
                <p:oleObj spid="_x0000_s20500" name="公式" r:id="rId43" imgW="126720" imgH="177480" progId="Equation.3">
                  <p:embed/>
                </p:oleObj>
              </a:graphicData>
            </a:graphic>
          </p:graphicFrame>
          <p:sp>
            <p:nvSpPr>
              <p:cNvPr id="20598" name="AutoShape 121"/>
              <p:cNvSpPr>
                <a:spLocks/>
              </p:cNvSpPr>
              <p:nvPr/>
            </p:nvSpPr>
            <p:spPr bwMode="auto">
              <a:xfrm>
                <a:off x="4520" y="3043"/>
                <a:ext cx="56" cy="361"/>
              </a:xfrm>
              <a:prstGeom prst="rightBrace">
                <a:avLst>
                  <a:gd name="adj1" fmla="val 53720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0501" name="Object 122"/>
              <p:cNvGraphicFramePr>
                <a:graphicFrameLocks noChangeAspect="1"/>
              </p:cNvGraphicFramePr>
              <p:nvPr/>
            </p:nvGraphicFramePr>
            <p:xfrm>
              <a:off x="4922" y="2715"/>
              <a:ext cx="109" cy="170"/>
            </p:xfrm>
            <a:graphic>
              <a:graphicData uri="http://schemas.openxmlformats.org/presentationml/2006/ole">
                <p:oleObj spid="_x0000_s20501" name="公式" r:id="rId44" imgW="114120" imgH="177480" progId="Equation.3">
                  <p:embed/>
                </p:oleObj>
              </a:graphicData>
            </a:graphic>
          </p:graphicFrame>
          <p:graphicFrame>
            <p:nvGraphicFramePr>
              <p:cNvPr id="20502" name="Object 123"/>
              <p:cNvGraphicFramePr>
                <a:graphicFrameLocks noChangeAspect="1"/>
              </p:cNvGraphicFramePr>
              <p:nvPr/>
            </p:nvGraphicFramePr>
            <p:xfrm>
              <a:off x="4920" y="2842"/>
              <a:ext cx="121" cy="158"/>
            </p:xfrm>
            <a:graphic>
              <a:graphicData uri="http://schemas.openxmlformats.org/presentationml/2006/ole">
                <p:oleObj spid="_x0000_s20502" name="公式" r:id="rId45" imgW="126720" imgH="164880" progId="Equation.3">
                  <p:embed/>
                </p:oleObj>
              </a:graphicData>
            </a:graphic>
          </p:graphicFrame>
          <p:graphicFrame>
            <p:nvGraphicFramePr>
              <p:cNvPr id="20503" name="Object 124"/>
              <p:cNvGraphicFramePr>
                <a:graphicFrameLocks noChangeAspect="1"/>
              </p:cNvGraphicFramePr>
              <p:nvPr/>
            </p:nvGraphicFramePr>
            <p:xfrm>
              <a:off x="4934" y="2963"/>
              <a:ext cx="84" cy="158"/>
            </p:xfrm>
            <a:graphic>
              <a:graphicData uri="http://schemas.openxmlformats.org/presentationml/2006/ole">
                <p:oleObj spid="_x0000_s20503" name="公式" r:id="rId46" imgW="88560" imgH="164880" progId="Equation.3">
                  <p:embed/>
                </p:oleObj>
              </a:graphicData>
            </a:graphic>
          </p:graphicFrame>
          <p:graphicFrame>
            <p:nvGraphicFramePr>
              <p:cNvPr id="20504" name="Object 125"/>
              <p:cNvGraphicFramePr>
                <a:graphicFrameLocks noChangeAspect="1"/>
              </p:cNvGraphicFramePr>
              <p:nvPr/>
            </p:nvGraphicFramePr>
            <p:xfrm>
              <a:off x="4926" y="3077"/>
              <a:ext cx="121" cy="170"/>
            </p:xfrm>
            <a:graphic>
              <a:graphicData uri="http://schemas.openxmlformats.org/presentationml/2006/ole">
                <p:oleObj spid="_x0000_s20504" name="公式" r:id="rId47" imgW="126720" imgH="177480" progId="Equation.3">
                  <p:embed/>
                </p:oleObj>
              </a:graphicData>
            </a:graphic>
          </p:graphicFrame>
          <p:sp>
            <p:nvSpPr>
              <p:cNvPr id="20599" name="AutoShape 126"/>
              <p:cNvSpPr>
                <a:spLocks/>
              </p:cNvSpPr>
              <p:nvPr/>
            </p:nvSpPr>
            <p:spPr bwMode="auto">
              <a:xfrm rot="10800000">
                <a:off x="4878" y="2782"/>
                <a:ext cx="56" cy="361"/>
              </a:xfrm>
              <a:prstGeom prst="rightBrace">
                <a:avLst>
                  <a:gd name="adj1" fmla="val 53720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600" name="Text Box 127"/>
              <p:cNvSpPr txBox="1">
                <a:spLocks noChangeArrowheads="1"/>
              </p:cNvSpPr>
              <p:nvPr/>
            </p:nvSpPr>
            <p:spPr bwMode="auto">
              <a:xfrm>
                <a:off x="4689" y="2830"/>
                <a:ext cx="296" cy="3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l-GR" altLang="zh-CN">
                    <a:ea typeface="幼圆" pitchFamily="49" charset="-122"/>
                    <a:cs typeface="Arial" charset="0"/>
                  </a:rPr>
                  <a:t>Σ</a:t>
                </a:r>
              </a:p>
            </p:txBody>
          </p:sp>
          <p:graphicFrame>
            <p:nvGraphicFramePr>
              <p:cNvPr id="20505" name="Object 128"/>
              <p:cNvGraphicFramePr>
                <a:graphicFrameLocks noChangeAspect="1"/>
              </p:cNvGraphicFramePr>
              <p:nvPr/>
            </p:nvGraphicFramePr>
            <p:xfrm>
              <a:off x="4409" y="3539"/>
              <a:ext cx="169" cy="219"/>
            </p:xfrm>
            <a:graphic>
              <a:graphicData uri="http://schemas.openxmlformats.org/presentationml/2006/ole">
                <p:oleObj spid="_x0000_s20505" name="公式" r:id="rId48" imgW="177480" imgH="228600" progId="Equation.3">
                  <p:embed/>
                </p:oleObj>
              </a:graphicData>
            </a:graphic>
          </p:graphicFrame>
        </p:grpSp>
        <p:graphicFrame>
          <p:nvGraphicFramePr>
            <p:cNvPr id="20486" name="Object 129"/>
            <p:cNvGraphicFramePr>
              <a:graphicFrameLocks noChangeAspect="1"/>
            </p:cNvGraphicFramePr>
            <p:nvPr/>
          </p:nvGraphicFramePr>
          <p:xfrm>
            <a:off x="4685" y="1904"/>
            <a:ext cx="84" cy="128"/>
          </p:xfrm>
          <a:graphic>
            <a:graphicData uri="http://schemas.openxmlformats.org/presentationml/2006/ole">
              <p:oleObj spid="_x0000_s20486" name="公式" r:id="rId49" imgW="114120" imgH="177480" progId="Equation.3">
                <p:embed/>
              </p:oleObj>
            </a:graphicData>
          </a:graphic>
        </p:graphicFrame>
        <p:graphicFrame>
          <p:nvGraphicFramePr>
            <p:cNvPr id="20487" name="Object 130"/>
            <p:cNvGraphicFramePr>
              <a:graphicFrameLocks noChangeAspect="1"/>
            </p:cNvGraphicFramePr>
            <p:nvPr/>
          </p:nvGraphicFramePr>
          <p:xfrm>
            <a:off x="4681" y="2001"/>
            <a:ext cx="93" cy="118"/>
          </p:xfrm>
          <a:graphic>
            <a:graphicData uri="http://schemas.openxmlformats.org/presentationml/2006/ole">
              <p:oleObj spid="_x0000_s20487" name="公式" r:id="rId50" imgW="126720" imgH="164880" progId="Equation.3">
                <p:embed/>
              </p:oleObj>
            </a:graphicData>
          </a:graphic>
        </p:graphicFrame>
        <p:graphicFrame>
          <p:nvGraphicFramePr>
            <p:cNvPr id="20488" name="Object 131"/>
            <p:cNvGraphicFramePr>
              <a:graphicFrameLocks noChangeAspect="1"/>
            </p:cNvGraphicFramePr>
            <p:nvPr/>
          </p:nvGraphicFramePr>
          <p:xfrm>
            <a:off x="4683" y="2090"/>
            <a:ext cx="94" cy="119"/>
          </p:xfrm>
          <a:graphic>
            <a:graphicData uri="http://schemas.openxmlformats.org/presentationml/2006/ole">
              <p:oleObj spid="_x0000_s20488" name="公式" r:id="rId51" imgW="126720" imgH="164880" progId="Equation.3">
                <p:embed/>
              </p:oleObj>
            </a:graphicData>
          </a:graphic>
        </p:graphicFrame>
        <p:graphicFrame>
          <p:nvGraphicFramePr>
            <p:cNvPr id="20489" name="Object 132"/>
            <p:cNvGraphicFramePr>
              <a:graphicFrameLocks noChangeAspect="1"/>
            </p:cNvGraphicFramePr>
            <p:nvPr/>
          </p:nvGraphicFramePr>
          <p:xfrm>
            <a:off x="4696" y="2181"/>
            <a:ext cx="65" cy="119"/>
          </p:xfrm>
          <a:graphic>
            <a:graphicData uri="http://schemas.openxmlformats.org/presentationml/2006/ole">
              <p:oleObj spid="_x0000_s20489" name="公式" r:id="rId52" imgW="88560" imgH="164880" progId="Equation.3">
                <p:embed/>
              </p:oleObj>
            </a:graphicData>
          </a:graphic>
        </p:graphicFrame>
        <p:sp>
          <p:nvSpPr>
            <p:cNvPr id="20579" name="Line 133"/>
            <p:cNvSpPr>
              <a:spLocks noChangeShapeType="1"/>
            </p:cNvSpPr>
            <p:nvPr/>
          </p:nvSpPr>
          <p:spPr bwMode="auto">
            <a:xfrm>
              <a:off x="3764" y="2604"/>
              <a:ext cx="0" cy="1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0" name="Line 134"/>
            <p:cNvSpPr>
              <a:spLocks noChangeShapeType="1"/>
            </p:cNvSpPr>
            <p:nvPr/>
          </p:nvSpPr>
          <p:spPr bwMode="auto">
            <a:xfrm>
              <a:off x="3720" y="2708"/>
              <a:ext cx="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7415" name="Oval 135"/>
          <p:cNvSpPr>
            <a:spLocks noChangeAspect="1" noChangeArrowheads="1"/>
          </p:cNvSpPr>
          <p:nvPr/>
        </p:nvSpPr>
        <p:spPr bwMode="auto">
          <a:xfrm>
            <a:off x="4516438" y="4592638"/>
            <a:ext cx="79375" cy="7937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416" name="Oval 136"/>
          <p:cNvSpPr>
            <a:spLocks noChangeAspect="1" noChangeArrowheads="1"/>
          </p:cNvSpPr>
          <p:nvPr/>
        </p:nvSpPr>
        <p:spPr bwMode="auto">
          <a:xfrm>
            <a:off x="4232275" y="4308475"/>
            <a:ext cx="79375" cy="7937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417" name="Oval 137"/>
          <p:cNvSpPr>
            <a:spLocks noChangeAspect="1" noChangeArrowheads="1"/>
          </p:cNvSpPr>
          <p:nvPr/>
        </p:nvSpPr>
        <p:spPr bwMode="auto">
          <a:xfrm>
            <a:off x="3946525" y="4446588"/>
            <a:ext cx="79375" cy="7937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418" name="Oval 138"/>
          <p:cNvSpPr>
            <a:spLocks noChangeAspect="1" noChangeArrowheads="1"/>
          </p:cNvSpPr>
          <p:nvPr/>
        </p:nvSpPr>
        <p:spPr bwMode="auto">
          <a:xfrm>
            <a:off x="3656013" y="4308475"/>
            <a:ext cx="79375" cy="7937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419" name="Oval 139"/>
          <p:cNvSpPr>
            <a:spLocks noChangeAspect="1" noChangeArrowheads="1"/>
          </p:cNvSpPr>
          <p:nvPr/>
        </p:nvSpPr>
        <p:spPr bwMode="auto">
          <a:xfrm>
            <a:off x="5227638" y="3732213"/>
            <a:ext cx="79375" cy="7937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420" name="Oval 140"/>
          <p:cNvSpPr>
            <a:spLocks noChangeAspect="1" noChangeArrowheads="1"/>
          </p:cNvSpPr>
          <p:nvPr/>
        </p:nvSpPr>
        <p:spPr bwMode="auto">
          <a:xfrm>
            <a:off x="5227638" y="3170238"/>
            <a:ext cx="79375" cy="7937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421" name="Oval 141"/>
          <p:cNvSpPr>
            <a:spLocks noChangeAspect="1" noChangeArrowheads="1"/>
          </p:cNvSpPr>
          <p:nvPr/>
        </p:nvSpPr>
        <p:spPr bwMode="auto">
          <a:xfrm>
            <a:off x="5360988" y="4017963"/>
            <a:ext cx="79375" cy="7937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" name="Group 142"/>
          <p:cNvGrpSpPr>
            <a:grpSpLocks/>
          </p:cNvGrpSpPr>
          <p:nvPr/>
        </p:nvGrpSpPr>
        <p:grpSpPr bwMode="auto">
          <a:xfrm>
            <a:off x="4413250" y="2995613"/>
            <a:ext cx="2792413" cy="444500"/>
            <a:chOff x="3043" y="1301"/>
            <a:chExt cx="1759" cy="280"/>
          </a:xfrm>
        </p:grpSpPr>
        <p:graphicFrame>
          <p:nvGraphicFramePr>
            <p:cNvPr id="20485" name="Object 143"/>
            <p:cNvGraphicFramePr>
              <a:graphicFrameLocks noChangeAspect="1"/>
            </p:cNvGraphicFramePr>
            <p:nvPr/>
          </p:nvGraphicFramePr>
          <p:xfrm>
            <a:off x="4680" y="1396"/>
            <a:ext cx="122" cy="119"/>
          </p:xfrm>
          <a:graphic>
            <a:graphicData uri="http://schemas.openxmlformats.org/presentationml/2006/ole">
              <p:oleObj spid="_x0000_s20485" name="公式" r:id="rId53" imgW="164880" imgH="164880" progId="Equation.3">
                <p:embed/>
              </p:oleObj>
            </a:graphicData>
          </a:graphic>
        </p:graphicFrame>
        <p:grpSp>
          <p:nvGrpSpPr>
            <p:cNvPr id="20569" name="Group 144"/>
            <p:cNvGrpSpPr>
              <a:grpSpLocks/>
            </p:cNvGrpSpPr>
            <p:nvPr/>
          </p:nvGrpSpPr>
          <p:grpSpPr bwMode="auto">
            <a:xfrm>
              <a:off x="3043" y="1301"/>
              <a:ext cx="1619" cy="280"/>
              <a:chOff x="3043" y="1301"/>
              <a:chExt cx="1619" cy="280"/>
            </a:xfrm>
          </p:grpSpPr>
          <p:grpSp>
            <p:nvGrpSpPr>
              <p:cNvPr id="20570" name="Group 145"/>
              <p:cNvGrpSpPr>
                <a:grpSpLocks/>
              </p:cNvGrpSpPr>
              <p:nvPr/>
            </p:nvGrpSpPr>
            <p:grpSpPr bwMode="auto">
              <a:xfrm>
                <a:off x="3043" y="1301"/>
                <a:ext cx="1619" cy="280"/>
                <a:chOff x="3043" y="1301"/>
                <a:chExt cx="1619" cy="280"/>
              </a:xfrm>
            </p:grpSpPr>
            <p:sp>
              <p:nvSpPr>
                <p:cNvPr id="20573" name="Line 146"/>
                <p:cNvSpPr>
                  <a:spLocks noChangeShapeType="1"/>
                </p:cNvSpPr>
                <p:nvPr/>
              </p:nvSpPr>
              <p:spPr bwMode="auto">
                <a:xfrm>
                  <a:off x="3458" y="1437"/>
                  <a:ext cx="1204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0574" name="Group 147"/>
                <p:cNvGrpSpPr>
                  <a:grpSpLocks/>
                </p:cNvGrpSpPr>
                <p:nvPr/>
              </p:nvGrpSpPr>
              <p:grpSpPr bwMode="auto">
                <a:xfrm>
                  <a:off x="3133" y="1301"/>
                  <a:ext cx="325" cy="280"/>
                  <a:chOff x="3133" y="1301"/>
                  <a:chExt cx="325" cy="280"/>
                </a:xfrm>
              </p:grpSpPr>
              <p:sp>
                <p:nvSpPr>
                  <p:cNvPr id="20576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3133" y="1301"/>
                    <a:ext cx="269" cy="28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FEFD1"/>
                      </a:gs>
                      <a:gs pos="64999">
                        <a:srgbClr val="F0EBD5"/>
                      </a:gs>
                      <a:gs pos="100000">
                        <a:srgbClr val="D1C39F"/>
                      </a:gs>
                    </a:gsLst>
                    <a:path path="shape">
                      <a:fillToRect l="50000" t="50000" r="50000" b="50000"/>
                    </a:path>
                  </a:gra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400">
                        <a:ea typeface="幼圆" pitchFamily="49" charset="-122"/>
                      </a:rPr>
                      <a:t>&amp;</a:t>
                    </a:r>
                  </a:p>
                </p:txBody>
              </p:sp>
              <p:sp>
                <p:nvSpPr>
                  <p:cNvPr id="20577" name="Oval 149"/>
                  <p:cNvSpPr>
                    <a:spLocks noChangeArrowheads="1"/>
                  </p:cNvSpPr>
                  <p:nvPr/>
                </p:nvSpPr>
                <p:spPr bwMode="auto">
                  <a:xfrm>
                    <a:off x="3402" y="1409"/>
                    <a:ext cx="56" cy="56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0575" name="Line 150"/>
                <p:cNvSpPr>
                  <a:spLocks noChangeShapeType="1"/>
                </p:cNvSpPr>
                <p:nvPr/>
              </p:nvSpPr>
              <p:spPr bwMode="auto">
                <a:xfrm>
                  <a:off x="3043" y="1526"/>
                  <a:ext cx="9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0571" name="Line 151"/>
              <p:cNvSpPr>
                <a:spLocks noChangeShapeType="1"/>
              </p:cNvSpPr>
              <p:nvPr/>
            </p:nvSpPr>
            <p:spPr bwMode="auto">
              <a:xfrm>
                <a:off x="3043" y="1437"/>
                <a:ext cx="9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72" name="Line 152"/>
              <p:cNvSpPr>
                <a:spLocks noChangeShapeType="1"/>
              </p:cNvSpPr>
              <p:nvPr/>
            </p:nvSpPr>
            <p:spPr bwMode="auto">
              <a:xfrm>
                <a:off x="3043" y="1344"/>
                <a:ext cx="9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6" name="Group 153"/>
          <p:cNvGrpSpPr>
            <a:grpSpLocks/>
          </p:cNvGrpSpPr>
          <p:nvPr/>
        </p:nvGrpSpPr>
        <p:grpSpPr bwMode="auto">
          <a:xfrm>
            <a:off x="4214813" y="3425825"/>
            <a:ext cx="1944687" cy="2841625"/>
            <a:chOff x="3017" y="1465"/>
            <a:chExt cx="1105" cy="1965"/>
          </a:xfrm>
        </p:grpSpPr>
        <p:sp>
          <p:nvSpPr>
            <p:cNvPr id="20567" name="AutoShape 154"/>
            <p:cNvSpPr>
              <a:spLocks noChangeArrowheads="1"/>
            </p:cNvSpPr>
            <p:nvPr/>
          </p:nvSpPr>
          <p:spPr bwMode="auto">
            <a:xfrm>
              <a:off x="3556" y="1465"/>
              <a:ext cx="566" cy="596"/>
            </a:xfrm>
            <a:prstGeom prst="wedgeRoundRectCallout">
              <a:avLst>
                <a:gd name="adj1" fmla="val -76324"/>
                <a:gd name="adj2" fmla="val 214264"/>
                <a:gd name="adj3" fmla="val 16667"/>
              </a:avLst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20568" name="Text Box 155"/>
            <p:cNvSpPr txBox="1">
              <a:spLocks noChangeArrowheads="1"/>
            </p:cNvSpPr>
            <p:nvPr/>
          </p:nvSpPr>
          <p:spPr bwMode="auto">
            <a:xfrm>
              <a:off x="3017" y="3176"/>
              <a:ext cx="747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b="1">
                  <a:solidFill>
                    <a:srgbClr val="FF3300"/>
                  </a:solidFill>
                  <a:latin typeface="Times New Roman" charset="0"/>
                  <a:ea typeface="宋体" pitchFamily="2" charset="-122"/>
                </a:rPr>
                <a:t>加</a:t>
              </a:r>
              <a:r>
                <a:rPr lang="en-US" altLang="zh-CN" b="1">
                  <a:solidFill>
                    <a:srgbClr val="FF3300"/>
                  </a:solidFill>
                  <a:latin typeface="Times New Roman" charset="0"/>
                  <a:ea typeface="宋体" pitchFamily="2" charset="-122"/>
                </a:rPr>
                <a:t>6</a:t>
              </a:r>
              <a:r>
                <a:rPr lang="zh-CN" altLang="en-US" b="1">
                  <a:solidFill>
                    <a:srgbClr val="FF3300"/>
                  </a:solidFill>
                  <a:latin typeface="Times New Roman" charset="0"/>
                  <a:ea typeface="宋体" pitchFamily="2" charset="-122"/>
                </a:rPr>
                <a:t>修正</a:t>
              </a:r>
            </a:p>
          </p:txBody>
        </p:sp>
      </p:grpSp>
      <p:graphicFrame>
        <p:nvGraphicFramePr>
          <p:cNvPr id="20484" name="Object 156"/>
          <p:cNvGraphicFramePr>
            <a:graphicFrameLocks noChangeAspect="1"/>
          </p:cNvGraphicFramePr>
          <p:nvPr>
            <p:ph idx="1"/>
          </p:nvPr>
        </p:nvGraphicFramePr>
        <p:xfrm>
          <a:off x="1042988" y="1773238"/>
          <a:ext cx="3125787" cy="677862"/>
        </p:xfrm>
        <a:graphic>
          <a:graphicData uri="http://schemas.openxmlformats.org/presentationml/2006/ole">
            <p:oleObj spid="_x0000_s20484" name="公式" r:id="rId54" imgW="124452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97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7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97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97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7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7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7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5" dur="500"/>
                                        <p:tgtEl>
                                          <p:spTgt spid="97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97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9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5" dur="500"/>
                                        <p:tgtEl>
                                          <p:spTgt spid="9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7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7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0" dur="500"/>
                                        <p:tgtEl>
                                          <p:spTgt spid="9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3" dur="500"/>
                                        <p:tgtEl>
                                          <p:spTgt spid="9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97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97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97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9" dur="500"/>
                                        <p:tgtEl>
                                          <p:spTgt spid="9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2" dur="500"/>
                                        <p:tgtEl>
                                          <p:spTgt spid="9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97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9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97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8" dur="500"/>
                                        <p:tgtEl>
                                          <p:spTgt spid="97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2" dur="500"/>
                                        <p:tgtEl>
                                          <p:spTgt spid="9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6" grpId="0" animBg="1"/>
      <p:bldP spid="97287" grpId="0" animBg="1"/>
      <p:bldP spid="97288" grpId="0" animBg="1"/>
      <p:bldP spid="97289" grpId="0" animBg="1"/>
      <p:bldP spid="97290" grpId="0" animBg="1"/>
      <p:bldP spid="97291" grpId="0" animBg="1"/>
      <p:bldP spid="97292" grpId="0" animBg="1"/>
      <p:bldP spid="97293" grpId="0" animBg="1"/>
      <p:bldP spid="97294" grpId="0" animBg="1"/>
      <p:bldP spid="97295" grpId="0" animBg="1"/>
      <p:bldP spid="97296" grpId="0" animBg="1"/>
      <p:bldP spid="97297" grpId="0" animBg="1"/>
      <p:bldP spid="97298" grpId="0" animBg="1"/>
      <p:bldP spid="97299" grpId="0" animBg="1"/>
      <p:bldP spid="97300" grpId="0" animBg="1"/>
      <p:bldP spid="97301" grpId="0" animBg="1"/>
      <p:bldP spid="97312" grpId="0" animBg="1"/>
      <p:bldP spid="97313" grpId="0" animBg="1"/>
      <p:bldP spid="97415" grpId="0" animBg="1"/>
      <p:bldP spid="97416" grpId="0" animBg="1"/>
      <p:bldP spid="97417" grpId="0" animBg="1"/>
      <p:bldP spid="97418" grpId="0" animBg="1"/>
      <p:bldP spid="97419" grpId="0" animBg="1"/>
      <p:bldP spid="97420" grpId="0" animBg="1"/>
      <p:bldP spid="9742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主要内容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3713" y="1989138"/>
            <a:ext cx="6257925" cy="4383087"/>
          </a:xfrm>
        </p:spPr>
        <p:txBody>
          <a:bodyPr/>
          <a:lstStyle/>
          <a:p>
            <a:pPr eaLnBrk="1" hangingPunct="1"/>
            <a:r>
              <a:rPr lang="zh-CN" altLang="en-US" smtClean="0"/>
              <a:t>组合逻辑的设计方法</a:t>
            </a:r>
          </a:p>
          <a:p>
            <a:pPr eaLnBrk="1" hangingPunct="1"/>
            <a:r>
              <a:rPr lang="zh-CN" altLang="en-US" smtClean="0"/>
              <a:t>数字集成电路介绍</a:t>
            </a:r>
          </a:p>
          <a:p>
            <a:pPr eaLnBrk="1" hangingPunct="1"/>
            <a:r>
              <a:rPr lang="zh-CN" altLang="en-US" smtClean="0"/>
              <a:t>译码器与编码器</a:t>
            </a:r>
          </a:p>
          <a:p>
            <a:pPr eaLnBrk="1" hangingPunct="1"/>
            <a:r>
              <a:rPr lang="zh-CN" altLang="en-US" smtClean="0"/>
              <a:t>数字多路器</a:t>
            </a:r>
          </a:p>
          <a:p>
            <a:pPr eaLnBrk="1" hangingPunct="1"/>
            <a:r>
              <a:rPr lang="zh-CN" altLang="en-US" smtClean="0"/>
              <a:t>加法器与减法器</a:t>
            </a:r>
          </a:p>
          <a:p>
            <a:pPr eaLnBrk="1" hangingPunct="1">
              <a:buClr>
                <a:schemeClr val="tx2"/>
              </a:buClr>
            </a:pPr>
            <a:r>
              <a:rPr lang="zh-CN" altLang="en-US" smtClean="0"/>
              <a:t>二进制比较器与</a:t>
            </a:r>
            <a:r>
              <a:rPr lang="en-US" altLang="zh-CN" smtClean="0"/>
              <a:t>ALU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smtClean="0"/>
              <a:t>二进制比较器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2133600"/>
            <a:ext cx="8054975" cy="41148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25000"/>
              </a:spcBef>
            </a:pPr>
            <a:r>
              <a:rPr lang="zh-CN" altLang="en-US" smtClean="0"/>
              <a:t>功能：</a:t>
            </a:r>
            <a:r>
              <a:rPr lang="zh-CN" altLang="en-US" smtClean="0">
                <a:latin typeface="宋体" pitchFamily="2" charset="-122"/>
              </a:rPr>
              <a:t>实现对两个数进行比较的电路。两个数</a:t>
            </a:r>
            <a:r>
              <a:rPr lang="en-US" altLang="zh-CN" i="1" smtClean="0">
                <a:latin typeface="宋体" pitchFamily="2" charset="-122"/>
              </a:rPr>
              <a:t>A</a:t>
            </a:r>
            <a:r>
              <a:rPr lang="zh-CN" altLang="en-US" smtClean="0">
                <a:latin typeface="宋体" pitchFamily="2" charset="-122"/>
              </a:rPr>
              <a:t>和</a:t>
            </a:r>
            <a:r>
              <a:rPr lang="en-US" altLang="zh-CN" i="1" smtClean="0">
                <a:latin typeface="宋体" pitchFamily="2" charset="-122"/>
              </a:rPr>
              <a:t>B</a:t>
            </a:r>
            <a:r>
              <a:rPr lang="zh-CN" altLang="en-US" smtClean="0">
                <a:latin typeface="宋体" pitchFamily="2" charset="-122"/>
              </a:rPr>
              <a:t>相比较，有</a:t>
            </a:r>
            <a:r>
              <a:rPr lang="en-US" altLang="zh-CN" i="1" smtClean="0">
                <a:latin typeface="宋体" pitchFamily="2" charset="-122"/>
              </a:rPr>
              <a:t>A</a:t>
            </a:r>
            <a:r>
              <a:rPr lang="zh-CN" altLang="en-US" smtClean="0">
                <a:latin typeface="宋体" pitchFamily="2" charset="-122"/>
              </a:rPr>
              <a:t>＞</a:t>
            </a:r>
            <a:r>
              <a:rPr lang="en-US" altLang="zh-CN" i="1" smtClean="0">
                <a:latin typeface="宋体" pitchFamily="2" charset="-122"/>
              </a:rPr>
              <a:t>B</a:t>
            </a:r>
            <a:r>
              <a:rPr lang="zh-CN" altLang="en-US" smtClean="0">
                <a:latin typeface="宋体" pitchFamily="2" charset="-122"/>
              </a:rPr>
              <a:t>、</a:t>
            </a:r>
            <a:r>
              <a:rPr lang="en-US" altLang="zh-CN" i="1" smtClean="0">
                <a:latin typeface="宋体" pitchFamily="2" charset="-122"/>
              </a:rPr>
              <a:t>A</a:t>
            </a:r>
            <a:r>
              <a:rPr lang="zh-CN" altLang="en-US" smtClean="0">
                <a:latin typeface="宋体" pitchFamily="2" charset="-122"/>
              </a:rPr>
              <a:t>＜</a:t>
            </a:r>
            <a:r>
              <a:rPr lang="en-US" altLang="zh-CN" i="1" smtClean="0">
                <a:latin typeface="宋体" pitchFamily="2" charset="-122"/>
              </a:rPr>
              <a:t>B</a:t>
            </a:r>
            <a:r>
              <a:rPr lang="zh-CN" altLang="en-US" smtClean="0">
                <a:latin typeface="宋体" pitchFamily="2" charset="-122"/>
              </a:rPr>
              <a:t>、</a:t>
            </a:r>
            <a:r>
              <a:rPr lang="en-US" altLang="zh-CN" i="1" smtClean="0">
                <a:latin typeface="宋体" pitchFamily="2" charset="-122"/>
              </a:rPr>
              <a:t>A</a:t>
            </a:r>
            <a:r>
              <a:rPr lang="zh-CN" altLang="en-US" smtClean="0">
                <a:latin typeface="宋体" pitchFamily="2" charset="-122"/>
              </a:rPr>
              <a:t>＝</a:t>
            </a:r>
            <a:r>
              <a:rPr lang="en-US" altLang="zh-CN" i="1" smtClean="0">
                <a:latin typeface="宋体" pitchFamily="2" charset="-122"/>
              </a:rPr>
              <a:t>B</a:t>
            </a:r>
            <a:r>
              <a:rPr lang="zh-CN" altLang="en-US" smtClean="0">
                <a:latin typeface="宋体" pitchFamily="2" charset="-122"/>
              </a:rPr>
              <a:t>三种情况。</a:t>
            </a:r>
          </a:p>
          <a:p>
            <a:pPr eaLnBrk="1" hangingPunct="1">
              <a:lnSpc>
                <a:spcPct val="110000"/>
              </a:lnSpc>
              <a:spcBef>
                <a:spcPct val="25000"/>
              </a:spcBef>
              <a:buFont typeface="Wingdings" pitchFamily="2" charset="2"/>
              <a:buNone/>
            </a:pPr>
            <a:endParaRPr lang="en-US" altLang="zh-CN" smtClean="0"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smtClean="0">
                <a:latin typeface="宋体" pitchFamily="2" charset="-122"/>
              </a:rPr>
              <a:t>一位二进制比较器</a:t>
            </a:r>
          </a:p>
        </p:txBody>
      </p:sp>
      <p:graphicFrame>
        <p:nvGraphicFramePr>
          <p:cNvPr id="99357" name="Group 29"/>
          <p:cNvGraphicFramePr>
            <a:graphicFrameLocks noGrp="1"/>
          </p:cNvGraphicFramePr>
          <p:nvPr/>
        </p:nvGraphicFramePr>
        <p:xfrm>
          <a:off x="395288" y="2427288"/>
          <a:ext cx="4176712" cy="2615184"/>
        </p:xfrm>
        <a:graphic>
          <a:graphicData uri="http://schemas.openxmlformats.org/drawingml/2006/table">
            <a:tbl>
              <a:tblPr/>
              <a:tblGrid>
                <a:gridCol w="1152525"/>
                <a:gridCol w="3024187"/>
              </a:tblGrid>
              <a:tr h="498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输　入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输　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A     B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F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A&gt;B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</a:t>
                      </a:r>
                      <a:r>
                        <a:rPr kumimoji="0" lang="en-US" altLang="zh-CN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F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A&lt;B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</a:t>
                      </a:r>
                      <a:r>
                        <a:rPr kumimoji="0" lang="en-US" altLang="zh-CN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F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A=B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09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0      0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0      1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1      0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1      1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0         0          1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0         1          0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1         0          0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0         0          1   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9346" name="Rectangle 18"/>
          <p:cNvSpPr>
            <a:spLocks noChangeArrowheads="1"/>
          </p:cNvSpPr>
          <p:nvPr/>
        </p:nvSpPr>
        <p:spPr bwMode="auto">
          <a:xfrm>
            <a:off x="1692275" y="1628775"/>
            <a:ext cx="1371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8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真值表</a:t>
            </a:r>
          </a:p>
        </p:txBody>
      </p:sp>
      <p:graphicFrame>
        <p:nvGraphicFramePr>
          <p:cNvPr id="99347" name="Object 19"/>
          <p:cNvGraphicFramePr>
            <a:graphicFrameLocks noChangeAspect="1"/>
          </p:cNvGraphicFramePr>
          <p:nvPr/>
        </p:nvGraphicFramePr>
        <p:xfrm>
          <a:off x="4832350" y="1755775"/>
          <a:ext cx="1697038" cy="596900"/>
        </p:xfrm>
        <a:graphic>
          <a:graphicData uri="http://schemas.openxmlformats.org/presentationml/2006/ole">
            <p:oleObj spid="_x0000_s21506" name="公式" r:id="rId3" imgW="685800" imgH="241200" progId="Equation.3">
              <p:embed/>
            </p:oleObj>
          </a:graphicData>
        </a:graphic>
      </p:graphicFrame>
      <p:graphicFrame>
        <p:nvGraphicFramePr>
          <p:cNvPr id="99348" name="Object 20"/>
          <p:cNvGraphicFramePr>
            <a:graphicFrameLocks noChangeAspect="1"/>
          </p:cNvGraphicFramePr>
          <p:nvPr/>
        </p:nvGraphicFramePr>
        <p:xfrm>
          <a:off x="4787900" y="2768600"/>
          <a:ext cx="4241800" cy="660400"/>
        </p:xfrm>
        <a:graphic>
          <a:graphicData uri="http://schemas.openxmlformats.org/presentationml/2006/ole">
            <p:oleObj spid="_x0000_s21507" name="公式" r:id="rId4" imgW="1714320" imgH="266400" progId="Equation.3">
              <p:embed/>
            </p:oleObj>
          </a:graphicData>
        </a:graphic>
      </p:graphicFrame>
      <p:graphicFrame>
        <p:nvGraphicFramePr>
          <p:cNvPr id="99349" name="Object 21"/>
          <p:cNvGraphicFramePr>
            <a:graphicFrameLocks noChangeAspect="1"/>
          </p:cNvGraphicFramePr>
          <p:nvPr/>
        </p:nvGraphicFramePr>
        <p:xfrm>
          <a:off x="4816475" y="2281238"/>
          <a:ext cx="1665288" cy="596900"/>
        </p:xfrm>
        <a:graphic>
          <a:graphicData uri="http://schemas.openxmlformats.org/presentationml/2006/ole">
            <p:oleObj spid="_x0000_s21508" name="公式" r:id="rId5" imgW="672840" imgH="241200" progId="Equation.3">
              <p:embed/>
            </p:oleObj>
          </a:graphicData>
        </a:graphic>
      </p:graphicFrame>
      <p:pic>
        <p:nvPicPr>
          <p:cNvPr id="99352" name="Picture 24" descr="图10-10 拷贝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72025" y="3698875"/>
            <a:ext cx="4192588" cy="239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00"/>
                                        <p:tgtEl>
                                          <p:spTgt spid="99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93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9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9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93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9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9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93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9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9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9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4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多位二进制数的比较</a:t>
            </a:r>
          </a:p>
        </p:txBody>
      </p:sp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611188" y="1268413"/>
            <a:ext cx="8208962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zh-CN" altLang="en-US" sz="2800" b="1">
                <a:latin typeface="Verdana" pitchFamily="34" charset="0"/>
              </a:rPr>
              <a:t>对于多位数值比较，先比较最高位，在高位相等的条件下，取决于低位的比较结果。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zh-CN" altLang="en-US" sz="2800" b="1">
                <a:latin typeface="Verdana" pitchFamily="34" charset="0"/>
              </a:rPr>
              <a:t>例：四位二进制比较器真值表</a:t>
            </a:r>
          </a:p>
        </p:txBody>
      </p:sp>
      <p:graphicFrame>
        <p:nvGraphicFramePr>
          <p:cNvPr id="100375" name="Group 23"/>
          <p:cNvGraphicFramePr>
            <a:graphicFrameLocks noGrp="1"/>
          </p:cNvGraphicFramePr>
          <p:nvPr>
            <p:ph idx="1"/>
          </p:nvPr>
        </p:nvGraphicFramePr>
        <p:xfrm>
          <a:off x="827088" y="2852738"/>
          <a:ext cx="7848600" cy="3840480"/>
        </p:xfrm>
        <a:graphic>
          <a:graphicData uri="http://schemas.openxmlformats.org/drawingml/2006/table">
            <a:tbl>
              <a:tblPr/>
              <a:tblGrid>
                <a:gridCol w="4605337"/>
                <a:gridCol w="3243263"/>
              </a:tblGrid>
              <a:tr h="382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2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2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1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1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0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oval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F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A</a:t>
                      </a:r>
                      <a:r>
                        <a:rPr kumimoji="0" lang="zh-CN" altLang="en-US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＞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F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A</a:t>
                      </a:r>
                      <a:r>
                        <a:rPr kumimoji="0" lang="zh-CN" altLang="en-US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＜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B    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F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A</a:t>
                      </a:r>
                      <a:r>
                        <a:rPr kumimoji="0" lang="zh-CN" altLang="en-US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oval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86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＞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×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×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×</a:t>
                      </a:r>
                      <a:endPara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＜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×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×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×</a:t>
                      </a:r>
                      <a:endPara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＞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2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×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×</a:t>
                      </a:r>
                      <a:endPara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＜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2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× 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×</a:t>
                      </a:r>
                      <a:endPara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＞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1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×</a:t>
                      </a:r>
                      <a:endPara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＜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1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×</a:t>
                      </a:r>
                      <a:endPara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1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＞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0</a:t>
                      </a:r>
                      <a:endPara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1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＜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0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1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0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oval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1            0            0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0            1            0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1            0            0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0            1            0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1            0            0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0            1            0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1            0            0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0            1            0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黑体" pitchFamily="2" charset="-122"/>
                        </a:rPr>
                        <a:t>   0            0            1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oval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0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94211" name="Rectangle 4"/>
          <p:cNvSpPr>
            <a:spLocks noChangeArrowheads="1"/>
          </p:cNvSpPr>
          <p:nvPr/>
        </p:nvSpPr>
        <p:spPr bwMode="auto">
          <a:xfrm>
            <a:off x="1187450" y="1341438"/>
            <a:ext cx="6408738" cy="1655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rIns="90000"/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30000"/>
              </a:spcAft>
            </a:pPr>
            <a:r>
              <a:rPr kumimoji="1" lang="zh-CN" altLang="en-US" sz="2400" b="1" i="1">
                <a:solidFill>
                  <a:srgbClr val="0000FF"/>
                </a:solidFill>
                <a:ea typeface="楷体_GB2312" pitchFamily="49" charset="-122"/>
              </a:rPr>
              <a:t>　　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&gt;</a:t>
            </a:r>
            <a:r>
              <a:rPr kumimoji="1" lang="en-US" altLang="zh-CN" sz="2400" b="1">
                <a:solidFill>
                  <a:srgbClr val="0000FF"/>
                </a:solidFill>
                <a:ea typeface="楷体_GB2312" pitchFamily="49" charset="-122"/>
              </a:rPr>
              <a:t>=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3&gt;</a:t>
            </a:r>
            <a:r>
              <a:rPr kumimoji="1" lang="en-US" altLang="zh-CN" sz="2400" b="1">
                <a:solidFill>
                  <a:srgbClr val="0000FF"/>
                </a:solidFill>
                <a:ea typeface="楷体_GB2312" pitchFamily="49" charset="-122"/>
              </a:rPr>
              <a:t>+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3=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2&gt;</a:t>
            </a:r>
            <a:r>
              <a:rPr kumimoji="1" lang="en-US" altLang="zh-CN" sz="2400" b="1">
                <a:solidFill>
                  <a:srgbClr val="0000FF"/>
                </a:solidFill>
                <a:ea typeface="楷体_GB2312" pitchFamily="49" charset="-122"/>
              </a:rPr>
              <a:t>+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3=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2=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1&gt;</a:t>
            </a:r>
            <a:r>
              <a:rPr kumimoji="1" lang="en-US" altLang="zh-CN" sz="2400" b="1">
                <a:solidFill>
                  <a:srgbClr val="0000FF"/>
                </a:solidFill>
                <a:ea typeface="楷体_GB2312" pitchFamily="49" charset="-122"/>
              </a:rPr>
              <a:t>+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3=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2=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1=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0&gt;</a:t>
            </a:r>
            <a:r>
              <a:rPr kumimoji="1" lang="en-US" altLang="zh-CN" sz="2400" b="1">
                <a:solidFill>
                  <a:srgbClr val="0000FF"/>
                </a:solidFill>
                <a:ea typeface="楷体_GB2312" pitchFamily="49" charset="-122"/>
              </a:rPr>
              <a:t> </a:t>
            </a:r>
            <a:r>
              <a:rPr kumimoji="1" lang="zh-CN" altLang="en-US" sz="2400" b="1">
                <a:solidFill>
                  <a:srgbClr val="0000FF"/>
                </a:solidFill>
                <a:ea typeface="楷体_GB2312" pitchFamily="49" charset="-122"/>
              </a:rPr>
              <a:t>　　</a:t>
            </a:r>
          </a:p>
          <a:p>
            <a:pPr>
              <a:lnSpc>
                <a:spcPct val="110000"/>
              </a:lnSpc>
              <a:spcBef>
                <a:spcPct val="10000"/>
              </a:spcBef>
              <a:spcAft>
                <a:spcPct val="30000"/>
              </a:spcAft>
            </a:pPr>
            <a:r>
              <a:rPr kumimoji="1" lang="zh-CN" altLang="en-US" sz="2400" b="1" i="1">
                <a:solidFill>
                  <a:srgbClr val="0000FF"/>
                </a:solidFill>
                <a:ea typeface="楷体_GB2312" pitchFamily="49" charset="-122"/>
              </a:rPr>
              <a:t>　　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&lt;</a:t>
            </a:r>
            <a:r>
              <a:rPr kumimoji="1" lang="en-US" altLang="zh-CN" sz="2400" b="1">
                <a:solidFill>
                  <a:srgbClr val="0000FF"/>
                </a:solidFill>
                <a:ea typeface="楷体_GB2312" pitchFamily="49" charset="-122"/>
              </a:rPr>
              <a:t>=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3&lt;</a:t>
            </a:r>
            <a:r>
              <a:rPr kumimoji="1" lang="en-US" altLang="zh-CN" sz="2400" b="1">
                <a:solidFill>
                  <a:srgbClr val="0000FF"/>
                </a:solidFill>
                <a:ea typeface="楷体_GB2312" pitchFamily="49" charset="-122"/>
              </a:rPr>
              <a:t>+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3=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2&lt;</a:t>
            </a:r>
            <a:r>
              <a:rPr kumimoji="1" lang="en-US" altLang="zh-CN" sz="2400" b="1">
                <a:solidFill>
                  <a:srgbClr val="0000FF"/>
                </a:solidFill>
                <a:ea typeface="楷体_GB2312" pitchFamily="49" charset="-122"/>
              </a:rPr>
              <a:t>+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3=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2=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1&lt;</a:t>
            </a:r>
            <a:r>
              <a:rPr kumimoji="1" lang="en-US" altLang="zh-CN" sz="2400" b="1">
                <a:solidFill>
                  <a:srgbClr val="0000FF"/>
                </a:solidFill>
                <a:ea typeface="楷体_GB2312" pitchFamily="49" charset="-122"/>
              </a:rPr>
              <a:t>+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3=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2=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1=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0&lt;</a:t>
            </a:r>
            <a:r>
              <a:rPr kumimoji="1" lang="en-US" altLang="zh-CN" sz="2400" b="1">
                <a:solidFill>
                  <a:srgbClr val="0000FF"/>
                </a:solidFill>
                <a:ea typeface="楷体_GB2312" pitchFamily="49" charset="-122"/>
              </a:rPr>
              <a:t> </a:t>
            </a:r>
            <a:r>
              <a:rPr kumimoji="1" lang="zh-CN" altLang="en-US" sz="2400" b="1">
                <a:solidFill>
                  <a:srgbClr val="0000FF"/>
                </a:solidFill>
                <a:ea typeface="楷体_GB2312" pitchFamily="49" charset="-122"/>
              </a:rPr>
              <a:t>　　</a:t>
            </a:r>
          </a:p>
          <a:p>
            <a:pPr>
              <a:lnSpc>
                <a:spcPct val="110000"/>
              </a:lnSpc>
              <a:spcBef>
                <a:spcPct val="10000"/>
              </a:spcBef>
              <a:spcAft>
                <a:spcPct val="30000"/>
              </a:spcAft>
            </a:pPr>
            <a:r>
              <a:rPr kumimoji="1" lang="zh-CN" altLang="en-US" sz="2400" b="1" i="1">
                <a:solidFill>
                  <a:srgbClr val="0000FF"/>
                </a:solidFill>
                <a:ea typeface="楷体_GB2312" pitchFamily="49" charset="-122"/>
              </a:rPr>
              <a:t>　　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=</a:t>
            </a:r>
            <a:r>
              <a:rPr kumimoji="1" lang="en-US" altLang="zh-CN" sz="2400" b="1">
                <a:solidFill>
                  <a:srgbClr val="0000FF"/>
                </a:solidFill>
                <a:ea typeface="楷体_GB2312" pitchFamily="49" charset="-122"/>
              </a:rPr>
              <a:t>=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3=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2=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1=</a:t>
            </a:r>
            <a:r>
              <a:rPr kumimoji="1" lang="en-US" altLang="zh-CN" sz="2400" b="1" i="1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kumimoji="1" lang="en-US" altLang="zh-CN" sz="2400" b="1" baseline="-25000">
                <a:solidFill>
                  <a:srgbClr val="0000FF"/>
                </a:solidFill>
                <a:ea typeface="楷体_GB2312" pitchFamily="49" charset="-122"/>
              </a:rPr>
              <a:t>0=</a:t>
            </a:r>
            <a:r>
              <a:rPr kumimoji="1" lang="en-US" altLang="zh-CN" sz="2400" b="1">
                <a:solidFill>
                  <a:srgbClr val="0000FF"/>
                </a:solidFill>
                <a:ea typeface="楷体_GB2312" pitchFamily="49" charset="-122"/>
              </a:rPr>
              <a:t> 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52500" y="2852738"/>
            <a:ext cx="7435850" cy="3725862"/>
            <a:chOff x="600" y="1207"/>
            <a:chExt cx="4684" cy="2347"/>
          </a:xfrm>
        </p:grpSpPr>
        <p:sp>
          <p:nvSpPr>
            <p:cNvPr id="94213" name="Line 6"/>
            <p:cNvSpPr>
              <a:spLocks noChangeShapeType="1"/>
            </p:cNvSpPr>
            <p:nvPr/>
          </p:nvSpPr>
          <p:spPr bwMode="auto">
            <a:xfrm>
              <a:off x="821" y="3373"/>
              <a:ext cx="0" cy="18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14" name="Line 7"/>
            <p:cNvSpPr>
              <a:spLocks noChangeShapeType="1"/>
            </p:cNvSpPr>
            <p:nvPr/>
          </p:nvSpPr>
          <p:spPr bwMode="auto">
            <a:xfrm>
              <a:off x="1160" y="3373"/>
              <a:ext cx="0" cy="18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15" name="Freeform 8"/>
            <p:cNvSpPr>
              <a:spLocks/>
            </p:cNvSpPr>
            <p:nvPr/>
          </p:nvSpPr>
          <p:spPr bwMode="auto">
            <a:xfrm>
              <a:off x="740" y="1732"/>
              <a:ext cx="539" cy="1140"/>
            </a:xfrm>
            <a:custGeom>
              <a:avLst/>
              <a:gdLst>
                <a:gd name="T0" fmla="*/ 496 w 554"/>
                <a:gd name="T1" fmla="*/ 0 h 1209"/>
                <a:gd name="T2" fmla="*/ 496 w 554"/>
                <a:gd name="T3" fmla="*/ 60 h 1209"/>
                <a:gd name="T4" fmla="*/ 0 w 554"/>
                <a:gd name="T5" fmla="*/ 60 h 1209"/>
                <a:gd name="T6" fmla="*/ 0 w 554"/>
                <a:gd name="T7" fmla="*/ 956 h 12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4"/>
                <a:gd name="T13" fmla="*/ 0 h 1209"/>
                <a:gd name="T14" fmla="*/ 554 w 554"/>
                <a:gd name="T15" fmla="*/ 1209 h 12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4" h="1209">
                  <a:moveTo>
                    <a:pt x="554" y="0"/>
                  </a:moveTo>
                  <a:lnTo>
                    <a:pt x="554" y="76"/>
                  </a:lnTo>
                  <a:lnTo>
                    <a:pt x="0" y="76"/>
                  </a:lnTo>
                  <a:lnTo>
                    <a:pt x="0" y="1209"/>
                  </a:lnTo>
                </a:path>
              </a:pathLst>
            </a:custGeom>
            <a:noFill/>
            <a:ln w="15875">
              <a:solidFill>
                <a:srgbClr val="FF0000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16" name="Line 9"/>
            <p:cNvSpPr>
              <a:spLocks noChangeShapeType="1"/>
            </p:cNvSpPr>
            <p:nvPr/>
          </p:nvSpPr>
          <p:spPr bwMode="auto">
            <a:xfrm>
              <a:off x="1067" y="2152"/>
              <a:ext cx="0" cy="726"/>
            </a:xfrm>
            <a:prstGeom prst="line">
              <a:avLst/>
            </a:prstGeom>
            <a:noFill/>
            <a:ln w="15875">
              <a:solidFill>
                <a:srgbClr val="0000FF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17" name="Line 10"/>
            <p:cNvSpPr>
              <a:spLocks noChangeShapeType="1"/>
            </p:cNvSpPr>
            <p:nvPr/>
          </p:nvSpPr>
          <p:spPr bwMode="auto">
            <a:xfrm>
              <a:off x="1580" y="2061"/>
              <a:ext cx="0" cy="18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oval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18" name="Line 11"/>
            <p:cNvSpPr>
              <a:spLocks noChangeShapeType="1"/>
            </p:cNvSpPr>
            <p:nvPr/>
          </p:nvSpPr>
          <p:spPr bwMode="auto">
            <a:xfrm>
              <a:off x="4204" y="2152"/>
              <a:ext cx="0" cy="18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oval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19" name="Freeform 12"/>
            <p:cNvSpPr>
              <a:spLocks/>
            </p:cNvSpPr>
            <p:nvPr/>
          </p:nvSpPr>
          <p:spPr bwMode="auto">
            <a:xfrm>
              <a:off x="2420" y="2132"/>
              <a:ext cx="584" cy="743"/>
            </a:xfrm>
            <a:custGeom>
              <a:avLst/>
              <a:gdLst>
                <a:gd name="T0" fmla="*/ 535 w 601"/>
                <a:gd name="T1" fmla="*/ 0 h 789"/>
                <a:gd name="T2" fmla="*/ 535 w 601"/>
                <a:gd name="T3" fmla="*/ 281 h 789"/>
                <a:gd name="T4" fmla="*/ 0 w 601"/>
                <a:gd name="T5" fmla="*/ 281 h 789"/>
                <a:gd name="T6" fmla="*/ 0 w 601"/>
                <a:gd name="T7" fmla="*/ 621 h 7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1"/>
                <a:gd name="T13" fmla="*/ 0 h 789"/>
                <a:gd name="T14" fmla="*/ 601 w 601"/>
                <a:gd name="T15" fmla="*/ 789 h 7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1" h="789">
                  <a:moveTo>
                    <a:pt x="601" y="0"/>
                  </a:moveTo>
                  <a:lnTo>
                    <a:pt x="601" y="357"/>
                  </a:lnTo>
                  <a:lnTo>
                    <a:pt x="0" y="357"/>
                  </a:lnTo>
                  <a:lnTo>
                    <a:pt x="0" y="789"/>
                  </a:lnTo>
                </a:path>
              </a:pathLst>
            </a:custGeom>
            <a:noFill/>
            <a:ln w="15875">
              <a:solidFill>
                <a:schemeClr val="accent1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20" name="Freeform 13"/>
            <p:cNvSpPr>
              <a:spLocks/>
            </p:cNvSpPr>
            <p:nvPr/>
          </p:nvSpPr>
          <p:spPr bwMode="auto">
            <a:xfrm>
              <a:off x="2349" y="2148"/>
              <a:ext cx="1755" cy="756"/>
            </a:xfrm>
            <a:custGeom>
              <a:avLst/>
              <a:gdLst>
                <a:gd name="T0" fmla="*/ 0 w 1755"/>
                <a:gd name="T1" fmla="*/ 0 h 756"/>
                <a:gd name="T2" fmla="*/ 0 w 1755"/>
                <a:gd name="T3" fmla="*/ 384 h 756"/>
                <a:gd name="T4" fmla="*/ 1755 w 1755"/>
                <a:gd name="T5" fmla="*/ 384 h 756"/>
                <a:gd name="T6" fmla="*/ 1755 w 1755"/>
                <a:gd name="T7" fmla="*/ 756 h 7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55"/>
                <a:gd name="T13" fmla="*/ 0 h 756"/>
                <a:gd name="T14" fmla="*/ 1755 w 1755"/>
                <a:gd name="T15" fmla="*/ 756 h 7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55" h="756">
                  <a:moveTo>
                    <a:pt x="0" y="0"/>
                  </a:moveTo>
                  <a:lnTo>
                    <a:pt x="0" y="384"/>
                  </a:lnTo>
                  <a:lnTo>
                    <a:pt x="1755" y="384"/>
                  </a:lnTo>
                  <a:lnTo>
                    <a:pt x="1755" y="756"/>
                  </a:lnTo>
                </a:path>
              </a:pathLst>
            </a:custGeom>
            <a:noFill/>
            <a:ln w="15875">
              <a:solidFill>
                <a:srgbClr val="FF0000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21" name="Freeform 14"/>
            <p:cNvSpPr>
              <a:spLocks/>
            </p:cNvSpPr>
            <p:nvPr/>
          </p:nvSpPr>
          <p:spPr bwMode="auto">
            <a:xfrm>
              <a:off x="1760" y="2150"/>
              <a:ext cx="1218" cy="725"/>
            </a:xfrm>
            <a:custGeom>
              <a:avLst/>
              <a:gdLst>
                <a:gd name="T0" fmla="*/ 0 w 1253"/>
                <a:gd name="T1" fmla="*/ 0 h 770"/>
                <a:gd name="T2" fmla="*/ 0 w 1253"/>
                <a:gd name="T3" fmla="*/ 417 h 770"/>
                <a:gd name="T4" fmla="*/ 1119 w 1253"/>
                <a:gd name="T5" fmla="*/ 417 h 770"/>
                <a:gd name="T6" fmla="*/ 1119 w 1253"/>
                <a:gd name="T7" fmla="*/ 605 h 7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53"/>
                <a:gd name="T13" fmla="*/ 0 h 770"/>
                <a:gd name="T14" fmla="*/ 1253 w 1253"/>
                <a:gd name="T15" fmla="*/ 770 h 7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53" h="770">
                  <a:moveTo>
                    <a:pt x="0" y="0"/>
                  </a:moveTo>
                  <a:lnTo>
                    <a:pt x="0" y="530"/>
                  </a:lnTo>
                  <a:lnTo>
                    <a:pt x="1253" y="530"/>
                  </a:lnTo>
                  <a:lnTo>
                    <a:pt x="1253" y="770"/>
                  </a:lnTo>
                </a:path>
              </a:pathLst>
            </a:custGeom>
            <a:noFill/>
            <a:ln w="15875">
              <a:solidFill>
                <a:srgbClr val="FF0000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22" name="Freeform 15"/>
            <p:cNvSpPr>
              <a:spLocks/>
            </p:cNvSpPr>
            <p:nvPr/>
          </p:nvSpPr>
          <p:spPr bwMode="auto">
            <a:xfrm>
              <a:off x="1154" y="2153"/>
              <a:ext cx="706" cy="714"/>
            </a:xfrm>
            <a:custGeom>
              <a:avLst/>
              <a:gdLst>
                <a:gd name="T0" fmla="*/ 0 w 706"/>
                <a:gd name="T1" fmla="*/ 0 h 714"/>
                <a:gd name="T2" fmla="*/ 0 w 706"/>
                <a:gd name="T3" fmla="*/ 630 h 714"/>
                <a:gd name="T4" fmla="*/ 706 w 706"/>
                <a:gd name="T5" fmla="*/ 630 h 714"/>
                <a:gd name="T6" fmla="*/ 706 w 706"/>
                <a:gd name="T7" fmla="*/ 714 h 7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6"/>
                <a:gd name="T13" fmla="*/ 0 h 714"/>
                <a:gd name="T14" fmla="*/ 706 w 706"/>
                <a:gd name="T15" fmla="*/ 714 h 7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6" h="714">
                  <a:moveTo>
                    <a:pt x="0" y="0"/>
                  </a:moveTo>
                  <a:lnTo>
                    <a:pt x="0" y="630"/>
                  </a:lnTo>
                  <a:lnTo>
                    <a:pt x="706" y="630"/>
                  </a:lnTo>
                  <a:lnTo>
                    <a:pt x="706" y="714"/>
                  </a:lnTo>
                </a:path>
              </a:pathLst>
            </a:custGeom>
            <a:noFill/>
            <a:ln w="15875">
              <a:solidFill>
                <a:srgbClr val="FF0000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23" name="Freeform 16"/>
            <p:cNvSpPr>
              <a:spLocks/>
            </p:cNvSpPr>
            <p:nvPr/>
          </p:nvSpPr>
          <p:spPr bwMode="auto">
            <a:xfrm>
              <a:off x="1297" y="1722"/>
              <a:ext cx="1965" cy="1150"/>
            </a:xfrm>
            <a:custGeom>
              <a:avLst/>
              <a:gdLst>
                <a:gd name="T0" fmla="*/ 1807 w 2021"/>
                <a:gd name="T1" fmla="*/ 0 h 1220"/>
                <a:gd name="T2" fmla="*/ 1807 w 2021"/>
                <a:gd name="T3" fmla="*/ 73 h 1220"/>
                <a:gd name="T4" fmla="*/ 1341 w 2021"/>
                <a:gd name="T5" fmla="*/ 73 h 1220"/>
                <a:gd name="T6" fmla="*/ 1341 w 2021"/>
                <a:gd name="T7" fmla="*/ 582 h 1220"/>
                <a:gd name="T8" fmla="*/ 0 w 2021"/>
                <a:gd name="T9" fmla="*/ 582 h 1220"/>
                <a:gd name="T10" fmla="*/ 0 w 2021"/>
                <a:gd name="T11" fmla="*/ 963 h 12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21"/>
                <a:gd name="T19" fmla="*/ 0 h 1220"/>
                <a:gd name="T20" fmla="*/ 2021 w 2021"/>
                <a:gd name="T21" fmla="*/ 1220 h 12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21" h="1220">
                  <a:moveTo>
                    <a:pt x="2021" y="0"/>
                  </a:moveTo>
                  <a:lnTo>
                    <a:pt x="2021" y="92"/>
                  </a:lnTo>
                  <a:lnTo>
                    <a:pt x="1500" y="92"/>
                  </a:lnTo>
                  <a:lnTo>
                    <a:pt x="1500" y="737"/>
                  </a:lnTo>
                  <a:lnTo>
                    <a:pt x="0" y="737"/>
                  </a:lnTo>
                  <a:lnTo>
                    <a:pt x="0" y="1220"/>
                  </a:lnTo>
                </a:path>
              </a:pathLst>
            </a:custGeom>
            <a:noFill/>
            <a:ln w="15875">
              <a:solidFill>
                <a:schemeClr val="accent1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24" name="Freeform 17"/>
            <p:cNvSpPr>
              <a:spLocks/>
            </p:cNvSpPr>
            <p:nvPr/>
          </p:nvSpPr>
          <p:spPr bwMode="auto">
            <a:xfrm>
              <a:off x="3545" y="2142"/>
              <a:ext cx="1" cy="732"/>
            </a:xfrm>
            <a:custGeom>
              <a:avLst/>
              <a:gdLst>
                <a:gd name="T0" fmla="*/ 0 w 1"/>
                <a:gd name="T1" fmla="*/ 0 h 776"/>
                <a:gd name="T2" fmla="*/ 0 w 1"/>
                <a:gd name="T3" fmla="*/ 440 h 776"/>
                <a:gd name="T4" fmla="*/ 0 w 1"/>
                <a:gd name="T5" fmla="*/ 614 h 776"/>
                <a:gd name="T6" fmla="*/ 0 60000 65536"/>
                <a:gd name="T7" fmla="*/ 0 60000 65536"/>
                <a:gd name="T8" fmla="*/ 0 60000 65536"/>
                <a:gd name="T9" fmla="*/ 0 w 1"/>
                <a:gd name="T10" fmla="*/ 0 h 776"/>
                <a:gd name="T11" fmla="*/ 1 w 1"/>
                <a:gd name="T12" fmla="*/ 776 h 7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776">
                  <a:moveTo>
                    <a:pt x="0" y="0"/>
                  </a:moveTo>
                  <a:lnTo>
                    <a:pt x="0" y="556"/>
                  </a:lnTo>
                  <a:lnTo>
                    <a:pt x="0" y="776"/>
                  </a:lnTo>
                </a:path>
              </a:pathLst>
            </a:custGeom>
            <a:noFill/>
            <a:ln w="15875">
              <a:solidFill>
                <a:schemeClr val="accent1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25" name="Line 18"/>
            <p:cNvSpPr>
              <a:spLocks noChangeShapeType="1"/>
            </p:cNvSpPr>
            <p:nvPr/>
          </p:nvSpPr>
          <p:spPr bwMode="auto">
            <a:xfrm>
              <a:off x="1940" y="3373"/>
              <a:ext cx="0" cy="18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26" name="Line 19"/>
            <p:cNvSpPr>
              <a:spLocks noChangeShapeType="1"/>
            </p:cNvSpPr>
            <p:nvPr/>
          </p:nvSpPr>
          <p:spPr bwMode="auto">
            <a:xfrm>
              <a:off x="2280" y="3373"/>
              <a:ext cx="0" cy="18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27" name="Line 20"/>
            <p:cNvSpPr>
              <a:spLocks noChangeShapeType="1"/>
            </p:cNvSpPr>
            <p:nvPr/>
          </p:nvSpPr>
          <p:spPr bwMode="auto">
            <a:xfrm>
              <a:off x="3060" y="3373"/>
              <a:ext cx="0" cy="18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28" name="Line 21"/>
            <p:cNvSpPr>
              <a:spLocks noChangeShapeType="1"/>
            </p:cNvSpPr>
            <p:nvPr/>
          </p:nvSpPr>
          <p:spPr bwMode="auto">
            <a:xfrm>
              <a:off x="3400" y="3373"/>
              <a:ext cx="0" cy="18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29" name="Line 22"/>
            <p:cNvSpPr>
              <a:spLocks noChangeShapeType="1"/>
            </p:cNvSpPr>
            <p:nvPr/>
          </p:nvSpPr>
          <p:spPr bwMode="auto">
            <a:xfrm>
              <a:off x="4180" y="3373"/>
              <a:ext cx="0" cy="18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30" name="Line 23"/>
            <p:cNvSpPr>
              <a:spLocks noChangeShapeType="1"/>
            </p:cNvSpPr>
            <p:nvPr/>
          </p:nvSpPr>
          <p:spPr bwMode="auto">
            <a:xfrm>
              <a:off x="4519" y="3373"/>
              <a:ext cx="0" cy="18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31" name="Freeform 24"/>
            <p:cNvSpPr>
              <a:spLocks/>
            </p:cNvSpPr>
            <p:nvPr/>
          </p:nvSpPr>
          <p:spPr bwMode="auto">
            <a:xfrm>
              <a:off x="1067" y="2100"/>
              <a:ext cx="3839" cy="142"/>
            </a:xfrm>
            <a:custGeom>
              <a:avLst/>
              <a:gdLst>
                <a:gd name="T0" fmla="*/ 0 w 3950"/>
                <a:gd name="T1" fmla="*/ 118 h 151"/>
                <a:gd name="T2" fmla="*/ 3524 w 3950"/>
                <a:gd name="T3" fmla="*/ 118 h 151"/>
                <a:gd name="T4" fmla="*/ 3524 w 3950"/>
                <a:gd name="T5" fmla="*/ 0 h 151"/>
                <a:gd name="T6" fmla="*/ 0 60000 65536"/>
                <a:gd name="T7" fmla="*/ 0 60000 65536"/>
                <a:gd name="T8" fmla="*/ 0 60000 65536"/>
                <a:gd name="T9" fmla="*/ 0 w 3950"/>
                <a:gd name="T10" fmla="*/ 0 h 151"/>
                <a:gd name="T11" fmla="*/ 3950 w 3950"/>
                <a:gd name="T12" fmla="*/ 151 h 1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50" h="151">
                  <a:moveTo>
                    <a:pt x="0" y="151"/>
                  </a:moveTo>
                  <a:lnTo>
                    <a:pt x="3950" y="151"/>
                  </a:lnTo>
                  <a:lnTo>
                    <a:pt x="3950" y="0"/>
                  </a:lnTo>
                </a:path>
              </a:pathLst>
            </a:custGeom>
            <a:noFill/>
            <a:ln w="15875">
              <a:solidFill>
                <a:srgbClr val="0000FF"/>
              </a:solidFill>
              <a:round/>
              <a:headEnd type="oval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32" name="Freeform 25"/>
            <p:cNvSpPr>
              <a:spLocks/>
            </p:cNvSpPr>
            <p:nvPr/>
          </p:nvSpPr>
          <p:spPr bwMode="auto">
            <a:xfrm>
              <a:off x="1673" y="2144"/>
              <a:ext cx="475" cy="729"/>
            </a:xfrm>
            <a:custGeom>
              <a:avLst/>
              <a:gdLst>
                <a:gd name="T0" fmla="*/ 0 w 475"/>
                <a:gd name="T1" fmla="*/ 0 h 729"/>
                <a:gd name="T2" fmla="*/ 0 w 475"/>
                <a:gd name="T3" fmla="*/ 576 h 729"/>
                <a:gd name="T4" fmla="*/ 475 w 475"/>
                <a:gd name="T5" fmla="*/ 576 h 729"/>
                <a:gd name="T6" fmla="*/ 475 w 475"/>
                <a:gd name="T7" fmla="*/ 729 h 7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5"/>
                <a:gd name="T13" fmla="*/ 0 h 729"/>
                <a:gd name="T14" fmla="*/ 475 w 475"/>
                <a:gd name="T15" fmla="*/ 729 h 7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5" h="729">
                  <a:moveTo>
                    <a:pt x="0" y="0"/>
                  </a:moveTo>
                  <a:lnTo>
                    <a:pt x="0" y="576"/>
                  </a:lnTo>
                  <a:lnTo>
                    <a:pt x="475" y="576"/>
                  </a:lnTo>
                  <a:lnTo>
                    <a:pt x="475" y="729"/>
                  </a:lnTo>
                </a:path>
              </a:pathLst>
            </a:custGeom>
            <a:noFill/>
            <a:ln w="15875">
              <a:solidFill>
                <a:srgbClr val="0000FF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33" name="Freeform 26"/>
            <p:cNvSpPr>
              <a:spLocks/>
            </p:cNvSpPr>
            <p:nvPr/>
          </p:nvSpPr>
          <p:spPr bwMode="auto">
            <a:xfrm>
              <a:off x="1673" y="2104"/>
              <a:ext cx="3296" cy="183"/>
            </a:xfrm>
            <a:custGeom>
              <a:avLst/>
              <a:gdLst>
                <a:gd name="T0" fmla="*/ 0 w 3390"/>
                <a:gd name="T1" fmla="*/ 151 h 195"/>
                <a:gd name="T2" fmla="*/ 3030 w 3390"/>
                <a:gd name="T3" fmla="*/ 151 h 195"/>
                <a:gd name="T4" fmla="*/ 3030 w 3390"/>
                <a:gd name="T5" fmla="*/ 0 h 195"/>
                <a:gd name="T6" fmla="*/ 0 60000 65536"/>
                <a:gd name="T7" fmla="*/ 0 60000 65536"/>
                <a:gd name="T8" fmla="*/ 0 60000 65536"/>
                <a:gd name="T9" fmla="*/ 0 w 3390"/>
                <a:gd name="T10" fmla="*/ 0 h 195"/>
                <a:gd name="T11" fmla="*/ 3390 w 3390"/>
                <a:gd name="T12" fmla="*/ 195 h 1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90" h="195">
                  <a:moveTo>
                    <a:pt x="0" y="195"/>
                  </a:moveTo>
                  <a:lnTo>
                    <a:pt x="3390" y="195"/>
                  </a:lnTo>
                  <a:lnTo>
                    <a:pt x="3390" y="0"/>
                  </a:lnTo>
                </a:path>
              </a:pathLst>
            </a:custGeom>
            <a:noFill/>
            <a:ln w="15875">
              <a:solidFill>
                <a:schemeClr val="accent2"/>
              </a:solidFill>
              <a:round/>
              <a:headEnd type="oval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34" name="Freeform 27"/>
            <p:cNvSpPr>
              <a:spLocks/>
            </p:cNvSpPr>
            <p:nvPr/>
          </p:nvSpPr>
          <p:spPr bwMode="auto">
            <a:xfrm>
              <a:off x="2275" y="2150"/>
              <a:ext cx="989" cy="727"/>
            </a:xfrm>
            <a:custGeom>
              <a:avLst/>
              <a:gdLst>
                <a:gd name="T0" fmla="*/ 0 w 1018"/>
                <a:gd name="T1" fmla="*/ 0 h 772"/>
                <a:gd name="T2" fmla="*/ 0 w 1018"/>
                <a:gd name="T3" fmla="*/ 367 h 772"/>
                <a:gd name="T4" fmla="*/ 907 w 1018"/>
                <a:gd name="T5" fmla="*/ 367 h 772"/>
                <a:gd name="T6" fmla="*/ 907 w 1018"/>
                <a:gd name="T7" fmla="*/ 607 h 7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8"/>
                <a:gd name="T13" fmla="*/ 0 h 772"/>
                <a:gd name="T14" fmla="*/ 1018 w 1018"/>
                <a:gd name="T15" fmla="*/ 772 h 7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8" h="772">
                  <a:moveTo>
                    <a:pt x="0" y="0"/>
                  </a:moveTo>
                  <a:lnTo>
                    <a:pt x="0" y="467"/>
                  </a:lnTo>
                  <a:lnTo>
                    <a:pt x="1018" y="467"/>
                  </a:lnTo>
                  <a:lnTo>
                    <a:pt x="1018" y="772"/>
                  </a:lnTo>
                </a:path>
              </a:pathLst>
            </a:custGeom>
            <a:noFill/>
            <a:ln w="15875">
              <a:solidFill>
                <a:srgbClr val="0000FF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35" name="Line 28"/>
            <p:cNvSpPr>
              <a:spLocks noChangeShapeType="1"/>
            </p:cNvSpPr>
            <p:nvPr/>
          </p:nvSpPr>
          <p:spPr bwMode="auto">
            <a:xfrm>
              <a:off x="2139" y="2061"/>
              <a:ext cx="0" cy="18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oval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36" name="Line 29"/>
            <p:cNvSpPr>
              <a:spLocks noChangeShapeType="1"/>
            </p:cNvSpPr>
            <p:nvPr/>
          </p:nvSpPr>
          <p:spPr bwMode="auto">
            <a:xfrm>
              <a:off x="2208" y="2105"/>
              <a:ext cx="0" cy="18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oval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37" name="Freeform 30"/>
            <p:cNvSpPr>
              <a:spLocks/>
            </p:cNvSpPr>
            <p:nvPr/>
          </p:nvSpPr>
          <p:spPr bwMode="auto">
            <a:xfrm>
              <a:off x="2275" y="2109"/>
              <a:ext cx="2760" cy="224"/>
            </a:xfrm>
            <a:custGeom>
              <a:avLst/>
              <a:gdLst>
                <a:gd name="T0" fmla="*/ 0 w 2839"/>
                <a:gd name="T1" fmla="*/ 189 h 237"/>
                <a:gd name="T2" fmla="*/ 2535 w 2839"/>
                <a:gd name="T3" fmla="*/ 189 h 237"/>
                <a:gd name="T4" fmla="*/ 2535 w 2839"/>
                <a:gd name="T5" fmla="*/ 0 h 237"/>
                <a:gd name="T6" fmla="*/ 0 60000 65536"/>
                <a:gd name="T7" fmla="*/ 0 60000 65536"/>
                <a:gd name="T8" fmla="*/ 0 60000 65536"/>
                <a:gd name="T9" fmla="*/ 0 w 2839"/>
                <a:gd name="T10" fmla="*/ 0 h 237"/>
                <a:gd name="T11" fmla="*/ 2839 w 2839"/>
                <a:gd name="T12" fmla="*/ 237 h 23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39" h="237">
                  <a:moveTo>
                    <a:pt x="0" y="237"/>
                  </a:moveTo>
                  <a:lnTo>
                    <a:pt x="2839" y="237"/>
                  </a:lnTo>
                  <a:lnTo>
                    <a:pt x="2839" y="0"/>
                  </a:lnTo>
                </a:path>
              </a:pathLst>
            </a:custGeom>
            <a:noFill/>
            <a:ln w="15875">
              <a:solidFill>
                <a:schemeClr val="accent2"/>
              </a:solidFill>
              <a:round/>
              <a:headEnd type="oval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38" name="Line 31"/>
            <p:cNvSpPr>
              <a:spLocks noChangeShapeType="1"/>
            </p:cNvSpPr>
            <p:nvPr/>
          </p:nvSpPr>
          <p:spPr bwMode="auto">
            <a:xfrm>
              <a:off x="3120" y="2061"/>
              <a:ext cx="0" cy="18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oval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39" name="Line 32"/>
            <p:cNvSpPr>
              <a:spLocks noChangeShapeType="1"/>
            </p:cNvSpPr>
            <p:nvPr/>
          </p:nvSpPr>
          <p:spPr bwMode="auto">
            <a:xfrm>
              <a:off x="3619" y="2061"/>
              <a:ext cx="0" cy="18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oval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40" name="Line 33"/>
            <p:cNvSpPr>
              <a:spLocks noChangeShapeType="1"/>
            </p:cNvSpPr>
            <p:nvPr/>
          </p:nvSpPr>
          <p:spPr bwMode="auto">
            <a:xfrm>
              <a:off x="3688" y="2105"/>
              <a:ext cx="0" cy="18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oval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41" name="Freeform 34"/>
            <p:cNvSpPr>
              <a:spLocks/>
            </p:cNvSpPr>
            <p:nvPr/>
          </p:nvSpPr>
          <p:spPr bwMode="auto">
            <a:xfrm>
              <a:off x="4271" y="2128"/>
              <a:ext cx="388" cy="747"/>
            </a:xfrm>
            <a:custGeom>
              <a:avLst/>
              <a:gdLst>
                <a:gd name="T0" fmla="*/ 0 w 400"/>
                <a:gd name="T1" fmla="*/ 0 h 793"/>
                <a:gd name="T2" fmla="*/ 0 w 400"/>
                <a:gd name="T3" fmla="*/ 288 h 793"/>
                <a:gd name="T4" fmla="*/ 354 w 400"/>
                <a:gd name="T5" fmla="*/ 288 h 793"/>
                <a:gd name="T6" fmla="*/ 354 w 400"/>
                <a:gd name="T7" fmla="*/ 625 h 7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0"/>
                <a:gd name="T13" fmla="*/ 0 h 793"/>
                <a:gd name="T14" fmla="*/ 400 w 400"/>
                <a:gd name="T15" fmla="*/ 793 h 7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0" h="793">
                  <a:moveTo>
                    <a:pt x="0" y="0"/>
                  </a:moveTo>
                  <a:lnTo>
                    <a:pt x="0" y="366"/>
                  </a:lnTo>
                  <a:lnTo>
                    <a:pt x="400" y="366"/>
                  </a:lnTo>
                  <a:lnTo>
                    <a:pt x="400" y="793"/>
                  </a:lnTo>
                </a:path>
              </a:pathLst>
            </a:custGeom>
            <a:noFill/>
            <a:ln w="15875">
              <a:solidFill>
                <a:schemeClr val="accent1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42" name="Line 35"/>
            <p:cNvSpPr>
              <a:spLocks noChangeShapeType="1"/>
            </p:cNvSpPr>
            <p:nvPr/>
          </p:nvSpPr>
          <p:spPr bwMode="auto">
            <a:xfrm>
              <a:off x="4074" y="2063"/>
              <a:ext cx="0" cy="18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oval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43" name="Line 36"/>
            <p:cNvSpPr>
              <a:spLocks noChangeShapeType="1"/>
            </p:cNvSpPr>
            <p:nvPr/>
          </p:nvSpPr>
          <p:spPr bwMode="auto">
            <a:xfrm>
              <a:off x="4140" y="2107"/>
              <a:ext cx="0" cy="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oval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44" name="Freeform 37"/>
            <p:cNvSpPr>
              <a:spLocks/>
            </p:cNvSpPr>
            <p:nvPr/>
          </p:nvSpPr>
          <p:spPr bwMode="auto">
            <a:xfrm>
              <a:off x="4379" y="2114"/>
              <a:ext cx="728" cy="761"/>
            </a:xfrm>
            <a:custGeom>
              <a:avLst/>
              <a:gdLst>
                <a:gd name="T0" fmla="*/ 613 w 771"/>
                <a:gd name="T1" fmla="*/ 0 h 808"/>
                <a:gd name="T2" fmla="*/ 613 w 771"/>
                <a:gd name="T3" fmla="*/ 236 h 808"/>
                <a:gd name="T4" fmla="*/ 0 w 771"/>
                <a:gd name="T5" fmla="*/ 236 h 808"/>
                <a:gd name="T6" fmla="*/ 0 w 771"/>
                <a:gd name="T7" fmla="*/ 636 h 8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1"/>
                <a:gd name="T13" fmla="*/ 0 h 808"/>
                <a:gd name="T14" fmla="*/ 771 w 771"/>
                <a:gd name="T15" fmla="*/ 808 h 8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1" h="808">
                  <a:moveTo>
                    <a:pt x="771" y="0"/>
                  </a:moveTo>
                  <a:lnTo>
                    <a:pt x="771" y="301"/>
                  </a:lnTo>
                  <a:lnTo>
                    <a:pt x="0" y="301"/>
                  </a:lnTo>
                  <a:lnTo>
                    <a:pt x="0" y="808"/>
                  </a:lnTo>
                </a:path>
              </a:pathLst>
            </a:custGeom>
            <a:noFill/>
            <a:ln w="15875">
              <a:solidFill>
                <a:schemeClr val="accent2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45" name="Text Box 38"/>
            <p:cNvSpPr txBox="1">
              <a:spLocks noChangeArrowheads="1"/>
            </p:cNvSpPr>
            <p:nvPr/>
          </p:nvSpPr>
          <p:spPr bwMode="auto">
            <a:xfrm>
              <a:off x="600" y="2847"/>
              <a:ext cx="840" cy="552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 type="none" w="sm" len="sm"/>
            </a:ln>
          </p:spPr>
          <p:txBody>
            <a:bodyPr lIns="54000" rIns="54000" anchor="ctr">
              <a:spAutoFit/>
            </a:bodyPr>
            <a:lstStyle/>
            <a:p>
              <a:pPr algn="ctr">
                <a:spcAft>
                  <a:spcPct val="80000"/>
                </a:spcAft>
              </a:pPr>
              <a:r>
                <a:rPr kumimoji="1" lang="en-US" altLang="zh-CN" b="1" i="1">
                  <a:ea typeface="宋体" pitchFamily="2" charset="-122"/>
                </a:rPr>
                <a:t> F</a:t>
              </a:r>
              <a:r>
                <a:rPr kumimoji="1" lang="en-US" altLang="zh-CN" b="1" baseline="-25000">
                  <a:ea typeface="宋体" pitchFamily="2" charset="-122"/>
                </a:rPr>
                <a:t>&gt;</a:t>
              </a:r>
              <a:r>
                <a:rPr kumimoji="1" lang="en-US" altLang="zh-CN" b="1" i="1">
                  <a:ea typeface="宋体" pitchFamily="2" charset="-122"/>
                </a:rPr>
                <a:t>   F</a:t>
              </a:r>
              <a:r>
                <a:rPr kumimoji="1" lang="en-US" altLang="zh-CN" b="1" baseline="-25000">
                  <a:ea typeface="宋体" pitchFamily="2" charset="-122"/>
                </a:rPr>
                <a:t>=</a:t>
              </a:r>
              <a:r>
                <a:rPr kumimoji="1" lang="en-US" altLang="zh-CN" b="1" i="1">
                  <a:ea typeface="宋体" pitchFamily="2" charset="-122"/>
                </a:rPr>
                <a:t>   F</a:t>
              </a:r>
              <a:r>
                <a:rPr kumimoji="1" lang="en-US" altLang="zh-CN" b="1" baseline="-25000">
                  <a:ea typeface="宋体" pitchFamily="2" charset="-122"/>
                </a:rPr>
                <a:t>&lt; </a:t>
              </a:r>
            </a:p>
            <a:p>
              <a:pPr algn="ctr">
                <a:spcAft>
                  <a:spcPct val="80000"/>
                </a:spcAft>
              </a:pPr>
              <a:r>
                <a:rPr kumimoji="1" lang="en-US" altLang="zh-CN" b="1" i="1">
                  <a:ea typeface="宋体" pitchFamily="2" charset="-122"/>
                </a:rPr>
                <a:t>A</a:t>
              </a:r>
              <a:r>
                <a:rPr kumimoji="1" lang="en-US" altLang="zh-CN" b="1" baseline="-25000">
                  <a:ea typeface="宋体" pitchFamily="2" charset="-122"/>
                </a:rPr>
                <a:t>3</a:t>
              </a:r>
              <a:r>
                <a:rPr kumimoji="1" lang="en-US" altLang="zh-CN" b="1" i="1">
                  <a:ea typeface="宋体" pitchFamily="2" charset="-122"/>
                </a:rPr>
                <a:t>      B</a:t>
              </a:r>
              <a:r>
                <a:rPr kumimoji="1" lang="en-US" altLang="zh-CN" b="1" baseline="-25000">
                  <a:ea typeface="宋体" pitchFamily="2" charset="-122"/>
                </a:rPr>
                <a:t>3</a:t>
              </a:r>
              <a:endParaRPr kumimoji="1" lang="en-US" altLang="zh-CN" b="1" i="1">
                <a:ea typeface="宋体" pitchFamily="2" charset="-122"/>
              </a:endParaRPr>
            </a:p>
          </p:txBody>
        </p:sp>
        <p:sp>
          <p:nvSpPr>
            <p:cNvPr id="94246" name="Text Box 39"/>
            <p:cNvSpPr txBox="1">
              <a:spLocks noChangeArrowheads="1"/>
            </p:cNvSpPr>
            <p:nvPr/>
          </p:nvSpPr>
          <p:spPr bwMode="auto">
            <a:xfrm>
              <a:off x="1720" y="2847"/>
              <a:ext cx="840" cy="552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 type="none" w="sm" len="sm"/>
            </a:ln>
          </p:spPr>
          <p:txBody>
            <a:bodyPr lIns="54000" rIns="54000" anchor="ctr">
              <a:spAutoFit/>
            </a:bodyPr>
            <a:lstStyle/>
            <a:p>
              <a:pPr algn="ctr">
                <a:spcAft>
                  <a:spcPct val="80000"/>
                </a:spcAft>
              </a:pPr>
              <a:r>
                <a:rPr kumimoji="1" lang="en-US" altLang="zh-CN" b="1" i="1">
                  <a:ea typeface="宋体" pitchFamily="2" charset="-122"/>
                </a:rPr>
                <a:t>F</a:t>
              </a:r>
              <a:r>
                <a:rPr kumimoji="1" lang="en-US" altLang="zh-CN" b="1" baseline="-25000">
                  <a:ea typeface="宋体" pitchFamily="2" charset="-122"/>
                </a:rPr>
                <a:t>&gt;</a:t>
              </a:r>
              <a:r>
                <a:rPr kumimoji="1" lang="en-US" altLang="zh-CN" b="1" i="1">
                  <a:ea typeface="宋体" pitchFamily="2" charset="-122"/>
                </a:rPr>
                <a:t>   F</a:t>
              </a:r>
              <a:r>
                <a:rPr kumimoji="1" lang="en-US" altLang="zh-CN" b="1" baseline="-25000">
                  <a:ea typeface="宋体" pitchFamily="2" charset="-122"/>
                </a:rPr>
                <a:t>=</a:t>
              </a:r>
              <a:r>
                <a:rPr kumimoji="1" lang="en-US" altLang="zh-CN" b="1" i="1">
                  <a:ea typeface="宋体" pitchFamily="2" charset="-122"/>
                </a:rPr>
                <a:t>   F</a:t>
              </a:r>
              <a:r>
                <a:rPr kumimoji="1" lang="en-US" altLang="zh-CN" b="1" baseline="-25000">
                  <a:ea typeface="宋体" pitchFamily="2" charset="-122"/>
                </a:rPr>
                <a:t>&lt; </a:t>
              </a:r>
            </a:p>
            <a:p>
              <a:pPr algn="ctr">
                <a:spcAft>
                  <a:spcPct val="80000"/>
                </a:spcAft>
              </a:pPr>
              <a:r>
                <a:rPr kumimoji="1" lang="en-US" altLang="zh-CN" b="1" i="1">
                  <a:ea typeface="宋体" pitchFamily="2" charset="-122"/>
                </a:rPr>
                <a:t>A</a:t>
              </a:r>
              <a:r>
                <a:rPr kumimoji="1" lang="en-US" altLang="zh-CN" b="1" baseline="-25000">
                  <a:ea typeface="宋体" pitchFamily="2" charset="-122"/>
                </a:rPr>
                <a:t>2</a:t>
              </a:r>
              <a:r>
                <a:rPr kumimoji="1" lang="en-US" altLang="zh-CN" b="1" i="1">
                  <a:ea typeface="宋体" pitchFamily="2" charset="-122"/>
                </a:rPr>
                <a:t>      B</a:t>
              </a:r>
              <a:r>
                <a:rPr kumimoji="1" lang="en-US" altLang="zh-CN" b="1" baseline="-25000">
                  <a:ea typeface="宋体" pitchFamily="2" charset="-122"/>
                </a:rPr>
                <a:t>2</a:t>
              </a:r>
              <a:endParaRPr kumimoji="1" lang="en-US" altLang="zh-CN" b="1" i="1">
                <a:ea typeface="宋体" pitchFamily="2" charset="-122"/>
              </a:endParaRPr>
            </a:p>
          </p:txBody>
        </p:sp>
        <p:sp>
          <p:nvSpPr>
            <p:cNvPr id="94247" name="Text Box 40"/>
            <p:cNvSpPr txBox="1">
              <a:spLocks noChangeArrowheads="1"/>
            </p:cNvSpPr>
            <p:nvPr/>
          </p:nvSpPr>
          <p:spPr bwMode="auto">
            <a:xfrm>
              <a:off x="2840" y="2847"/>
              <a:ext cx="840" cy="552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 type="none" w="sm" len="sm"/>
            </a:ln>
          </p:spPr>
          <p:txBody>
            <a:bodyPr lIns="54000" rIns="54000" anchor="ctr">
              <a:spAutoFit/>
            </a:bodyPr>
            <a:lstStyle/>
            <a:p>
              <a:pPr algn="ctr">
                <a:spcAft>
                  <a:spcPct val="80000"/>
                </a:spcAft>
              </a:pPr>
              <a:r>
                <a:rPr kumimoji="1" lang="en-US" altLang="zh-CN" b="1" i="1">
                  <a:ea typeface="宋体" pitchFamily="2" charset="-122"/>
                </a:rPr>
                <a:t>F</a:t>
              </a:r>
              <a:r>
                <a:rPr kumimoji="1" lang="en-US" altLang="zh-CN" b="1" baseline="-25000">
                  <a:ea typeface="宋体" pitchFamily="2" charset="-122"/>
                </a:rPr>
                <a:t>&gt;</a:t>
              </a:r>
              <a:r>
                <a:rPr kumimoji="1" lang="en-US" altLang="zh-CN" b="1" i="1">
                  <a:ea typeface="宋体" pitchFamily="2" charset="-122"/>
                </a:rPr>
                <a:t>   F</a:t>
              </a:r>
              <a:r>
                <a:rPr kumimoji="1" lang="en-US" altLang="zh-CN" b="1" baseline="-25000">
                  <a:ea typeface="宋体" pitchFamily="2" charset="-122"/>
                </a:rPr>
                <a:t>=</a:t>
              </a:r>
              <a:r>
                <a:rPr kumimoji="1" lang="en-US" altLang="zh-CN" b="1" i="1">
                  <a:ea typeface="宋体" pitchFamily="2" charset="-122"/>
                </a:rPr>
                <a:t>   F</a:t>
              </a:r>
              <a:r>
                <a:rPr kumimoji="1" lang="en-US" altLang="zh-CN" b="1" baseline="-25000">
                  <a:ea typeface="宋体" pitchFamily="2" charset="-122"/>
                </a:rPr>
                <a:t>&lt; </a:t>
              </a:r>
            </a:p>
            <a:p>
              <a:pPr algn="ctr">
                <a:spcAft>
                  <a:spcPct val="80000"/>
                </a:spcAft>
              </a:pPr>
              <a:r>
                <a:rPr kumimoji="1" lang="en-US" altLang="zh-CN" b="1" i="1">
                  <a:ea typeface="宋体" pitchFamily="2" charset="-122"/>
                </a:rPr>
                <a:t>A</a:t>
              </a:r>
              <a:r>
                <a:rPr kumimoji="1" lang="en-US" altLang="zh-CN" b="1" baseline="-25000">
                  <a:ea typeface="宋体" pitchFamily="2" charset="-122"/>
                </a:rPr>
                <a:t>1</a:t>
              </a:r>
              <a:r>
                <a:rPr kumimoji="1" lang="en-US" altLang="zh-CN" b="1" i="1">
                  <a:ea typeface="宋体" pitchFamily="2" charset="-122"/>
                </a:rPr>
                <a:t>      B</a:t>
              </a:r>
              <a:r>
                <a:rPr kumimoji="1" lang="en-US" altLang="zh-CN" b="1" baseline="-25000">
                  <a:ea typeface="宋体" pitchFamily="2" charset="-122"/>
                </a:rPr>
                <a:t>1</a:t>
              </a:r>
              <a:endParaRPr kumimoji="1" lang="en-US" altLang="zh-CN" b="1" i="1">
                <a:ea typeface="宋体" pitchFamily="2" charset="-122"/>
              </a:endParaRPr>
            </a:p>
          </p:txBody>
        </p:sp>
        <p:sp>
          <p:nvSpPr>
            <p:cNvPr id="94248" name="Text Box 41"/>
            <p:cNvSpPr txBox="1">
              <a:spLocks noChangeArrowheads="1"/>
            </p:cNvSpPr>
            <p:nvPr/>
          </p:nvSpPr>
          <p:spPr bwMode="auto">
            <a:xfrm>
              <a:off x="3959" y="2847"/>
              <a:ext cx="840" cy="552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 type="none" w="sm" len="sm"/>
            </a:ln>
          </p:spPr>
          <p:txBody>
            <a:bodyPr lIns="54000" rIns="54000" anchor="ctr">
              <a:spAutoFit/>
            </a:bodyPr>
            <a:lstStyle/>
            <a:p>
              <a:pPr algn="ctr">
                <a:spcAft>
                  <a:spcPct val="80000"/>
                </a:spcAft>
              </a:pPr>
              <a:r>
                <a:rPr kumimoji="1" lang="en-US" altLang="zh-CN" b="1" i="1">
                  <a:ea typeface="宋体" pitchFamily="2" charset="-122"/>
                </a:rPr>
                <a:t>F</a:t>
              </a:r>
              <a:r>
                <a:rPr kumimoji="1" lang="en-US" altLang="zh-CN" b="1" baseline="-25000">
                  <a:ea typeface="宋体" pitchFamily="2" charset="-122"/>
                </a:rPr>
                <a:t>&gt;</a:t>
              </a:r>
              <a:r>
                <a:rPr kumimoji="1" lang="en-US" altLang="zh-CN" b="1" i="1">
                  <a:ea typeface="宋体" pitchFamily="2" charset="-122"/>
                </a:rPr>
                <a:t>   F</a:t>
              </a:r>
              <a:r>
                <a:rPr kumimoji="1" lang="en-US" altLang="zh-CN" b="1" baseline="-25000">
                  <a:ea typeface="宋体" pitchFamily="2" charset="-122"/>
                </a:rPr>
                <a:t>=</a:t>
              </a:r>
              <a:r>
                <a:rPr kumimoji="1" lang="en-US" altLang="zh-CN" b="1" i="1">
                  <a:ea typeface="宋体" pitchFamily="2" charset="-122"/>
                </a:rPr>
                <a:t>   F</a:t>
              </a:r>
              <a:r>
                <a:rPr kumimoji="1" lang="en-US" altLang="zh-CN" b="1" baseline="-25000">
                  <a:ea typeface="宋体" pitchFamily="2" charset="-122"/>
                </a:rPr>
                <a:t>&lt; </a:t>
              </a:r>
            </a:p>
            <a:p>
              <a:pPr algn="ctr">
                <a:spcAft>
                  <a:spcPct val="80000"/>
                </a:spcAft>
              </a:pPr>
              <a:r>
                <a:rPr kumimoji="1" lang="en-US" altLang="zh-CN" b="1" i="1">
                  <a:ea typeface="宋体" pitchFamily="2" charset="-122"/>
                </a:rPr>
                <a:t>A</a:t>
              </a:r>
              <a:r>
                <a:rPr kumimoji="1" lang="en-US" altLang="zh-CN" b="1" baseline="-25000">
                  <a:ea typeface="宋体" pitchFamily="2" charset="-122"/>
                </a:rPr>
                <a:t>0</a:t>
              </a:r>
              <a:r>
                <a:rPr kumimoji="1" lang="en-US" altLang="zh-CN" b="1" i="1">
                  <a:ea typeface="宋体" pitchFamily="2" charset="-122"/>
                </a:rPr>
                <a:t>      B</a:t>
              </a:r>
              <a:r>
                <a:rPr kumimoji="1" lang="en-US" altLang="zh-CN" b="1" baseline="-25000">
                  <a:ea typeface="宋体" pitchFamily="2" charset="-122"/>
                </a:rPr>
                <a:t>0</a:t>
              </a:r>
              <a:endParaRPr kumimoji="1" lang="en-US" altLang="zh-CN" b="1" i="1">
                <a:ea typeface="宋体" pitchFamily="2" charset="-122"/>
              </a:endParaRPr>
            </a:p>
          </p:txBody>
        </p:sp>
        <p:sp>
          <p:nvSpPr>
            <p:cNvPr id="94249" name="Freeform 42"/>
            <p:cNvSpPr>
              <a:spLocks/>
            </p:cNvSpPr>
            <p:nvPr/>
          </p:nvSpPr>
          <p:spPr bwMode="auto">
            <a:xfrm>
              <a:off x="1529" y="1708"/>
              <a:ext cx="714" cy="258"/>
            </a:xfrm>
            <a:custGeom>
              <a:avLst/>
              <a:gdLst>
                <a:gd name="T0" fmla="*/ 0 w 714"/>
                <a:gd name="T1" fmla="*/ 0 h 258"/>
                <a:gd name="T2" fmla="*/ 0 w 714"/>
                <a:gd name="T3" fmla="*/ 109 h 258"/>
                <a:gd name="T4" fmla="*/ 714 w 714"/>
                <a:gd name="T5" fmla="*/ 109 h 258"/>
                <a:gd name="T6" fmla="*/ 714 w 714"/>
                <a:gd name="T7" fmla="*/ 258 h 2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14"/>
                <a:gd name="T13" fmla="*/ 0 h 258"/>
                <a:gd name="T14" fmla="*/ 714 w 714"/>
                <a:gd name="T15" fmla="*/ 258 h 2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14" h="258">
                  <a:moveTo>
                    <a:pt x="0" y="0"/>
                  </a:moveTo>
                  <a:lnTo>
                    <a:pt x="0" y="109"/>
                  </a:lnTo>
                  <a:lnTo>
                    <a:pt x="714" y="109"/>
                  </a:lnTo>
                  <a:lnTo>
                    <a:pt x="714" y="258"/>
                  </a:lnTo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50" name="Freeform 43"/>
            <p:cNvSpPr>
              <a:spLocks/>
            </p:cNvSpPr>
            <p:nvPr/>
          </p:nvSpPr>
          <p:spPr bwMode="auto">
            <a:xfrm>
              <a:off x="1113" y="1747"/>
              <a:ext cx="247" cy="244"/>
            </a:xfrm>
            <a:custGeom>
              <a:avLst/>
              <a:gdLst>
                <a:gd name="T0" fmla="*/ 227 w 254"/>
                <a:gd name="T1" fmla="*/ 0 h 259"/>
                <a:gd name="T2" fmla="*/ 227 w 254"/>
                <a:gd name="T3" fmla="*/ 106 h 259"/>
                <a:gd name="T4" fmla="*/ 0 w 254"/>
                <a:gd name="T5" fmla="*/ 106 h 259"/>
                <a:gd name="T6" fmla="*/ 0 w 254"/>
                <a:gd name="T7" fmla="*/ 204 h 2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4"/>
                <a:gd name="T13" fmla="*/ 0 h 259"/>
                <a:gd name="T14" fmla="*/ 254 w 254"/>
                <a:gd name="T15" fmla="*/ 259 h 2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4" h="259">
                  <a:moveTo>
                    <a:pt x="254" y="0"/>
                  </a:moveTo>
                  <a:lnTo>
                    <a:pt x="254" y="134"/>
                  </a:lnTo>
                  <a:lnTo>
                    <a:pt x="0" y="134"/>
                  </a:lnTo>
                  <a:lnTo>
                    <a:pt x="0" y="259"/>
                  </a:lnTo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51" name="Freeform 44"/>
            <p:cNvSpPr>
              <a:spLocks/>
            </p:cNvSpPr>
            <p:nvPr/>
          </p:nvSpPr>
          <p:spPr bwMode="auto">
            <a:xfrm>
              <a:off x="1462" y="1738"/>
              <a:ext cx="200" cy="222"/>
            </a:xfrm>
            <a:custGeom>
              <a:avLst/>
              <a:gdLst>
                <a:gd name="T0" fmla="*/ 0 w 206"/>
                <a:gd name="T1" fmla="*/ 0 h 236"/>
                <a:gd name="T2" fmla="*/ 0 w 206"/>
                <a:gd name="T3" fmla="*/ 111 h 236"/>
                <a:gd name="T4" fmla="*/ 183 w 206"/>
                <a:gd name="T5" fmla="*/ 111 h 236"/>
                <a:gd name="T6" fmla="*/ 183 w 206"/>
                <a:gd name="T7" fmla="*/ 185 h 2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236"/>
                <a:gd name="T14" fmla="*/ 206 w 206"/>
                <a:gd name="T15" fmla="*/ 236 h 2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236">
                  <a:moveTo>
                    <a:pt x="0" y="0"/>
                  </a:moveTo>
                  <a:lnTo>
                    <a:pt x="0" y="141"/>
                  </a:lnTo>
                  <a:lnTo>
                    <a:pt x="206" y="141"/>
                  </a:lnTo>
                  <a:lnTo>
                    <a:pt x="206" y="236"/>
                  </a:lnTo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52" name="Freeform 45"/>
            <p:cNvSpPr>
              <a:spLocks/>
            </p:cNvSpPr>
            <p:nvPr/>
          </p:nvSpPr>
          <p:spPr bwMode="auto">
            <a:xfrm>
              <a:off x="3073" y="1725"/>
              <a:ext cx="260" cy="251"/>
            </a:xfrm>
            <a:custGeom>
              <a:avLst/>
              <a:gdLst>
                <a:gd name="T0" fmla="*/ 278 w 254"/>
                <a:gd name="T1" fmla="*/ 0 h 267"/>
                <a:gd name="T2" fmla="*/ 278 w 254"/>
                <a:gd name="T3" fmla="*/ 111 h 267"/>
                <a:gd name="T4" fmla="*/ 0 w 254"/>
                <a:gd name="T5" fmla="*/ 111 h 267"/>
                <a:gd name="T6" fmla="*/ 0 w 254"/>
                <a:gd name="T7" fmla="*/ 209 h 2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4"/>
                <a:gd name="T13" fmla="*/ 0 h 267"/>
                <a:gd name="T14" fmla="*/ 254 w 254"/>
                <a:gd name="T15" fmla="*/ 267 h 2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4" h="267">
                  <a:moveTo>
                    <a:pt x="254" y="0"/>
                  </a:moveTo>
                  <a:lnTo>
                    <a:pt x="254" y="142"/>
                  </a:lnTo>
                  <a:lnTo>
                    <a:pt x="0" y="142"/>
                  </a:lnTo>
                  <a:lnTo>
                    <a:pt x="0" y="267"/>
                  </a:lnTo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53" name="Freeform 46"/>
            <p:cNvSpPr>
              <a:spLocks/>
            </p:cNvSpPr>
            <p:nvPr/>
          </p:nvSpPr>
          <p:spPr bwMode="auto">
            <a:xfrm>
              <a:off x="3421" y="1715"/>
              <a:ext cx="187" cy="239"/>
            </a:xfrm>
            <a:custGeom>
              <a:avLst/>
              <a:gdLst>
                <a:gd name="T0" fmla="*/ 0 w 181"/>
                <a:gd name="T1" fmla="*/ 0 h 253"/>
                <a:gd name="T2" fmla="*/ 0 w 181"/>
                <a:gd name="T3" fmla="*/ 126 h 253"/>
                <a:gd name="T4" fmla="*/ 206 w 181"/>
                <a:gd name="T5" fmla="*/ 126 h 253"/>
                <a:gd name="T6" fmla="*/ 206 w 181"/>
                <a:gd name="T7" fmla="*/ 201 h 2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"/>
                <a:gd name="T13" fmla="*/ 0 h 253"/>
                <a:gd name="T14" fmla="*/ 181 w 181"/>
                <a:gd name="T15" fmla="*/ 253 h 2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" h="253">
                  <a:moveTo>
                    <a:pt x="0" y="0"/>
                  </a:moveTo>
                  <a:lnTo>
                    <a:pt x="0" y="158"/>
                  </a:lnTo>
                  <a:lnTo>
                    <a:pt x="181" y="158"/>
                  </a:lnTo>
                  <a:lnTo>
                    <a:pt x="181" y="253"/>
                  </a:lnTo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54" name="Freeform 47"/>
            <p:cNvSpPr>
              <a:spLocks/>
            </p:cNvSpPr>
            <p:nvPr/>
          </p:nvSpPr>
          <p:spPr bwMode="auto">
            <a:xfrm>
              <a:off x="3493" y="1716"/>
              <a:ext cx="678" cy="255"/>
            </a:xfrm>
            <a:custGeom>
              <a:avLst/>
              <a:gdLst>
                <a:gd name="T0" fmla="*/ 0 w 698"/>
                <a:gd name="T1" fmla="*/ 0 h 270"/>
                <a:gd name="T2" fmla="*/ 0 w 698"/>
                <a:gd name="T3" fmla="*/ 88 h 270"/>
                <a:gd name="T4" fmla="*/ 622 w 698"/>
                <a:gd name="T5" fmla="*/ 88 h 270"/>
                <a:gd name="T6" fmla="*/ 622 w 698"/>
                <a:gd name="T7" fmla="*/ 215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8"/>
                <a:gd name="T13" fmla="*/ 0 h 270"/>
                <a:gd name="T14" fmla="*/ 698 w 698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8" h="270">
                  <a:moveTo>
                    <a:pt x="0" y="0"/>
                  </a:moveTo>
                  <a:lnTo>
                    <a:pt x="0" y="110"/>
                  </a:lnTo>
                  <a:lnTo>
                    <a:pt x="698" y="110"/>
                  </a:lnTo>
                  <a:lnTo>
                    <a:pt x="698" y="270"/>
                  </a:lnTo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55" name="Text Box 48"/>
            <p:cNvSpPr txBox="1">
              <a:spLocks noChangeArrowheads="1"/>
            </p:cNvSpPr>
            <p:nvPr/>
          </p:nvSpPr>
          <p:spPr bwMode="auto">
            <a:xfrm>
              <a:off x="3213" y="1527"/>
              <a:ext cx="353" cy="21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 type="none" w="sm" len="sm"/>
            </a:ln>
          </p:spPr>
          <p:txBody>
            <a:bodyPr lIns="54000" tIns="10800" rIns="54000"/>
            <a:lstStyle/>
            <a:p>
              <a:pPr algn="r">
                <a:spcAft>
                  <a:spcPct val="80000"/>
                </a:spcAft>
              </a:pPr>
              <a:r>
                <a:rPr kumimoji="1" lang="en-US" altLang="zh-CN" sz="1600" b="1" i="1">
                  <a:ea typeface="宋体" pitchFamily="2" charset="-122"/>
                </a:rPr>
                <a:t> </a:t>
              </a:r>
              <a:r>
                <a:rPr kumimoji="1" lang="en-US" altLang="zh-CN" sz="1600" b="1">
                  <a:ea typeface="宋体" pitchFamily="2" charset="-122"/>
                </a:rPr>
                <a:t>≥1</a:t>
              </a:r>
            </a:p>
          </p:txBody>
        </p:sp>
        <p:sp>
          <p:nvSpPr>
            <p:cNvPr id="94256" name="Text Box 49"/>
            <p:cNvSpPr txBox="1">
              <a:spLocks noChangeArrowheads="1"/>
            </p:cNvSpPr>
            <p:nvPr/>
          </p:nvSpPr>
          <p:spPr bwMode="auto">
            <a:xfrm>
              <a:off x="948" y="1953"/>
              <a:ext cx="327" cy="21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 type="none" w="sm" len="sm"/>
            </a:ln>
          </p:spPr>
          <p:txBody>
            <a:bodyPr lIns="54000" tIns="10800" rIns="54000">
              <a:spAutoFit/>
            </a:bodyPr>
            <a:lstStyle/>
            <a:p>
              <a:pPr algn="r">
                <a:spcAft>
                  <a:spcPct val="80000"/>
                </a:spcAft>
              </a:pPr>
              <a:r>
                <a:rPr kumimoji="1" lang="en-US" altLang="zh-CN" b="1">
                  <a:latin typeface="Times New Roman" charset="0"/>
                  <a:ea typeface="宋体" pitchFamily="2" charset="-122"/>
                </a:rPr>
                <a:t> &amp;</a:t>
              </a:r>
            </a:p>
          </p:txBody>
        </p:sp>
        <p:sp>
          <p:nvSpPr>
            <p:cNvPr id="94257" name="Text Box 50"/>
            <p:cNvSpPr txBox="1">
              <a:spLocks noChangeArrowheads="1"/>
            </p:cNvSpPr>
            <p:nvPr/>
          </p:nvSpPr>
          <p:spPr bwMode="auto">
            <a:xfrm>
              <a:off x="1510" y="1953"/>
              <a:ext cx="326" cy="21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 type="none" w="sm" len="sm"/>
            </a:ln>
          </p:spPr>
          <p:txBody>
            <a:bodyPr lIns="54000" tIns="10800" rIns="54000">
              <a:spAutoFit/>
            </a:bodyPr>
            <a:lstStyle/>
            <a:p>
              <a:pPr algn="r">
                <a:spcAft>
                  <a:spcPct val="80000"/>
                </a:spcAft>
              </a:pPr>
              <a:r>
                <a:rPr kumimoji="1" lang="en-US" altLang="zh-CN" b="1">
                  <a:latin typeface="Times New Roman" charset="0"/>
                  <a:ea typeface="宋体" pitchFamily="2" charset="-122"/>
                </a:rPr>
                <a:t> &amp;</a:t>
              </a:r>
            </a:p>
          </p:txBody>
        </p:sp>
        <p:sp>
          <p:nvSpPr>
            <p:cNvPr id="94258" name="Text Box 51"/>
            <p:cNvSpPr txBox="1">
              <a:spLocks noChangeArrowheads="1"/>
            </p:cNvSpPr>
            <p:nvPr/>
          </p:nvSpPr>
          <p:spPr bwMode="auto">
            <a:xfrm>
              <a:off x="2072" y="1953"/>
              <a:ext cx="326" cy="21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 type="none" w="sm" len="sm"/>
            </a:ln>
          </p:spPr>
          <p:txBody>
            <a:bodyPr lIns="54000" tIns="10800" rIns="54000">
              <a:spAutoFit/>
            </a:bodyPr>
            <a:lstStyle/>
            <a:p>
              <a:pPr algn="r">
                <a:spcAft>
                  <a:spcPct val="80000"/>
                </a:spcAft>
              </a:pPr>
              <a:r>
                <a:rPr kumimoji="1" lang="en-US" altLang="zh-CN" b="1">
                  <a:latin typeface="Times New Roman" charset="0"/>
                  <a:ea typeface="宋体" pitchFamily="2" charset="-122"/>
                </a:rPr>
                <a:t> &amp;</a:t>
              </a:r>
            </a:p>
          </p:txBody>
        </p:sp>
        <p:sp>
          <p:nvSpPr>
            <p:cNvPr id="94259" name="Text Box 52"/>
            <p:cNvSpPr txBox="1">
              <a:spLocks noChangeArrowheads="1"/>
            </p:cNvSpPr>
            <p:nvPr/>
          </p:nvSpPr>
          <p:spPr bwMode="auto">
            <a:xfrm>
              <a:off x="2882" y="1953"/>
              <a:ext cx="327" cy="21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 type="none" w="sm" len="sm"/>
            </a:ln>
          </p:spPr>
          <p:txBody>
            <a:bodyPr lIns="54000" tIns="10800" rIns="54000">
              <a:spAutoFit/>
            </a:bodyPr>
            <a:lstStyle/>
            <a:p>
              <a:pPr algn="r">
                <a:spcAft>
                  <a:spcPct val="80000"/>
                </a:spcAft>
              </a:pPr>
              <a:r>
                <a:rPr kumimoji="1" lang="en-US" altLang="zh-CN" b="1">
                  <a:latin typeface="Times New Roman" charset="0"/>
                  <a:ea typeface="宋体" pitchFamily="2" charset="-122"/>
                </a:rPr>
                <a:t> &amp;</a:t>
              </a:r>
            </a:p>
          </p:txBody>
        </p:sp>
        <p:sp>
          <p:nvSpPr>
            <p:cNvPr id="94260" name="Text Box 53"/>
            <p:cNvSpPr txBox="1">
              <a:spLocks noChangeArrowheads="1"/>
            </p:cNvSpPr>
            <p:nvPr/>
          </p:nvSpPr>
          <p:spPr bwMode="auto">
            <a:xfrm>
              <a:off x="3444" y="1953"/>
              <a:ext cx="327" cy="21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 type="none" w="sm" len="sm"/>
            </a:ln>
          </p:spPr>
          <p:txBody>
            <a:bodyPr lIns="54000" tIns="10800" rIns="54000">
              <a:spAutoFit/>
            </a:bodyPr>
            <a:lstStyle/>
            <a:p>
              <a:pPr algn="r">
                <a:spcAft>
                  <a:spcPct val="80000"/>
                </a:spcAft>
              </a:pPr>
              <a:r>
                <a:rPr kumimoji="1" lang="en-US" altLang="zh-CN" b="1">
                  <a:latin typeface="Times New Roman" charset="0"/>
                  <a:ea typeface="宋体" pitchFamily="2" charset="-122"/>
                </a:rPr>
                <a:t> &amp;</a:t>
              </a:r>
            </a:p>
          </p:txBody>
        </p:sp>
        <p:sp>
          <p:nvSpPr>
            <p:cNvPr id="94261" name="Text Box 54"/>
            <p:cNvSpPr txBox="1">
              <a:spLocks noChangeArrowheads="1"/>
            </p:cNvSpPr>
            <p:nvPr/>
          </p:nvSpPr>
          <p:spPr bwMode="auto">
            <a:xfrm>
              <a:off x="4006" y="1953"/>
              <a:ext cx="327" cy="21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 type="none" w="sm" len="sm"/>
            </a:ln>
          </p:spPr>
          <p:txBody>
            <a:bodyPr lIns="54000" tIns="10800" rIns="54000">
              <a:spAutoFit/>
            </a:bodyPr>
            <a:lstStyle/>
            <a:p>
              <a:pPr algn="r">
                <a:spcAft>
                  <a:spcPct val="80000"/>
                </a:spcAft>
              </a:pPr>
              <a:r>
                <a:rPr kumimoji="1" lang="en-US" altLang="zh-CN" b="1">
                  <a:latin typeface="Times New Roman" charset="0"/>
                  <a:ea typeface="宋体" pitchFamily="2" charset="-122"/>
                </a:rPr>
                <a:t> &amp;</a:t>
              </a:r>
            </a:p>
          </p:txBody>
        </p:sp>
        <p:sp>
          <p:nvSpPr>
            <p:cNvPr id="94262" name="Text Box 55"/>
            <p:cNvSpPr txBox="1">
              <a:spLocks noChangeArrowheads="1"/>
            </p:cNvSpPr>
            <p:nvPr/>
          </p:nvSpPr>
          <p:spPr bwMode="auto">
            <a:xfrm>
              <a:off x="1242" y="1527"/>
              <a:ext cx="352" cy="21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 type="none" w="sm" len="sm"/>
            </a:ln>
          </p:spPr>
          <p:txBody>
            <a:bodyPr lIns="54000" tIns="10800" rIns="54000"/>
            <a:lstStyle/>
            <a:p>
              <a:pPr algn="r">
                <a:spcAft>
                  <a:spcPct val="80000"/>
                </a:spcAft>
              </a:pPr>
              <a:r>
                <a:rPr kumimoji="1" lang="en-US" altLang="zh-CN" sz="1600" b="1" i="1">
                  <a:ea typeface="宋体" pitchFamily="2" charset="-122"/>
                </a:rPr>
                <a:t> </a:t>
              </a:r>
              <a:r>
                <a:rPr kumimoji="1" lang="en-US" altLang="zh-CN" sz="1600" b="1">
                  <a:ea typeface="宋体" pitchFamily="2" charset="-122"/>
                </a:rPr>
                <a:t>≥1</a:t>
              </a:r>
            </a:p>
          </p:txBody>
        </p:sp>
        <p:sp>
          <p:nvSpPr>
            <p:cNvPr id="94263" name="Line 56"/>
            <p:cNvSpPr>
              <a:spLocks noChangeShapeType="1"/>
            </p:cNvSpPr>
            <p:nvPr/>
          </p:nvSpPr>
          <p:spPr bwMode="auto">
            <a:xfrm>
              <a:off x="3400" y="1346"/>
              <a:ext cx="0" cy="18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64" name="Line 57"/>
            <p:cNvSpPr>
              <a:spLocks noChangeShapeType="1"/>
            </p:cNvSpPr>
            <p:nvPr/>
          </p:nvSpPr>
          <p:spPr bwMode="auto">
            <a:xfrm>
              <a:off x="1440" y="1346"/>
              <a:ext cx="0" cy="18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65" name="Line 58"/>
            <p:cNvSpPr>
              <a:spLocks noChangeShapeType="1"/>
            </p:cNvSpPr>
            <p:nvPr/>
          </p:nvSpPr>
          <p:spPr bwMode="auto">
            <a:xfrm>
              <a:off x="4986" y="1346"/>
              <a:ext cx="0" cy="68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4266" name="Text Box 59"/>
            <p:cNvSpPr txBox="1">
              <a:spLocks noChangeArrowheads="1"/>
            </p:cNvSpPr>
            <p:nvPr/>
          </p:nvSpPr>
          <p:spPr bwMode="auto">
            <a:xfrm>
              <a:off x="4833" y="1955"/>
              <a:ext cx="327" cy="21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 type="none" w="sm" len="sm"/>
            </a:ln>
          </p:spPr>
          <p:txBody>
            <a:bodyPr lIns="54000" tIns="10800" rIns="54000">
              <a:spAutoFit/>
            </a:bodyPr>
            <a:lstStyle/>
            <a:p>
              <a:pPr algn="r">
                <a:spcAft>
                  <a:spcPct val="80000"/>
                </a:spcAft>
              </a:pPr>
              <a:r>
                <a:rPr kumimoji="1" lang="en-US" altLang="zh-CN" b="1">
                  <a:latin typeface="Times New Roman" charset="0"/>
                  <a:ea typeface="宋体" pitchFamily="2" charset="-122"/>
                </a:rPr>
                <a:t> &amp;</a:t>
              </a:r>
            </a:p>
          </p:txBody>
        </p:sp>
        <p:sp>
          <p:nvSpPr>
            <p:cNvPr id="94267" name="Rectangle 60"/>
            <p:cNvSpPr>
              <a:spLocks noChangeArrowheads="1"/>
            </p:cNvSpPr>
            <p:nvPr/>
          </p:nvSpPr>
          <p:spPr bwMode="auto">
            <a:xfrm>
              <a:off x="1373" y="1207"/>
              <a:ext cx="3911" cy="403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kumimoji="1" lang="en-US" altLang="zh-CN" sz="2000" b="1" i="1">
                  <a:solidFill>
                    <a:schemeClr val="tx2"/>
                  </a:solidFill>
                  <a:ea typeface="楷体_GB2312" pitchFamily="49" charset="-122"/>
                </a:rPr>
                <a:t> </a:t>
              </a:r>
              <a:r>
                <a:rPr kumimoji="1" lang="en-US" altLang="zh-CN" sz="2400" b="1" i="1">
                  <a:solidFill>
                    <a:srgbClr val="0000FF"/>
                  </a:solidFill>
                  <a:ea typeface="楷体_GB2312" pitchFamily="49" charset="-122"/>
                </a:rPr>
                <a:t>F</a:t>
              </a:r>
              <a:r>
                <a:rPr kumimoji="1" lang="en-US" altLang="zh-CN" sz="2400" b="1" baseline="-25000">
                  <a:solidFill>
                    <a:srgbClr val="0000FF"/>
                  </a:solidFill>
                  <a:ea typeface="楷体_GB2312" pitchFamily="49" charset="-122"/>
                </a:rPr>
                <a:t>&gt; </a:t>
              </a:r>
              <a:r>
                <a:rPr kumimoji="1" lang="en-US" altLang="zh-CN" sz="2400" b="1">
                  <a:solidFill>
                    <a:srgbClr val="0000FF"/>
                  </a:solidFill>
                  <a:ea typeface="楷体_GB2312" pitchFamily="49" charset="-122"/>
                </a:rPr>
                <a:t>                         </a:t>
              </a:r>
              <a:r>
                <a:rPr kumimoji="1" lang="en-US" altLang="zh-CN" sz="2400" b="1" i="1">
                  <a:solidFill>
                    <a:srgbClr val="0000FF"/>
                  </a:solidFill>
                  <a:ea typeface="楷体_GB2312" pitchFamily="49" charset="-122"/>
                </a:rPr>
                <a:t>F</a:t>
              </a:r>
              <a:r>
                <a:rPr kumimoji="1" lang="en-US" altLang="zh-CN" sz="2400" b="1" baseline="-25000">
                  <a:solidFill>
                    <a:srgbClr val="0000FF"/>
                  </a:solidFill>
                  <a:ea typeface="楷体_GB2312" pitchFamily="49" charset="-122"/>
                </a:rPr>
                <a:t>&lt;</a:t>
              </a:r>
              <a:r>
                <a:rPr kumimoji="1" lang="en-US" altLang="zh-CN" sz="2400" b="1">
                  <a:solidFill>
                    <a:srgbClr val="0000FF"/>
                  </a:solidFill>
                  <a:ea typeface="楷体_GB2312" pitchFamily="49" charset="-122"/>
                </a:rPr>
                <a:t>                            </a:t>
              </a:r>
              <a:r>
                <a:rPr kumimoji="1" lang="en-US" altLang="zh-CN" sz="2400" b="1" i="1">
                  <a:solidFill>
                    <a:srgbClr val="0000FF"/>
                  </a:solidFill>
                  <a:ea typeface="楷体_GB2312" pitchFamily="49" charset="-122"/>
                </a:rPr>
                <a:t>F</a:t>
              </a:r>
              <a:r>
                <a:rPr kumimoji="1" lang="en-US" altLang="zh-CN" sz="2400" b="1" baseline="-25000">
                  <a:solidFill>
                    <a:srgbClr val="0000FF"/>
                  </a:solidFill>
                  <a:ea typeface="楷体_GB2312" pitchFamily="49" charset="-122"/>
                </a:rPr>
                <a:t>=</a:t>
              </a:r>
              <a:r>
                <a:rPr kumimoji="1" lang="en-US" altLang="zh-CN" sz="2400" b="1">
                  <a:solidFill>
                    <a:srgbClr val="0000FF"/>
                  </a:solidFill>
                  <a:ea typeface="楷体_GB2312" pitchFamily="49" charset="-122"/>
                </a:rPr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集成数字比较器  </a:t>
            </a:r>
            <a:r>
              <a:rPr lang="en-US" altLang="zh-CN" smtClean="0"/>
              <a:t>74LS85</a:t>
            </a:r>
          </a:p>
        </p:txBody>
      </p:sp>
      <p:pic>
        <p:nvPicPr>
          <p:cNvPr id="95235" name="Picture 4" descr="IC-748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4888" y="2060575"/>
            <a:ext cx="4241800" cy="307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816100" y="2636838"/>
            <a:ext cx="2079625" cy="3279775"/>
            <a:chOff x="408" y="2132"/>
            <a:chExt cx="1310" cy="1865"/>
          </a:xfrm>
        </p:grpSpPr>
        <p:sp>
          <p:nvSpPr>
            <p:cNvPr id="95237" name="AutoShape 6"/>
            <p:cNvSpPr>
              <a:spLocks noChangeArrowheads="1"/>
            </p:cNvSpPr>
            <p:nvPr/>
          </p:nvSpPr>
          <p:spPr bwMode="auto">
            <a:xfrm>
              <a:off x="1009" y="2132"/>
              <a:ext cx="709" cy="539"/>
            </a:xfrm>
            <a:prstGeom prst="wedgeRoundRectCallout">
              <a:avLst>
                <a:gd name="adj1" fmla="val -92736"/>
                <a:gd name="adj2" fmla="val 66699"/>
                <a:gd name="adj3" fmla="val 16667"/>
              </a:avLst>
            </a:prstGeom>
            <a:noFill/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95238" name="Text Box 7"/>
            <p:cNvSpPr txBox="1">
              <a:spLocks noChangeArrowheads="1"/>
            </p:cNvSpPr>
            <p:nvPr/>
          </p:nvSpPr>
          <p:spPr bwMode="auto">
            <a:xfrm>
              <a:off x="408" y="2699"/>
              <a:ext cx="289" cy="1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FF3300"/>
                  </a:solidFill>
                  <a:latin typeface="Times New Roman" charset="0"/>
                  <a:ea typeface="宋体" pitchFamily="2" charset="-122"/>
                </a:rPr>
                <a:t>用于级联输入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-107950" y="3313113"/>
            <a:ext cx="3492500" cy="3140075"/>
            <a:chOff x="158" y="2193"/>
            <a:chExt cx="1776" cy="1978"/>
          </a:xfrm>
        </p:grpSpPr>
        <p:sp>
          <p:nvSpPr>
            <p:cNvPr id="32780" name="Text Box 4"/>
            <p:cNvSpPr txBox="1">
              <a:spLocks noChangeArrowheads="1"/>
            </p:cNvSpPr>
            <p:nvPr/>
          </p:nvSpPr>
          <p:spPr bwMode="auto">
            <a:xfrm>
              <a:off x="350" y="2193"/>
              <a:ext cx="1584" cy="197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2000" b="1">
                  <a:latin typeface="Comic Sans MS" pitchFamily="66" charset="0"/>
                  <a:ea typeface="宋体" pitchFamily="2" charset="-122"/>
                </a:rPr>
                <a:t>A=∑(1,10)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000" b="1">
                  <a:latin typeface="Comic Sans MS" pitchFamily="66" charset="0"/>
                  <a:ea typeface="宋体" pitchFamily="2" charset="-122"/>
                </a:rPr>
                <a:t>B=∑(11,12)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000" b="1">
                  <a:latin typeface="Comic Sans MS" pitchFamily="66" charset="0"/>
                  <a:ea typeface="宋体" pitchFamily="2" charset="-122"/>
                </a:rPr>
                <a:t>C=∑(8)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000" b="1">
                  <a:latin typeface="Comic Sans MS" pitchFamily="66" charset="0"/>
                  <a:ea typeface="宋体" pitchFamily="2" charset="-122"/>
                </a:rPr>
                <a:t>D=∑(1,10,13)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000" b="1">
                  <a:latin typeface="Comic Sans MS" pitchFamily="66" charset="0"/>
                  <a:ea typeface="宋体" pitchFamily="2" charset="-122"/>
                </a:rPr>
                <a:t>E=∑(1,9,10,11,13,15)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000" b="1">
                  <a:latin typeface="Comic Sans MS" pitchFamily="66" charset="0"/>
                  <a:ea typeface="宋体" pitchFamily="2" charset="-122"/>
                </a:rPr>
                <a:t>F=∑(1,8,9,13)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000" b="1">
                  <a:latin typeface="Comic Sans MS" pitchFamily="66" charset="0"/>
                  <a:ea typeface="宋体" pitchFamily="2" charset="-122"/>
                </a:rPr>
                <a:t>G=∑(0,1,13)</a:t>
              </a:r>
            </a:p>
          </p:txBody>
        </p:sp>
        <p:sp>
          <p:nvSpPr>
            <p:cNvPr id="32781" name="AutoShape 5"/>
            <p:cNvSpPr>
              <a:spLocks/>
            </p:cNvSpPr>
            <p:nvPr/>
          </p:nvSpPr>
          <p:spPr bwMode="auto">
            <a:xfrm>
              <a:off x="158" y="2193"/>
              <a:ext cx="192" cy="1824"/>
            </a:xfrm>
            <a:prstGeom prst="leftBrace">
              <a:avLst>
                <a:gd name="adj1" fmla="val 79167"/>
                <a:gd name="adj2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5724525" y="3357563"/>
            <a:ext cx="3419475" cy="3160712"/>
            <a:chOff x="3936" y="1296"/>
            <a:chExt cx="2064" cy="1991"/>
          </a:xfrm>
        </p:grpSpPr>
        <p:sp>
          <p:nvSpPr>
            <p:cNvPr id="32778" name="Text Box 7"/>
            <p:cNvSpPr txBox="1">
              <a:spLocks noChangeArrowheads="1"/>
            </p:cNvSpPr>
            <p:nvPr/>
          </p:nvSpPr>
          <p:spPr bwMode="auto">
            <a:xfrm>
              <a:off x="4080" y="1309"/>
              <a:ext cx="1920" cy="197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2000" b="1">
                  <a:latin typeface="Comic Sans MS" pitchFamily="66" charset="0"/>
                  <a:ea typeface="宋体" pitchFamily="2" charset="-122"/>
                </a:rPr>
                <a:t>A=[(w’z)’(x’yz’)’]’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000" b="1">
                  <a:latin typeface="Comic Sans MS" pitchFamily="66" charset="0"/>
                  <a:ea typeface="宋体" pitchFamily="2" charset="-122"/>
                </a:rPr>
                <a:t>B=[(xy’z’)’(x’yz)’]’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000" b="1">
                  <a:latin typeface="Comic Sans MS" pitchFamily="66" charset="0"/>
                  <a:ea typeface="宋体" pitchFamily="2" charset="-122"/>
                </a:rPr>
                <a:t>C=(wx’y’z’)’’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000" b="1">
                  <a:latin typeface="Comic Sans MS" pitchFamily="66" charset="0"/>
                  <a:ea typeface="宋体" pitchFamily="2" charset="-122"/>
                </a:rPr>
                <a:t>D=[(xy’z)’(x’yz’)’(w’z)’]’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000" b="1">
                  <a:latin typeface="Comic Sans MS" pitchFamily="66" charset="0"/>
                  <a:ea typeface="宋体" pitchFamily="2" charset="-122"/>
                </a:rPr>
                <a:t>E=[(x’y)’(z)’]’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000" b="1">
                  <a:latin typeface="Comic Sans MS" pitchFamily="66" charset="0"/>
                  <a:ea typeface="宋体" pitchFamily="2" charset="-122"/>
                </a:rPr>
                <a:t>F=[(wx’y’)’(y’z)’]’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000" b="1">
                  <a:latin typeface="Comic Sans MS" pitchFamily="66" charset="0"/>
                  <a:ea typeface="宋体" pitchFamily="2" charset="-122"/>
                </a:rPr>
                <a:t>G=[(w)(xy’z)’]’</a:t>
              </a:r>
            </a:p>
          </p:txBody>
        </p:sp>
        <p:sp>
          <p:nvSpPr>
            <p:cNvPr id="32779" name="AutoShape 8"/>
            <p:cNvSpPr>
              <a:spLocks/>
            </p:cNvSpPr>
            <p:nvPr/>
          </p:nvSpPr>
          <p:spPr bwMode="auto">
            <a:xfrm>
              <a:off x="3936" y="1296"/>
              <a:ext cx="192" cy="1824"/>
            </a:xfrm>
            <a:prstGeom prst="leftBrace">
              <a:avLst>
                <a:gd name="adj1" fmla="val 79167"/>
                <a:gd name="adj2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000" b="1">
                <a:latin typeface="Times New Roman" charset="0"/>
                <a:ea typeface="宋体" pitchFamily="2" charset="-122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132138" y="3357563"/>
            <a:ext cx="2743200" cy="3140075"/>
            <a:chOff x="2256" y="1344"/>
            <a:chExt cx="1728" cy="1978"/>
          </a:xfrm>
        </p:grpSpPr>
        <p:sp>
          <p:nvSpPr>
            <p:cNvPr id="32776" name="Text Box 10"/>
            <p:cNvSpPr txBox="1">
              <a:spLocks noChangeArrowheads="1"/>
            </p:cNvSpPr>
            <p:nvPr/>
          </p:nvSpPr>
          <p:spPr bwMode="auto">
            <a:xfrm>
              <a:off x="2400" y="1344"/>
              <a:ext cx="1584" cy="197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2000" b="1">
                  <a:latin typeface="Comic Sans MS" pitchFamily="66" charset="0"/>
                  <a:ea typeface="宋体" pitchFamily="2" charset="-122"/>
                </a:rPr>
                <a:t>A=w’z+x’yz’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000" b="1">
                  <a:latin typeface="Comic Sans MS" pitchFamily="66" charset="0"/>
                  <a:ea typeface="宋体" pitchFamily="2" charset="-122"/>
                </a:rPr>
                <a:t>B=xy’z’+x’yz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000" b="1">
                  <a:latin typeface="Comic Sans MS" pitchFamily="66" charset="0"/>
                  <a:ea typeface="宋体" pitchFamily="2" charset="-122"/>
                </a:rPr>
                <a:t>C=wx’y’z’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000" b="1">
                  <a:latin typeface="Comic Sans MS" pitchFamily="66" charset="0"/>
                  <a:ea typeface="宋体" pitchFamily="2" charset="-122"/>
                </a:rPr>
                <a:t>D=xy’z+x’yz’+w’z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000" b="1">
                  <a:latin typeface="Comic Sans MS" pitchFamily="66" charset="0"/>
                  <a:ea typeface="宋体" pitchFamily="2" charset="-122"/>
                </a:rPr>
                <a:t>E=x’y+z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000" b="1">
                  <a:latin typeface="Comic Sans MS" pitchFamily="66" charset="0"/>
                  <a:ea typeface="宋体" pitchFamily="2" charset="-122"/>
                </a:rPr>
                <a:t>F=wx’y’+yz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000" b="1">
                  <a:latin typeface="Comic Sans MS" pitchFamily="66" charset="0"/>
                  <a:ea typeface="宋体" pitchFamily="2" charset="-122"/>
                </a:rPr>
                <a:t>G=w’+xy’z</a:t>
              </a:r>
            </a:p>
          </p:txBody>
        </p:sp>
        <p:sp>
          <p:nvSpPr>
            <p:cNvPr id="32777" name="AutoShape 11"/>
            <p:cNvSpPr>
              <a:spLocks/>
            </p:cNvSpPr>
            <p:nvPr/>
          </p:nvSpPr>
          <p:spPr bwMode="auto">
            <a:xfrm>
              <a:off x="2256" y="1344"/>
              <a:ext cx="192" cy="1824"/>
            </a:xfrm>
            <a:prstGeom prst="leftBrace">
              <a:avLst>
                <a:gd name="adj1" fmla="val 79167"/>
                <a:gd name="adj2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000" b="1">
                <a:latin typeface="Times New Roman" charset="0"/>
                <a:ea typeface="宋体" pitchFamily="2" charset="-122"/>
              </a:endParaRPr>
            </a:p>
          </p:txBody>
        </p:sp>
      </p:grpSp>
      <p:sp>
        <p:nvSpPr>
          <p:cNvPr id="14348" name="AutoShape 12"/>
          <p:cNvSpPr>
            <a:spLocks noChangeArrowheads="1"/>
          </p:cNvSpPr>
          <p:nvPr/>
        </p:nvSpPr>
        <p:spPr bwMode="auto">
          <a:xfrm>
            <a:off x="2155825" y="4076700"/>
            <a:ext cx="762000" cy="619125"/>
          </a:xfrm>
          <a:prstGeom prst="rightArrow">
            <a:avLst>
              <a:gd name="adj1" fmla="val 50000"/>
              <a:gd name="adj2" fmla="val 30769"/>
            </a:avLst>
          </a:prstGeom>
          <a:solidFill>
            <a:srgbClr val="FFFF6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 sz="2000" b="1">
              <a:latin typeface="Times New Roman" charset="0"/>
              <a:ea typeface="宋体" pitchFamily="2" charset="-122"/>
            </a:endParaRPr>
          </a:p>
        </p:txBody>
      </p:sp>
      <p:sp>
        <p:nvSpPr>
          <p:cNvPr id="14349" name="AutoShape 13"/>
          <p:cNvSpPr>
            <a:spLocks noChangeArrowheads="1"/>
          </p:cNvSpPr>
          <p:nvPr/>
        </p:nvSpPr>
        <p:spPr bwMode="auto">
          <a:xfrm>
            <a:off x="5076825" y="4076700"/>
            <a:ext cx="762000" cy="622300"/>
          </a:xfrm>
          <a:prstGeom prst="rightArrow">
            <a:avLst>
              <a:gd name="adj1" fmla="val 50000"/>
              <a:gd name="adj2" fmla="val 30612"/>
            </a:avLst>
          </a:prstGeom>
          <a:solidFill>
            <a:srgbClr val="FFFF6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 sz="2000" b="1">
              <a:latin typeface="Times New Roman" charset="0"/>
              <a:ea typeface="宋体" pitchFamily="2" charset="-122"/>
            </a:endParaRPr>
          </a:p>
        </p:txBody>
      </p:sp>
      <p:pic>
        <p:nvPicPr>
          <p:cNvPr id="32775" name="Picture 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450" y="258763"/>
            <a:ext cx="7102475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8" grpId="0" animBg="1"/>
      <p:bldP spid="1434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74LS85</a:t>
            </a:r>
            <a:r>
              <a:rPr lang="zh-CN" altLang="en-US" smtClean="0"/>
              <a:t>的级联</a:t>
            </a:r>
          </a:p>
        </p:txBody>
      </p:sp>
      <p:sp>
        <p:nvSpPr>
          <p:cNvPr id="9625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0075" y="1700213"/>
            <a:ext cx="8075613" cy="1136650"/>
          </a:xfrm>
          <a:noFill/>
        </p:spPr>
        <p:txBody>
          <a:bodyPr/>
          <a:lstStyle/>
          <a:p>
            <a:pPr eaLnBrk="1" hangingPunct="1"/>
            <a:r>
              <a:rPr lang="zh-CN" altLang="en-US" smtClean="0"/>
              <a:t>两片</a:t>
            </a:r>
            <a:r>
              <a:rPr lang="en-US" altLang="zh-CN" smtClean="0"/>
              <a:t>74LS85</a:t>
            </a:r>
            <a:r>
              <a:rPr lang="zh-CN" altLang="en-US" smtClean="0"/>
              <a:t>的级联</a:t>
            </a:r>
            <a:r>
              <a:rPr lang="en-US" altLang="zh-CN" smtClean="0"/>
              <a:t>—&gt;</a:t>
            </a:r>
            <a:r>
              <a:rPr lang="zh-CN" altLang="en-US" smtClean="0"/>
              <a:t>可级联为</a:t>
            </a:r>
            <a:r>
              <a:rPr lang="en-US" altLang="zh-CN" smtClean="0"/>
              <a:t>8</a:t>
            </a:r>
            <a:r>
              <a:rPr lang="zh-CN" altLang="en-US" smtClean="0"/>
              <a:t>位二进制比较器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881063" y="2894013"/>
            <a:ext cx="7481887" cy="3378200"/>
            <a:chOff x="356" y="346"/>
            <a:chExt cx="4713" cy="2128"/>
          </a:xfrm>
        </p:grpSpPr>
        <p:sp>
          <p:nvSpPr>
            <p:cNvPr id="96261" name="Rectangle 6"/>
            <p:cNvSpPr>
              <a:spLocks noChangeArrowheads="1"/>
            </p:cNvSpPr>
            <p:nvPr/>
          </p:nvSpPr>
          <p:spPr bwMode="auto">
            <a:xfrm>
              <a:off x="1156" y="2163"/>
              <a:ext cx="3377" cy="31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 type="none" w="sm" len="sm"/>
            </a:ln>
          </p:spPr>
          <p:txBody>
            <a:bodyPr lIns="126000" rIns="126000" anchor="b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10000"/>
                </a:spcBef>
                <a:spcAft>
                  <a:spcPct val="20000"/>
                </a:spcAft>
              </a:pPr>
              <a:r>
                <a:rPr kumimoji="1" lang="zh-CN" altLang="en-US" sz="2400" b="1">
                  <a:solidFill>
                    <a:srgbClr val="0000FF"/>
                  </a:solidFill>
                  <a:ea typeface="宋体" pitchFamily="2" charset="-122"/>
                </a:rPr>
                <a:t>两片</a:t>
              </a:r>
              <a:r>
                <a:rPr kumimoji="1" lang="en-US" altLang="zh-CN" sz="2400" b="1">
                  <a:solidFill>
                    <a:srgbClr val="0000FF"/>
                  </a:solidFill>
                  <a:ea typeface="宋体" pitchFamily="2" charset="-122"/>
                </a:rPr>
                <a:t>74LS85</a:t>
              </a:r>
              <a:r>
                <a:rPr kumimoji="1" lang="zh-CN" altLang="en-US" sz="2400" b="1">
                  <a:solidFill>
                    <a:srgbClr val="0000FF"/>
                  </a:solidFill>
                  <a:ea typeface="宋体" pitchFamily="2" charset="-122"/>
                </a:rPr>
                <a:t>的级联</a:t>
              </a:r>
            </a:p>
          </p:txBody>
        </p:sp>
        <p:grpSp>
          <p:nvGrpSpPr>
            <p:cNvPr id="96262" name="Group 7"/>
            <p:cNvGrpSpPr>
              <a:grpSpLocks/>
            </p:cNvGrpSpPr>
            <p:nvPr/>
          </p:nvGrpSpPr>
          <p:grpSpPr bwMode="auto">
            <a:xfrm>
              <a:off x="567" y="482"/>
              <a:ext cx="371" cy="1521"/>
              <a:chOff x="649" y="482"/>
              <a:chExt cx="289" cy="1887"/>
            </a:xfrm>
          </p:grpSpPr>
          <p:sp>
            <p:nvSpPr>
              <p:cNvPr id="96290" name="Freeform 8"/>
              <p:cNvSpPr>
                <a:spLocks/>
              </p:cNvSpPr>
              <p:nvPr/>
            </p:nvSpPr>
            <p:spPr bwMode="auto">
              <a:xfrm>
                <a:off x="649" y="482"/>
                <a:ext cx="289" cy="1"/>
              </a:xfrm>
              <a:custGeom>
                <a:avLst/>
                <a:gdLst>
                  <a:gd name="T0" fmla="*/ 289 w 289"/>
                  <a:gd name="T1" fmla="*/ 0 h 1"/>
                  <a:gd name="T2" fmla="*/ 60 w 289"/>
                  <a:gd name="T3" fmla="*/ 0 h 1"/>
                  <a:gd name="T4" fmla="*/ 0 w 28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89"/>
                  <a:gd name="T10" fmla="*/ 0 h 1"/>
                  <a:gd name="T11" fmla="*/ 289 w 28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9" h="1">
                    <a:moveTo>
                      <a:pt x="289" y="0"/>
                    </a:moveTo>
                    <a:lnTo>
                      <a:pt x="60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91" name="Freeform 9"/>
              <p:cNvSpPr>
                <a:spLocks/>
              </p:cNvSpPr>
              <p:nvPr/>
            </p:nvSpPr>
            <p:spPr bwMode="auto">
              <a:xfrm>
                <a:off x="769" y="668"/>
                <a:ext cx="169" cy="2"/>
              </a:xfrm>
              <a:custGeom>
                <a:avLst/>
                <a:gdLst>
                  <a:gd name="T0" fmla="*/ 169 w 169"/>
                  <a:gd name="T1" fmla="*/ 0 h 2"/>
                  <a:gd name="T2" fmla="*/ 24 w 169"/>
                  <a:gd name="T3" fmla="*/ 0 h 2"/>
                  <a:gd name="T4" fmla="*/ 0 w 169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w 169"/>
                  <a:gd name="T10" fmla="*/ 0 h 2"/>
                  <a:gd name="T11" fmla="*/ 169 w 169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69" h="2">
                    <a:moveTo>
                      <a:pt x="169" y="0"/>
                    </a:moveTo>
                    <a:lnTo>
                      <a:pt x="24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92" name="Freeform 10"/>
              <p:cNvSpPr>
                <a:spLocks/>
              </p:cNvSpPr>
              <p:nvPr/>
            </p:nvSpPr>
            <p:spPr bwMode="auto">
              <a:xfrm>
                <a:off x="649" y="854"/>
                <a:ext cx="289" cy="1"/>
              </a:xfrm>
              <a:custGeom>
                <a:avLst/>
                <a:gdLst>
                  <a:gd name="T0" fmla="*/ 289 w 289"/>
                  <a:gd name="T1" fmla="*/ 0 h 1"/>
                  <a:gd name="T2" fmla="*/ 60 w 289"/>
                  <a:gd name="T3" fmla="*/ 0 h 1"/>
                  <a:gd name="T4" fmla="*/ 0 w 28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89"/>
                  <a:gd name="T10" fmla="*/ 0 h 1"/>
                  <a:gd name="T11" fmla="*/ 289 w 28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9" h="1">
                    <a:moveTo>
                      <a:pt x="289" y="0"/>
                    </a:moveTo>
                    <a:lnTo>
                      <a:pt x="60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93" name="Freeform 11"/>
              <p:cNvSpPr>
                <a:spLocks/>
              </p:cNvSpPr>
              <p:nvPr/>
            </p:nvSpPr>
            <p:spPr bwMode="auto">
              <a:xfrm>
                <a:off x="769" y="1054"/>
                <a:ext cx="169" cy="1"/>
              </a:xfrm>
              <a:custGeom>
                <a:avLst/>
                <a:gdLst>
                  <a:gd name="T0" fmla="*/ 169 w 169"/>
                  <a:gd name="T1" fmla="*/ 0 h 1"/>
                  <a:gd name="T2" fmla="*/ 24 w 169"/>
                  <a:gd name="T3" fmla="*/ 0 h 1"/>
                  <a:gd name="T4" fmla="*/ 0 w 16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69"/>
                  <a:gd name="T10" fmla="*/ 0 h 1"/>
                  <a:gd name="T11" fmla="*/ 169 w 16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69" h="1">
                    <a:moveTo>
                      <a:pt x="169" y="0"/>
                    </a:moveTo>
                    <a:lnTo>
                      <a:pt x="24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94" name="Freeform 12"/>
              <p:cNvSpPr>
                <a:spLocks/>
              </p:cNvSpPr>
              <p:nvPr/>
            </p:nvSpPr>
            <p:spPr bwMode="auto">
              <a:xfrm>
                <a:off x="649" y="1239"/>
                <a:ext cx="289" cy="1"/>
              </a:xfrm>
              <a:custGeom>
                <a:avLst/>
                <a:gdLst>
                  <a:gd name="T0" fmla="*/ 289 w 289"/>
                  <a:gd name="T1" fmla="*/ 0 h 1"/>
                  <a:gd name="T2" fmla="*/ 60 w 289"/>
                  <a:gd name="T3" fmla="*/ 0 h 1"/>
                  <a:gd name="T4" fmla="*/ 0 w 28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89"/>
                  <a:gd name="T10" fmla="*/ 0 h 1"/>
                  <a:gd name="T11" fmla="*/ 289 w 28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9" h="1">
                    <a:moveTo>
                      <a:pt x="289" y="0"/>
                    </a:moveTo>
                    <a:lnTo>
                      <a:pt x="60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95" name="Freeform 13"/>
              <p:cNvSpPr>
                <a:spLocks/>
              </p:cNvSpPr>
              <p:nvPr/>
            </p:nvSpPr>
            <p:spPr bwMode="auto">
              <a:xfrm>
                <a:off x="769" y="1426"/>
                <a:ext cx="169" cy="1"/>
              </a:xfrm>
              <a:custGeom>
                <a:avLst/>
                <a:gdLst>
                  <a:gd name="T0" fmla="*/ 169 w 169"/>
                  <a:gd name="T1" fmla="*/ 0 h 1"/>
                  <a:gd name="T2" fmla="*/ 24 w 169"/>
                  <a:gd name="T3" fmla="*/ 0 h 1"/>
                  <a:gd name="T4" fmla="*/ 0 w 16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69"/>
                  <a:gd name="T10" fmla="*/ 0 h 1"/>
                  <a:gd name="T11" fmla="*/ 169 w 16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69" h="1">
                    <a:moveTo>
                      <a:pt x="169" y="0"/>
                    </a:moveTo>
                    <a:lnTo>
                      <a:pt x="24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96" name="Freeform 14"/>
              <p:cNvSpPr>
                <a:spLocks/>
              </p:cNvSpPr>
              <p:nvPr/>
            </p:nvSpPr>
            <p:spPr bwMode="auto">
              <a:xfrm>
                <a:off x="649" y="1611"/>
                <a:ext cx="289" cy="1"/>
              </a:xfrm>
              <a:custGeom>
                <a:avLst/>
                <a:gdLst>
                  <a:gd name="T0" fmla="*/ 289 w 289"/>
                  <a:gd name="T1" fmla="*/ 0 h 1"/>
                  <a:gd name="T2" fmla="*/ 60 w 289"/>
                  <a:gd name="T3" fmla="*/ 0 h 1"/>
                  <a:gd name="T4" fmla="*/ 0 w 28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89"/>
                  <a:gd name="T10" fmla="*/ 0 h 1"/>
                  <a:gd name="T11" fmla="*/ 289 w 28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9" h="1">
                    <a:moveTo>
                      <a:pt x="289" y="0"/>
                    </a:moveTo>
                    <a:lnTo>
                      <a:pt x="60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97" name="Freeform 15"/>
              <p:cNvSpPr>
                <a:spLocks/>
              </p:cNvSpPr>
              <p:nvPr/>
            </p:nvSpPr>
            <p:spPr bwMode="auto">
              <a:xfrm>
                <a:off x="769" y="1796"/>
                <a:ext cx="169" cy="1"/>
              </a:xfrm>
              <a:custGeom>
                <a:avLst/>
                <a:gdLst>
                  <a:gd name="T0" fmla="*/ 169 w 169"/>
                  <a:gd name="T1" fmla="*/ 0 h 1"/>
                  <a:gd name="T2" fmla="*/ 24 w 169"/>
                  <a:gd name="T3" fmla="*/ 0 h 1"/>
                  <a:gd name="T4" fmla="*/ 0 w 16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69"/>
                  <a:gd name="T10" fmla="*/ 0 h 1"/>
                  <a:gd name="T11" fmla="*/ 169 w 16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69" h="1">
                    <a:moveTo>
                      <a:pt x="169" y="0"/>
                    </a:moveTo>
                    <a:lnTo>
                      <a:pt x="24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98" name="Freeform 16"/>
              <p:cNvSpPr>
                <a:spLocks/>
              </p:cNvSpPr>
              <p:nvPr/>
            </p:nvSpPr>
            <p:spPr bwMode="auto">
              <a:xfrm>
                <a:off x="649" y="1983"/>
                <a:ext cx="289" cy="1"/>
              </a:xfrm>
              <a:custGeom>
                <a:avLst/>
                <a:gdLst>
                  <a:gd name="T0" fmla="*/ 289 w 289"/>
                  <a:gd name="T1" fmla="*/ 0 h 1"/>
                  <a:gd name="T2" fmla="*/ 60 w 289"/>
                  <a:gd name="T3" fmla="*/ 0 h 1"/>
                  <a:gd name="T4" fmla="*/ 0 w 28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89"/>
                  <a:gd name="T10" fmla="*/ 0 h 1"/>
                  <a:gd name="T11" fmla="*/ 289 w 28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9" h="1">
                    <a:moveTo>
                      <a:pt x="289" y="0"/>
                    </a:moveTo>
                    <a:lnTo>
                      <a:pt x="60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99" name="Freeform 17"/>
              <p:cNvSpPr>
                <a:spLocks/>
              </p:cNvSpPr>
              <p:nvPr/>
            </p:nvSpPr>
            <p:spPr bwMode="auto">
              <a:xfrm>
                <a:off x="769" y="2181"/>
                <a:ext cx="169" cy="2"/>
              </a:xfrm>
              <a:custGeom>
                <a:avLst/>
                <a:gdLst>
                  <a:gd name="T0" fmla="*/ 169 w 169"/>
                  <a:gd name="T1" fmla="*/ 0 h 2"/>
                  <a:gd name="T2" fmla="*/ 24 w 169"/>
                  <a:gd name="T3" fmla="*/ 0 h 2"/>
                  <a:gd name="T4" fmla="*/ 0 w 169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w 169"/>
                  <a:gd name="T10" fmla="*/ 0 h 2"/>
                  <a:gd name="T11" fmla="*/ 169 w 169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69" h="2">
                    <a:moveTo>
                      <a:pt x="169" y="0"/>
                    </a:moveTo>
                    <a:lnTo>
                      <a:pt x="24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300" name="Freeform 18"/>
              <p:cNvSpPr>
                <a:spLocks/>
              </p:cNvSpPr>
              <p:nvPr/>
            </p:nvSpPr>
            <p:spPr bwMode="auto">
              <a:xfrm>
                <a:off x="649" y="2368"/>
                <a:ext cx="289" cy="1"/>
              </a:xfrm>
              <a:custGeom>
                <a:avLst/>
                <a:gdLst>
                  <a:gd name="T0" fmla="*/ 289 w 289"/>
                  <a:gd name="T1" fmla="*/ 0 h 1"/>
                  <a:gd name="T2" fmla="*/ 60 w 289"/>
                  <a:gd name="T3" fmla="*/ 0 h 1"/>
                  <a:gd name="T4" fmla="*/ 0 w 28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89"/>
                  <a:gd name="T10" fmla="*/ 0 h 1"/>
                  <a:gd name="T11" fmla="*/ 289 w 28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9" h="1">
                    <a:moveTo>
                      <a:pt x="289" y="0"/>
                    </a:moveTo>
                    <a:lnTo>
                      <a:pt x="60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301" name="Freeform 19"/>
              <p:cNvSpPr>
                <a:spLocks/>
              </p:cNvSpPr>
              <p:nvPr/>
            </p:nvSpPr>
            <p:spPr bwMode="auto">
              <a:xfrm>
                <a:off x="766" y="1984"/>
                <a:ext cx="1" cy="196"/>
              </a:xfrm>
              <a:custGeom>
                <a:avLst/>
                <a:gdLst>
                  <a:gd name="T0" fmla="*/ 0 w 1"/>
                  <a:gd name="T1" fmla="*/ 196 h 196"/>
                  <a:gd name="T2" fmla="*/ 0 w 1"/>
                  <a:gd name="T3" fmla="*/ 0 h 196"/>
                  <a:gd name="T4" fmla="*/ 0 60000 65536"/>
                  <a:gd name="T5" fmla="*/ 0 60000 65536"/>
                  <a:gd name="T6" fmla="*/ 0 w 1"/>
                  <a:gd name="T7" fmla="*/ 0 h 196"/>
                  <a:gd name="T8" fmla="*/ 1 w 1"/>
                  <a:gd name="T9" fmla="*/ 196 h 19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196">
                    <a:moveTo>
                      <a:pt x="0" y="19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round/>
                <a:headEnd/>
                <a:tailEnd type="oval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6263" name="Freeform 20"/>
            <p:cNvSpPr>
              <a:spLocks/>
            </p:cNvSpPr>
            <p:nvPr/>
          </p:nvSpPr>
          <p:spPr bwMode="auto">
            <a:xfrm>
              <a:off x="1884" y="1769"/>
              <a:ext cx="222" cy="268"/>
            </a:xfrm>
            <a:custGeom>
              <a:avLst/>
              <a:gdLst>
                <a:gd name="T0" fmla="*/ 0 w 349"/>
                <a:gd name="T1" fmla="*/ 0 h 348"/>
                <a:gd name="T2" fmla="*/ 57 w 349"/>
                <a:gd name="T3" fmla="*/ 0 h 348"/>
                <a:gd name="T4" fmla="*/ 57 w 349"/>
                <a:gd name="T5" fmla="*/ 122 h 348"/>
                <a:gd name="T6" fmla="*/ 0 60000 65536"/>
                <a:gd name="T7" fmla="*/ 0 60000 65536"/>
                <a:gd name="T8" fmla="*/ 0 60000 65536"/>
                <a:gd name="T9" fmla="*/ 0 w 349"/>
                <a:gd name="T10" fmla="*/ 0 h 348"/>
                <a:gd name="T11" fmla="*/ 349 w 349"/>
                <a:gd name="T12" fmla="*/ 348 h 3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9" h="348">
                  <a:moveTo>
                    <a:pt x="0" y="0"/>
                  </a:moveTo>
                  <a:lnTo>
                    <a:pt x="349" y="0"/>
                  </a:lnTo>
                  <a:lnTo>
                    <a:pt x="349" y="348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64" name="Freeform 21"/>
            <p:cNvSpPr>
              <a:spLocks/>
            </p:cNvSpPr>
            <p:nvPr/>
          </p:nvSpPr>
          <p:spPr bwMode="auto">
            <a:xfrm>
              <a:off x="1884" y="1250"/>
              <a:ext cx="358" cy="632"/>
            </a:xfrm>
            <a:custGeom>
              <a:avLst/>
              <a:gdLst>
                <a:gd name="T0" fmla="*/ 0 w 565"/>
                <a:gd name="T1" fmla="*/ 0 h 674"/>
                <a:gd name="T2" fmla="*/ 91 w 565"/>
                <a:gd name="T3" fmla="*/ 0 h 674"/>
                <a:gd name="T4" fmla="*/ 91 w 565"/>
                <a:gd name="T5" fmla="*/ 521 h 674"/>
                <a:gd name="T6" fmla="*/ 0 60000 65536"/>
                <a:gd name="T7" fmla="*/ 0 60000 65536"/>
                <a:gd name="T8" fmla="*/ 0 60000 65536"/>
                <a:gd name="T9" fmla="*/ 0 w 565"/>
                <a:gd name="T10" fmla="*/ 0 h 674"/>
                <a:gd name="T11" fmla="*/ 565 w 565"/>
                <a:gd name="T12" fmla="*/ 674 h 6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5" h="674">
                  <a:moveTo>
                    <a:pt x="0" y="0"/>
                  </a:moveTo>
                  <a:lnTo>
                    <a:pt x="565" y="0"/>
                  </a:lnTo>
                  <a:lnTo>
                    <a:pt x="565" y="674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65" name="Freeform 22"/>
            <p:cNvSpPr>
              <a:spLocks/>
            </p:cNvSpPr>
            <p:nvPr/>
          </p:nvSpPr>
          <p:spPr bwMode="auto">
            <a:xfrm>
              <a:off x="1882" y="754"/>
              <a:ext cx="496" cy="977"/>
            </a:xfrm>
            <a:custGeom>
              <a:avLst/>
              <a:gdLst>
                <a:gd name="T0" fmla="*/ 0 w 796"/>
                <a:gd name="T1" fmla="*/ 0 h 939"/>
                <a:gd name="T2" fmla="*/ 120 w 796"/>
                <a:gd name="T3" fmla="*/ 0 h 939"/>
                <a:gd name="T4" fmla="*/ 120 w 796"/>
                <a:gd name="T5" fmla="*/ 1101 h 939"/>
                <a:gd name="T6" fmla="*/ 0 60000 65536"/>
                <a:gd name="T7" fmla="*/ 0 60000 65536"/>
                <a:gd name="T8" fmla="*/ 0 60000 65536"/>
                <a:gd name="T9" fmla="*/ 0 w 796"/>
                <a:gd name="T10" fmla="*/ 0 h 939"/>
                <a:gd name="T11" fmla="*/ 796 w 796"/>
                <a:gd name="T12" fmla="*/ 939 h 93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96" h="939">
                  <a:moveTo>
                    <a:pt x="0" y="0"/>
                  </a:moveTo>
                  <a:lnTo>
                    <a:pt x="796" y="0"/>
                  </a:lnTo>
                  <a:lnTo>
                    <a:pt x="796" y="939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66" name="Freeform 23"/>
            <p:cNvSpPr>
              <a:spLocks/>
            </p:cNvSpPr>
            <p:nvPr/>
          </p:nvSpPr>
          <p:spPr bwMode="auto">
            <a:xfrm>
              <a:off x="2242" y="1892"/>
              <a:ext cx="1270" cy="1"/>
            </a:xfrm>
            <a:custGeom>
              <a:avLst/>
              <a:gdLst>
                <a:gd name="T0" fmla="*/ 0 w 907"/>
                <a:gd name="T1" fmla="*/ 0 h 1"/>
                <a:gd name="T2" fmla="*/ 3487 w 907"/>
                <a:gd name="T3" fmla="*/ 0 h 1"/>
                <a:gd name="T4" fmla="*/ 0 60000 65536"/>
                <a:gd name="T5" fmla="*/ 0 60000 65536"/>
                <a:gd name="T6" fmla="*/ 0 w 907"/>
                <a:gd name="T7" fmla="*/ 0 h 1"/>
                <a:gd name="T8" fmla="*/ 907 w 907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07" h="1">
                  <a:moveTo>
                    <a:pt x="0" y="0"/>
                  </a:moveTo>
                  <a:lnTo>
                    <a:pt x="907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67" name="Freeform 24"/>
            <p:cNvSpPr>
              <a:spLocks/>
            </p:cNvSpPr>
            <p:nvPr/>
          </p:nvSpPr>
          <p:spPr bwMode="auto">
            <a:xfrm>
              <a:off x="2115" y="2038"/>
              <a:ext cx="1374" cy="1"/>
            </a:xfrm>
            <a:custGeom>
              <a:avLst/>
              <a:gdLst>
                <a:gd name="T0" fmla="*/ 0 w 1125"/>
                <a:gd name="T1" fmla="*/ 0 h 1"/>
                <a:gd name="T2" fmla="*/ 2503 w 1125"/>
                <a:gd name="T3" fmla="*/ 0 h 1"/>
                <a:gd name="T4" fmla="*/ 0 60000 65536"/>
                <a:gd name="T5" fmla="*/ 0 60000 65536"/>
                <a:gd name="T6" fmla="*/ 0 w 1125"/>
                <a:gd name="T7" fmla="*/ 0 h 1"/>
                <a:gd name="T8" fmla="*/ 1125 w 112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25" h="1">
                  <a:moveTo>
                    <a:pt x="0" y="0"/>
                  </a:moveTo>
                  <a:lnTo>
                    <a:pt x="1125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6268" name="Group 25"/>
            <p:cNvGrpSpPr>
              <a:grpSpLocks/>
            </p:cNvGrpSpPr>
            <p:nvPr/>
          </p:nvGrpSpPr>
          <p:grpSpPr bwMode="auto">
            <a:xfrm>
              <a:off x="4332" y="709"/>
              <a:ext cx="737" cy="1125"/>
              <a:chOff x="4422" y="709"/>
              <a:chExt cx="737" cy="1125"/>
            </a:xfrm>
          </p:grpSpPr>
          <p:sp>
            <p:nvSpPr>
              <p:cNvPr id="96286" name="Freeform 26"/>
              <p:cNvSpPr>
                <a:spLocks/>
              </p:cNvSpPr>
              <p:nvPr/>
            </p:nvSpPr>
            <p:spPr bwMode="auto">
              <a:xfrm>
                <a:off x="4422" y="826"/>
                <a:ext cx="381" cy="1"/>
              </a:xfrm>
              <a:custGeom>
                <a:avLst/>
                <a:gdLst>
                  <a:gd name="T0" fmla="*/ 0 w 381"/>
                  <a:gd name="T1" fmla="*/ 0 h 1"/>
                  <a:gd name="T2" fmla="*/ 381 w 381"/>
                  <a:gd name="T3" fmla="*/ 0 h 1"/>
                  <a:gd name="T4" fmla="*/ 0 60000 65536"/>
                  <a:gd name="T5" fmla="*/ 0 60000 65536"/>
                  <a:gd name="T6" fmla="*/ 0 w 381"/>
                  <a:gd name="T7" fmla="*/ 0 h 1"/>
                  <a:gd name="T8" fmla="*/ 381 w 381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81" h="1">
                    <a:moveTo>
                      <a:pt x="0" y="0"/>
                    </a:moveTo>
                    <a:lnTo>
                      <a:pt x="381" y="0"/>
                    </a:lnTo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87" name="Freeform 27"/>
              <p:cNvSpPr>
                <a:spLocks/>
              </p:cNvSpPr>
              <p:nvPr/>
            </p:nvSpPr>
            <p:spPr bwMode="auto">
              <a:xfrm>
                <a:off x="4428" y="1298"/>
                <a:ext cx="352" cy="1"/>
              </a:xfrm>
              <a:custGeom>
                <a:avLst/>
                <a:gdLst>
                  <a:gd name="T0" fmla="*/ 0 w 352"/>
                  <a:gd name="T1" fmla="*/ 0 h 1"/>
                  <a:gd name="T2" fmla="*/ 352 w 352"/>
                  <a:gd name="T3" fmla="*/ 0 h 1"/>
                  <a:gd name="T4" fmla="*/ 0 60000 65536"/>
                  <a:gd name="T5" fmla="*/ 0 60000 65536"/>
                  <a:gd name="T6" fmla="*/ 0 w 352"/>
                  <a:gd name="T7" fmla="*/ 0 h 1"/>
                  <a:gd name="T8" fmla="*/ 352 w 352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52" h="1">
                    <a:moveTo>
                      <a:pt x="0" y="0"/>
                    </a:moveTo>
                    <a:lnTo>
                      <a:pt x="352" y="0"/>
                    </a:lnTo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88" name="Freeform 28"/>
              <p:cNvSpPr>
                <a:spLocks/>
              </p:cNvSpPr>
              <p:nvPr/>
            </p:nvSpPr>
            <p:spPr bwMode="auto">
              <a:xfrm>
                <a:off x="4431" y="1752"/>
                <a:ext cx="351" cy="1"/>
              </a:xfrm>
              <a:custGeom>
                <a:avLst/>
                <a:gdLst>
                  <a:gd name="T0" fmla="*/ 0 w 351"/>
                  <a:gd name="T1" fmla="*/ 0 h 1"/>
                  <a:gd name="T2" fmla="*/ 351 w 351"/>
                  <a:gd name="T3" fmla="*/ 0 h 1"/>
                  <a:gd name="T4" fmla="*/ 0 60000 65536"/>
                  <a:gd name="T5" fmla="*/ 0 60000 65536"/>
                  <a:gd name="T6" fmla="*/ 0 w 351"/>
                  <a:gd name="T7" fmla="*/ 0 h 1"/>
                  <a:gd name="T8" fmla="*/ 351 w 351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51" h="1">
                    <a:moveTo>
                      <a:pt x="0" y="0"/>
                    </a:moveTo>
                    <a:lnTo>
                      <a:pt x="351" y="0"/>
                    </a:lnTo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89" name="Rectangle 29"/>
              <p:cNvSpPr>
                <a:spLocks noChangeArrowheads="1"/>
              </p:cNvSpPr>
              <p:nvPr/>
            </p:nvSpPr>
            <p:spPr bwMode="auto">
              <a:xfrm>
                <a:off x="4787" y="709"/>
                <a:ext cx="372" cy="1125"/>
              </a:xfrm>
              <a:prstGeom prst="rect">
                <a:avLst/>
              </a:prstGeom>
              <a:noFill/>
              <a:ln w="1587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en-US" altLang="zh-CN" b="1" i="1">
                    <a:solidFill>
                      <a:srgbClr val="000000"/>
                    </a:solidFill>
                    <a:ea typeface="宋体" pitchFamily="2" charset="-122"/>
                  </a:rPr>
                  <a:t> A</a:t>
                </a:r>
                <a:r>
                  <a:rPr kumimoji="1" lang="en-US" altLang="zh-CN" b="1">
                    <a:solidFill>
                      <a:srgbClr val="000000"/>
                    </a:solidFill>
                    <a:ea typeface="宋体" pitchFamily="2" charset="-122"/>
                  </a:rPr>
                  <a:t>&lt;</a:t>
                </a:r>
                <a:r>
                  <a:rPr kumimoji="1" lang="en-US" altLang="zh-CN" b="1" i="1">
                    <a:solidFill>
                      <a:srgbClr val="000000"/>
                    </a:solidFill>
                    <a:ea typeface="宋体" pitchFamily="2" charset="-122"/>
                  </a:rPr>
                  <a:t>B </a:t>
                </a:r>
              </a:p>
              <a:p>
                <a:pPr>
                  <a:lnSpc>
                    <a:spcPct val="130000"/>
                  </a:lnSpc>
                </a:pPr>
                <a:endParaRPr kumimoji="1" lang="en-US" altLang="zh-CN" b="1" i="1">
                  <a:solidFill>
                    <a:srgbClr val="000000"/>
                  </a:solidFill>
                  <a:ea typeface="宋体" pitchFamily="2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kumimoji="1" lang="en-US" altLang="zh-CN" b="1" i="1">
                    <a:solidFill>
                      <a:srgbClr val="000000"/>
                    </a:solidFill>
                    <a:ea typeface="宋体" pitchFamily="2" charset="-122"/>
                  </a:rPr>
                  <a:t> A</a:t>
                </a:r>
                <a:r>
                  <a:rPr kumimoji="1" lang="en-US" altLang="zh-CN" b="1">
                    <a:solidFill>
                      <a:srgbClr val="000000"/>
                    </a:solidFill>
                    <a:ea typeface="宋体" pitchFamily="2" charset="-122"/>
                  </a:rPr>
                  <a:t>&gt;</a:t>
                </a:r>
                <a:r>
                  <a:rPr kumimoji="1" lang="en-US" altLang="zh-CN" b="1" i="1">
                    <a:solidFill>
                      <a:srgbClr val="000000"/>
                    </a:solidFill>
                    <a:ea typeface="宋体" pitchFamily="2" charset="-122"/>
                  </a:rPr>
                  <a:t>B</a:t>
                </a:r>
              </a:p>
              <a:p>
                <a:pPr>
                  <a:lnSpc>
                    <a:spcPct val="130000"/>
                  </a:lnSpc>
                </a:pPr>
                <a:endParaRPr kumimoji="1" lang="en-US" altLang="zh-CN" b="1" i="1">
                  <a:solidFill>
                    <a:srgbClr val="000000"/>
                  </a:solidFill>
                  <a:ea typeface="宋体" pitchFamily="2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kumimoji="1" lang="en-US" altLang="zh-CN" b="1" i="1">
                    <a:solidFill>
                      <a:srgbClr val="000000"/>
                    </a:solidFill>
                    <a:ea typeface="宋体" pitchFamily="2" charset="-122"/>
                  </a:rPr>
                  <a:t> A</a:t>
                </a:r>
                <a:r>
                  <a:rPr kumimoji="1" lang="en-US" altLang="zh-CN" b="1">
                    <a:solidFill>
                      <a:srgbClr val="000000"/>
                    </a:solidFill>
                    <a:ea typeface="宋体" pitchFamily="2" charset="-122"/>
                  </a:rPr>
                  <a:t>=</a:t>
                </a:r>
                <a:r>
                  <a:rPr kumimoji="1" lang="en-US" altLang="zh-CN" b="1" i="1">
                    <a:solidFill>
                      <a:srgbClr val="000000"/>
                    </a:solidFill>
                    <a:ea typeface="宋体" pitchFamily="2" charset="-122"/>
                  </a:rPr>
                  <a:t>B</a:t>
                </a:r>
                <a:endParaRPr kumimoji="1" lang="en-US" altLang="zh-CN" b="1" i="1">
                  <a:ea typeface="宋体" pitchFamily="2" charset="-122"/>
                </a:endParaRPr>
              </a:p>
            </p:txBody>
          </p:sp>
        </p:grpSp>
        <p:grpSp>
          <p:nvGrpSpPr>
            <p:cNvPr id="96269" name="Group 30"/>
            <p:cNvGrpSpPr>
              <a:grpSpLocks/>
            </p:cNvGrpSpPr>
            <p:nvPr/>
          </p:nvGrpSpPr>
          <p:grpSpPr bwMode="auto">
            <a:xfrm>
              <a:off x="3016" y="527"/>
              <a:ext cx="482" cy="1043"/>
              <a:chOff x="3169" y="1387"/>
              <a:chExt cx="289" cy="1192"/>
            </a:xfrm>
          </p:grpSpPr>
          <p:sp>
            <p:nvSpPr>
              <p:cNvPr id="96278" name="Freeform 31"/>
              <p:cNvSpPr>
                <a:spLocks/>
              </p:cNvSpPr>
              <p:nvPr/>
            </p:nvSpPr>
            <p:spPr bwMode="auto">
              <a:xfrm>
                <a:off x="3169" y="1387"/>
                <a:ext cx="289" cy="1"/>
              </a:xfrm>
              <a:custGeom>
                <a:avLst/>
                <a:gdLst>
                  <a:gd name="T0" fmla="*/ 289 w 289"/>
                  <a:gd name="T1" fmla="*/ 0 h 1"/>
                  <a:gd name="T2" fmla="*/ 60 w 289"/>
                  <a:gd name="T3" fmla="*/ 0 h 1"/>
                  <a:gd name="T4" fmla="*/ 0 w 28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89"/>
                  <a:gd name="T10" fmla="*/ 0 h 1"/>
                  <a:gd name="T11" fmla="*/ 289 w 28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9" h="1">
                    <a:moveTo>
                      <a:pt x="289" y="0"/>
                    </a:moveTo>
                    <a:lnTo>
                      <a:pt x="60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79" name="Freeform 32"/>
              <p:cNvSpPr>
                <a:spLocks/>
              </p:cNvSpPr>
              <p:nvPr/>
            </p:nvSpPr>
            <p:spPr bwMode="auto">
              <a:xfrm>
                <a:off x="3289" y="1556"/>
                <a:ext cx="169" cy="1"/>
              </a:xfrm>
              <a:custGeom>
                <a:avLst/>
                <a:gdLst>
                  <a:gd name="T0" fmla="*/ 169 w 169"/>
                  <a:gd name="T1" fmla="*/ 0 h 1"/>
                  <a:gd name="T2" fmla="*/ 24 w 169"/>
                  <a:gd name="T3" fmla="*/ 0 h 1"/>
                  <a:gd name="T4" fmla="*/ 0 w 16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69"/>
                  <a:gd name="T10" fmla="*/ 0 h 1"/>
                  <a:gd name="T11" fmla="*/ 169 w 16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69" h="1">
                    <a:moveTo>
                      <a:pt x="169" y="0"/>
                    </a:moveTo>
                    <a:lnTo>
                      <a:pt x="24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80" name="Freeform 33"/>
              <p:cNvSpPr>
                <a:spLocks/>
              </p:cNvSpPr>
              <p:nvPr/>
            </p:nvSpPr>
            <p:spPr bwMode="auto">
              <a:xfrm>
                <a:off x="3169" y="1724"/>
                <a:ext cx="289" cy="1"/>
              </a:xfrm>
              <a:custGeom>
                <a:avLst/>
                <a:gdLst>
                  <a:gd name="T0" fmla="*/ 289 w 289"/>
                  <a:gd name="T1" fmla="*/ 0 h 1"/>
                  <a:gd name="T2" fmla="*/ 60 w 289"/>
                  <a:gd name="T3" fmla="*/ 0 h 1"/>
                  <a:gd name="T4" fmla="*/ 0 w 28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89"/>
                  <a:gd name="T10" fmla="*/ 0 h 1"/>
                  <a:gd name="T11" fmla="*/ 289 w 28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9" h="1">
                    <a:moveTo>
                      <a:pt x="289" y="0"/>
                    </a:moveTo>
                    <a:lnTo>
                      <a:pt x="60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81" name="Freeform 34"/>
              <p:cNvSpPr>
                <a:spLocks/>
              </p:cNvSpPr>
              <p:nvPr/>
            </p:nvSpPr>
            <p:spPr bwMode="auto">
              <a:xfrm>
                <a:off x="3289" y="1905"/>
                <a:ext cx="169" cy="1"/>
              </a:xfrm>
              <a:custGeom>
                <a:avLst/>
                <a:gdLst>
                  <a:gd name="T0" fmla="*/ 169 w 169"/>
                  <a:gd name="T1" fmla="*/ 0 h 1"/>
                  <a:gd name="T2" fmla="*/ 24 w 169"/>
                  <a:gd name="T3" fmla="*/ 0 h 1"/>
                  <a:gd name="T4" fmla="*/ 0 w 16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69"/>
                  <a:gd name="T10" fmla="*/ 0 h 1"/>
                  <a:gd name="T11" fmla="*/ 169 w 16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69" h="1">
                    <a:moveTo>
                      <a:pt x="169" y="0"/>
                    </a:moveTo>
                    <a:lnTo>
                      <a:pt x="24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82" name="Freeform 35"/>
              <p:cNvSpPr>
                <a:spLocks/>
              </p:cNvSpPr>
              <p:nvPr/>
            </p:nvSpPr>
            <p:spPr bwMode="auto">
              <a:xfrm>
                <a:off x="3169" y="2073"/>
                <a:ext cx="289" cy="1"/>
              </a:xfrm>
              <a:custGeom>
                <a:avLst/>
                <a:gdLst>
                  <a:gd name="T0" fmla="*/ 289 w 289"/>
                  <a:gd name="T1" fmla="*/ 0 h 1"/>
                  <a:gd name="T2" fmla="*/ 60 w 289"/>
                  <a:gd name="T3" fmla="*/ 0 h 1"/>
                  <a:gd name="T4" fmla="*/ 0 w 28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89"/>
                  <a:gd name="T10" fmla="*/ 0 h 1"/>
                  <a:gd name="T11" fmla="*/ 289 w 28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9" h="1">
                    <a:moveTo>
                      <a:pt x="289" y="0"/>
                    </a:moveTo>
                    <a:lnTo>
                      <a:pt x="60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83" name="Freeform 36"/>
              <p:cNvSpPr>
                <a:spLocks/>
              </p:cNvSpPr>
              <p:nvPr/>
            </p:nvSpPr>
            <p:spPr bwMode="auto">
              <a:xfrm>
                <a:off x="3289" y="2242"/>
                <a:ext cx="169" cy="1"/>
              </a:xfrm>
              <a:custGeom>
                <a:avLst/>
                <a:gdLst>
                  <a:gd name="T0" fmla="*/ 169 w 169"/>
                  <a:gd name="T1" fmla="*/ 0 h 1"/>
                  <a:gd name="T2" fmla="*/ 24 w 169"/>
                  <a:gd name="T3" fmla="*/ 0 h 1"/>
                  <a:gd name="T4" fmla="*/ 0 w 16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69"/>
                  <a:gd name="T10" fmla="*/ 0 h 1"/>
                  <a:gd name="T11" fmla="*/ 169 w 16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69" h="1">
                    <a:moveTo>
                      <a:pt x="169" y="0"/>
                    </a:moveTo>
                    <a:lnTo>
                      <a:pt x="24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84" name="Freeform 37"/>
              <p:cNvSpPr>
                <a:spLocks/>
              </p:cNvSpPr>
              <p:nvPr/>
            </p:nvSpPr>
            <p:spPr bwMode="auto">
              <a:xfrm>
                <a:off x="3169" y="2410"/>
                <a:ext cx="289" cy="1"/>
              </a:xfrm>
              <a:custGeom>
                <a:avLst/>
                <a:gdLst>
                  <a:gd name="T0" fmla="*/ 289 w 289"/>
                  <a:gd name="T1" fmla="*/ 0 h 1"/>
                  <a:gd name="T2" fmla="*/ 60 w 289"/>
                  <a:gd name="T3" fmla="*/ 0 h 1"/>
                  <a:gd name="T4" fmla="*/ 0 w 28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89"/>
                  <a:gd name="T10" fmla="*/ 0 h 1"/>
                  <a:gd name="T11" fmla="*/ 289 w 28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9" h="1">
                    <a:moveTo>
                      <a:pt x="289" y="0"/>
                    </a:moveTo>
                    <a:lnTo>
                      <a:pt x="60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85" name="Freeform 38"/>
              <p:cNvSpPr>
                <a:spLocks/>
              </p:cNvSpPr>
              <p:nvPr/>
            </p:nvSpPr>
            <p:spPr bwMode="auto">
              <a:xfrm>
                <a:off x="3289" y="2578"/>
                <a:ext cx="169" cy="1"/>
              </a:xfrm>
              <a:custGeom>
                <a:avLst/>
                <a:gdLst>
                  <a:gd name="T0" fmla="*/ 169 w 169"/>
                  <a:gd name="T1" fmla="*/ 0 h 1"/>
                  <a:gd name="T2" fmla="*/ 24 w 169"/>
                  <a:gd name="T3" fmla="*/ 0 h 1"/>
                  <a:gd name="T4" fmla="*/ 0 w 16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69"/>
                  <a:gd name="T10" fmla="*/ 0 h 1"/>
                  <a:gd name="T11" fmla="*/ 169 w 16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69" h="1">
                    <a:moveTo>
                      <a:pt x="169" y="0"/>
                    </a:moveTo>
                    <a:lnTo>
                      <a:pt x="24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6270" name="Rectangle 39"/>
            <p:cNvSpPr>
              <a:spLocks noChangeArrowheads="1"/>
            </p:cNvSpPr>
            <p:nvPr/>
          </p:nvSpPr>
          <p:spPr bwMode="auto">
            <a:xfrm>
              <a:off x="356" y="1541"/>
              <a:ext cx="224" cy="553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140000"/>
                </a:lnSpc>
                <a:spcAft>
                  <a:spcPct val="40000"/>
                </a:spcAft>
              </a:pPr>
              <a:r>
                <a:rPr kumimoji="1" lang="en-US" altLang="zh-CN" b="1">
                  <a:solidFill>
                    <a:srgbClr val="FF0000"/>
                  </a:solidFill>
                  <a:ea typeface="宋体" pitchFamily="2" charset="-122"/>
                </a:rPr>
                <a:t>“0”</a:t>
              </a:r>
            </a:p>
            <a:p>
              <a:pPr algn="ctr">
                <a:lnSpc>
                  <a:spcPct val="140000"/>
                </a:lnSpc>
                <a:spcAft>
                  <a:spcPct val="40000"/>
                </a:spcAft>
              </a:pPr>
              <a:r>
                <a:rPr kumimoji="1" lang="en-US" altLang="zh-CN" b="1">
                  <a:solidFill>
                    <a:srgbClr val="FF0000"/>
                  </a:solidFill>
                  <a:ea typeface="宋体" pitchFamily="2" charset="-122"/>
                </a:rPr>
                <a:t>“1”</a:t>
              </a:r>
            </a:p>
          </p:txBody>
        </p:sp>
        <p:sp>
          <p:nvSpPr>
            <p:cNvPr id="96271" name="Freeform 40"/>
            <p:cNvSpPr>
              <a:spLocks/>
            </p:cNvSpPr>
            <p:nvPr/>
          </p:nvSpPr>
          <p:spPr bwMode="auto">
            <a:xfrm>
              <a:off x="2378" y="1734"/>
              <a:ext cx="1115" cy="1"/>
            </a:xfrm>
            <a:custGeom>
              <a:avLst/>
              <a:gdLst>
                <a:gd name="T0" fmla="*/ 0 w 661"/>
                <a:gd name="T1" fmla="*/ 0 h 1"/>
                <a:gd name="T2" fmla="*/ 5352 w 661"/>
                <a:gd name="T3" fmla="*/ 0 h 1"/>
                <a:gd name="T4" fmla="*/ 0 60000 65536"/>
                <a:gd name="T5" fmla="*/ 0 60000 65536"/>
                <a:gd name="T6" fmla="*/ 0 w 661"/>
                <a:gd name="T7" fmla="*/ 0 h 1"/>
                <a:gd name="T8" fmla="*/ 661 w 66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61" h="1">
                  <a:moveTo>
                    <a:pt x="0" y="0"/>
                  </a:moveTo>
                  <a:lnTo>
                    <a:pt x="661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72" name="Rectangle 41"/>
            <p:cNvSpPr>
              <a:spLocks noChangeArrowheads="1"/>
            </p:cNvSpPr>
            <p:nvPr/>
          </p:nvSpPr>
          <p:spPr bwMode="auto">
            <a:xfrm>
              <a:off x="3470" y="391"/>
              <a:ext cx="1015" cy="1762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altLang="zh-CN" sz="1600" b="1" i="1" dirty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r>
                <a:rPr kumimoji="1" lang="en-US" altLang="zh-CN" sz="1600" b="1" baseline="-25000" dirty="0">
                  <a:solidFill>
                    <a:srgbClr val="000000"/>
                  </a:solidFill>
                  <a:ea typeface="宋体" pitchFamily="2" charset="-122"/>
                </a:rPr>
                <a:t>3 </a:t>
              </a:r>
            </a:p>
            <a:p>
              <a:r>
                <a:rPr kumimoji="1" lang="en-US" altLang="zh-CN" sz="1600" b="1" i="1" dirty="0">
                  <a:solidFill>
                    <a:srgbClr val="000000"/>
                  </a:solidFill>
                  <a:ea typeface="宋体" pitchFamily="2" charset="-122"/>
                </a:rPr>
                <a:t>B</a:t>
              </a:r>
              <a:r>
                <a:rPr kumimoji="1" lang="en-US" altLang="zh-CN" sz="1600" b="1" baseline="-25000" dirty="0">
                  <a:solidFill>
                    <a:srgbClr val="000000"/>
                  </a:solidFill>
                  <a:ea typeface="宋体" pitchFamily="2" charset="-122"/>
                </a:rPr>
                <a:t>3</a:t>
              </a:r>
            </a:p>
            <a:p>
              <a:r>
                <a:rPr kumimoji="1" lang="en-US" altLang="zh-CN" sz="1600" b="1" i="1" dirty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r>
                <a:rPr kumimoji="1" lang="en-US" altLang="zh-CN" sz="1600" b="1" baseline="-25000" dirty="0">
                  <a:solidFill>
                    <a:srgbClr val="000000"/>
                  </a:solidFill>
                  <a:ea typeface="宋体" pitchFamily="2" charset="-122"/>
                </a:rPr>
                <a:t>2                       </a:t>
              </a:r>
              <a:r>
                <a:rPr kumimoji="1" lang="en-US" altLang="zh-CN" sz="1600" b="1" i="1" dirty="0">
                  <a:solidFill>
                    <a:srgbClr val="000000"/>
                  </a:solidFill>
                  <a:ea typeface="宋体" pitchFamily="2" charset="-122"/>
                </a:rPr>
                <a:t>Y</a:t>
              </a:r>
              <a:r>
                <a:rPr kumimoji="1" lang="en-US" altLang="zh-CN" sz="1600" b="1" dirty="0">
                  <a:solidFill>
                    <a:srgbClr val="000000"/>
                  </a:solidFill>
                  <a:ea typeface="宋体" pitchFamily="2" charset="-122"/>
                </a:rPr>
                <a:t>&lt;</a:t>
              </a:r>
              <a:r>
                <a:rPr kumimoji="1" lang="en-US" altLang="zh-CN" sz="1600" b="1" i="1" dirty="0">
                  <a:solidFill>
                    <a:srgbClr val="000000"/>
                  </a:solidFill>
                  <a:ea typeface="宋体" pitchFamily="2" charset="-122"/>
                </a:rPr>
                <a:t> </a:t>
              </a:r>
            </a:p>
            <a:p>
              <a:r>
                <a:rPr kumimoji="1" lang="en-US" altLang="zh-CN" sz="1600" b="1" i="1" dirty="0">
                  <a:solidFill>
                    <a:srgbClr val="000000"/>
                  </a:solidFill>
                  <a:ea typeface="宋体" pitchFamily="2" charset="-122"/>
                </a:rPr>
                <a:t>B</a:t>
              </a:r>
              <a:r>
                <a:rPr kumimoji="1" lang="en-US" altLang="zh-CN" sz="1600" b="1" baseline="-25000" dirty="0">
                  <a:solidFill>
                    <a:srgbClr val="000000"/>
                  </a:solidFill>
                  <a:ea typeface="宋体" pitchFamily="2" charset="-122"/>
                </a:rPr>
                <a:t>2</a:t>
              </a:r>
            </a:p>
            <a:p>
              <a:r>
                <a:rPr kumimoji="1" lang="en-US" altLang="zh-CN" sz="1600" b="1" i="1" dirty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r>
                <a:rPr kumimoji="1" lang="en-US" altLang="zh-CN" sz="1600" b="1" baseline="-25000" dirty="0">
                  <a:solidFill>
                    <a:srgbClr val="000000"/>
                  </a:solidFill>
                  <a:ea typeface="宋体" pitchFamily="2" charset="-122"/>
                </a:rPr>
                <a:t>1</a:t>
              </a:r>
            </a:p>
            <a:p>
              <a:r>
                <a:rPr kumimoji="1" lang="en-US" altLang="zh-CN" sz="1600" b="1" i="1" dirty="0">
                  <a:solidFill>
                    <a:srgbClr val="000000"/>
                  </a:solidFill>
                  <a:ea typeface="宋体" pitchFamily="2" charset="-122"/>
                </a:rPr>
                <a:t>B</a:t>
              </a:r>
              <a:r>
                <a:rPr kumimoji="1" lang="en-US" altLang="zh-CN" sz="1600" b="1" baseline="-25000" dirty="0">
                  <a:solidFill>
                    <a:srgbClr val="000000"/>
                  </a:solidFill>
                  <a:ea typeface="宋体" pitchFamily="2" charset="-122"/>
                </a:rPr>
                <a:t>1     </a:t>
              </a:r>
              <a:r>
                <a:rPr kumimoji="1" lang="en-US" altLang="zh-CN" sz="1600" b="1" dirty="0" smtClean="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(</a:t>
              </a:r>
              <a:r>
                <a:rPr kumimoji="1" lang="zh-CN" altLang="en-US" sz="1600" b="1" dirty="0" smtClean="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高位</a:t>
              </a:r>
              <a:r>
                <a:rPr kumimoji="1" lang="en-US" altLang="zh-CN" sz="1600" b="1" dirty="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)</a:t>
              </a:r>
              <a:r>
                <a:rPr kumimoji="1" lang="en-US" altLang="zh-CN" sz="1600" b="1" baseline="-25000" dirty="0">
                  <a:solidFill>
                    <a:srgbClr val="000000"/>
                  </a:solidFill>
                  <a:ea typeface="宋体" pitchFamily="2" charset="-122"/>
                </a:rPr>
                <a:t>   </a:t>
              </a:r>
              <a:r>
                <a:rPr kumimoji="1" lang="en-US" altLang="zh-CN" sz="1600" b="1" i="1" dirty="0">
                  <a:solidFill>
                    <a:srgbClr val="000000"/>
                  </a:solidFill>
                  <a:ea typeface="宋体" pitchFamily="2" charset="-122"/>
                </a:rPr>
                <a:t>Y</a:t>
              </a:r>
              <a:r>
                <a:rPr kumimoji="1" lang="en-US" altLang="zh-CN" sz="1600" b="1" dirty="0">
                  <a:solidFill>
                    <a:srgbClr val="000000"/>
                  </a:solidFill>
                  <a:ea typeface="宋体" pitchFamily="2" charset="-122"/>
                </a:rPr>
                <a:t>&gt;</a:t>
              </a:r>
            </a:p>
            <a:p>
              <a:r>
                <a:rPr kumimoji="1" lang="en-US" altLang="zh-CN" sz="1600" b="1" i="1" dirty="0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r>
                <a:rPr kumimoji="1" lang="en-US" altLang="zh-CN" sz="1600" b="1" baseline="-25000" dirty="0">
                  <a:solidFill>
                    <a:srgbClr val="000000"/>
                  </a:solidFill>
                  <a:ea typeface="宋体" pitchFamily="2" charset="-122"/>
                </a:rPr>
                <a:t>0</a:t>
              </a:r>
            </a:p>
            <a:p>
              <a:r>
                <a:rPr kumimoji="1" lang="en-US" altLang="zh-CN" sz="1600" b="1" i="1" dirty="0">
                  <a:solidFill>
                    <a:srgbClr val="000000"/>
                  </a:solidFill>
                  <a:ea typeface="宋体" pitchFamily="2" charset="-122"/>
                </a:rPr>
                <a:t>B</a:t>
              </a:r>
              <a:r>
                <a:rPr kumimoji="1" lang="en-US" altLang="zh-CN" sz="1600" b="1" baseline="-25000" dirty="0">
                  <a:solidFill>
                    <a:srgbClr val="000000"/>
                  </a:solidFill>
                  <a:ea typeface="宋体" pitchFamily="2" charset="-122"/>
                </a:rPr>
                <a:t>0                             </a:t>
              </a:r>
            </a:p>
            <a:p>
              <a:r>
                <a:rPr kumimoji="1" lang="en-US" altLang="zh-CN" sz="1600" b="1" i="1" dirty="0">
                  <a:solidFill>
                    <a:srgbClr val="000000"/>
                  </a:solidFill>
                  <a:ea typeface="宋体" pitchFamily="2" charset="-122"/>
                </a:rPr>
                <a:t>I&lt;                Y=</a:t>
              </a:r>
            </a:p>
            <a:p>
              <a:r>
                <a:rPr kumimoji="1" lang="en-US" altLang="zh-CN" sz="1600" b="1" i="1" dirty="0">
                  <a:solidFill>
                    <a:srgbClr val="000000"/>
                  </a:solidFill>
                  <a:ea typeface="宋体" pitchFamily="2" charset="-122"/>
                </a:rPr>
                <a:t>I&gt;</a:t>
              </a:r>
            </a:p>
            <a:p>
              <a:r>
                <a:rPr kumimoji="1" lang="en-US" altLang="zh-CN" sz="1600" b="1" i="1" dirty="0">
                  <a:solidFill>
                    <a:srgbClr val="000000"/>
                  </a:solidFill>
                  <a:ea typeface="宋体" pitchFamily="2" charset="-122"/>
                </a:rPr>
                <a:t>I=</a:t>
              </a:r>
            </a:p>
          </p:txBody>
        </p:sp>
        <p:sp>
          <p:nvSpPr>
            <p:cNvPr id="96273" name="Rectangle 42"/>
            <p:cNvSpPr>
              <a:spLocks noChangeArrowheads="1"/>
            </p:cNvSpPr>
            <p:nvPr/>
          </p:nvSpPr>
          <p:spPr bwMode="auto">
            <a:xfrm>
              <a:off x="387" y="346"/>
              <a:ext cx="201" cy="1124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ct val="70000"/>
                </a:spcAft>
              </a:pPr>
              <a:r>
                <a:rPr kumimoji="1" lang="en-US" altLang="zh-CN" sz="1600" b="1" i="1">
                  <a:solidFill>
                    <a:srgbClr val="000000"/>
                  </a:solidFill>
                  <a:ea typeface="宋体" pitchFamily="2" charset="-122"/>
                </a:rPr>
                <a:t> A</a:t>
              </a:r>
              <a:r>
                <a:rPr kumimoji="1" lang="en-US" altLang="zh-CN" sz="1600" b="1" baseline="-25000">
                  <a:solidFill>
                    <a:srgbClr val="000000"/>
                  </a:solidFill>
                  <a:ea typeface="宋体" pitchFamily="2" charset="-122"/>
                </a:rPr>
                <a:t>3 </a:t>
              </a:r>
            </a:p>
            <a:p>
              <a:pPr algn="ctr">
                <a:lnSpc>
                  <a:spcPct val="130000"/>
                </a:lnSpc>
                <a:spcAft>
                  <a:spcPct val="70000"/>
                </a:spcAft>
              </a:pPr>
              <a:r>
                <a:rPr kumimoji="1" lang="en-US" altLang="zh-CN" sz="1600" b="1" i="1">
                  <a:solidFill>
                    <a:srgbClr val="000000"/>
                  </a:solidFill>
                  <a:ea typeface="宋体" pitchFamily="2" charset="-122"/>
                </a:rPr>
                <a:t> A</a:t>
              </a:r>
              <a:r>
                <a:rPr kumimoji="1" lang="en-US" altLang="zh-CN" sz="1600" b="1" baseline="-25000">
                  <a:solidFill>
                    <a:srgbClr val="000000"/>
                  </a:solidFill>
                  <a:ea typeface="宋体" pitchFamily="2" charset="-122"/>
                </a:rPr>
                <a:t>2 </a:t>
              </a:r>
            </a:p>
            <a:p>
              <a:pPr algn="ctr">
                <a:lnSpc>
                  <a:spcPct val="130000"/>
                </a:lnSpc>
                <a:spcAft>
                  <a:spcPct val="70000"/>
                </a:spcAft>
              </a:pPr>
              <a:r>
                <a:rPr kumimoji="1" lang="en-US" altLang="zh-CN" sz="1600" b="1" i="1">
                  <a:solidFill>
                    <a:srgbClr val="000000"/>
                  </a:solidFill>
                  <a:ea typeface="宋体" pitchFamily="2" charset="-122"/>
                </a:rPr>
                <a:t> A</a:t>
              </a:r>
              <a:r>
                <a:rPr kumimoji="1" lang="en-US" altLang="zh-CN" sz="1600" b="1" baseline="-25000">
                  <a:solidFill>
                    <a:srgbClr val="000000"/>
                  </a:solidFill>
                  <a:ea typeface="宋体" pitchFamily="2" charset="-122"/>
                </a:rPr>
                <a:t>1 </a:t>
              </a:r>
            </a:p>
            <a:p>
              <a:pPr algn="ctr">
                <a:lnSpc>
                  <a:spcPct val="130000"/>
                </a:lnSpc>
                <a:spcAft>
                  <a:spcPct val="70000"/>
                </a:spcAft>
              </a:pPr>
              <a:r>
                <a:rPr kumimoji="1" lang="en-US" altLang="zh-CN" sz="1600" b="1" i="1">
                  <a:solidFill>
                    <a:srgbClr val="000000"/>
                  </a:solidFill>
                  <a:ea typeface="宋体" pitchFamily="2" charset="-122"/>
                </a:rPr>
                <a:t> A</a:t>
              </a:r>
              <a:r>
                <a:rPr kumimoji="1" lang="en-US" altLang="zh-CN" sz="1600" b="1" baseline="-25000">
                  <a:solidFill>
                    <a:srgbClr val="000000"/>
                  </a:solidFill>
                  <a:ea typeface="宋体" pitchFamily="2" charset="-122"/>
                </a:rPr>
                <a:t>0 </a:t>
              </a:r>
            </a:p>
          </p:txBody>
        </p:sp>
        <p:sp>
          <p:nvSpPr>
            <p:cNvPr id="96274" name="Rectangle 43"/>
            <p:cNvSpPr>
              <a:spLocks noChangeArrowheads="1"/>
            </p:cNvSpPr>
            <p:nvPr/>
          </p:nvSpPr>
          <p:spPr bwMode="auto">
            <a:xfrm>
              <a:off x="544" y="521"/>
              <a:ext cx="177" cy="110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ct val="65000"/>
                </a:spcAft>
              </a:pPr>
              <a:r>
                <a:rPr kumimoji="1" lang="en-US" altLang="zh-CN" sz="1600" b="1" i="1">
                  <a:solidFill>
                    <a:srgbClr val="0000FF"/>
                  </a:solidFill>
                  <a:ea typeface="宋体" pitchFamily="2" charset="-122"/>
                </a:rPr>
                <a:t> B</a:t>
              </a:r>
              <a:r>
                <a:rPr kumimoji="1" lang="en-US" altLang="zh-CN" sz="1600" b="1" baseline="-25000">
                  <a:solidFill>
                    <a:srgbClr val="0000FF"/>
                  </a:solidFill>
                  <a:ea typeface="宋体" pitchFamily="2" charset="-122"/>
                </a:rPr>
                <a:t>3</a:t>
              </a:r>
            </a:p>
            <a:p>
              <a:pPr algn="ctr">
                <a:lnSpc>
                  <a:spcPct val="130000"/>
                </a:lnSpc>
                <a:spcAft>
                  <a:spcPct val="65000"/>
                </a:spcAft>
              </a:pPr>
              <a:r>
                <a:rPr kumimoji="1" lang="en-US" altLang="zh-CN" sz="1600" b="1" baseline="-25000">
                  <a:solidFill>
                    <a:srgbClr val="0000FF"/>
                  </a:solidFill>
                  <a:ea typeface="宋体" pitchFamily="2" charset="-122"/>
                </a:rPr>
                <a:t> </a:t>
              </a:r>
              <a:r>
                <a:rPr kumimoji="1" lang="en-US" altLang="zh-CN" sz="1600" b="1" i="1">
                  <a:solidFill>
                    <a:srgbClr val="0000FF"/>
                  </a:solidFill>
                  <a:ea typeface="宋体" pitchFamily="2" charset="-122"/>
                </a:rPr>
                <a:t>B</a:t>
              </a:r>
              <a:r>
                <a:rPr kumimoji="1" lang="en-US" altLang="zh-CN" sz="1600" b="1" baseline="-25000">
                  <a:solidFill>
                    <a:srgbClr val="0000FF"/>
                  </a:solidFill>
                  <a:ea typeface="宋体" pitchFamily="2" charset="-122"/>
                </a:rPr>
                <a:t>2</a:t>
              </a:r>
            </a:p>
            <a:p>
              <a:pPr algn="ctr">
                <a:lnSpc>
                  <a:spcPct val="130000"/>
                </a:lnSpc>
                <a:spcAft>
                  <a:spcPct val="65000"/>
                </a:spcAft>
              </a:pPr>
              <a:r>
                <a:rPr kumimoji="1" lang="en-US" altLang="zh-CN" sz="1600" b="1" i="1">
                  <a:solidFill>
                    <a:srgbClr val="0000FF"/>
                  </a:solidFill>
                  <a:ea typeface="宋体" pitchFamily="2" charset="-122"/>
                </a:rPr>
                <a:t>B</a:t>
              </a:r>
              <a:r>
                <a:rPr kumimoji="1" lang="en-US" altLang="zh-CN" sz="1600" b="1" baseline="-25000">
                  <a:solidFill>
                    <a:srgbClr val="0000FF"/>
                  </a:solidFill>
                  <a:ea typeface="宋体" pitchFamily="2" charset="-122"/>
                </a:rPr>
                <a:t>1</a:t>
              </a:r>
            </a:p>
            <a:p>
              <a:pPr algn="ctr">
                <a:lnSpc>
                  <a:spcPct val="130000"/>
                </a:lnSpc>
                <a:spcAft>
                  <a:spcPct val="65000"/>
                </a:spcAft>
              </a:pPr>
              <a:r>
                <a:rPr kumimoji="1" lang="en-US" altLang="zh-CN" sz="1600" b="1" i="1">
                  <a:solidFill>
                    <a:srgbClr val="0000FF"/>
                  </a:solidFill>
                  <a:ea typeface="宋体" pitchFamily="2" charset="-122"/>
                </a:rPr>
                <a:t>B</a:t>
              </a:r>
              <a:r>
                <a:rPr kumimoji="1" lang="en-US" altLang="zh-CN" sz="1600" b="1" baseline="-25000">
                  <a:solidFill>
                    <a:srgbClr val="0000FF"/>
                  </a:solidFill>
                  <a:ea typeface="宋体" pitchFamily="2" charset="-122"/>
                </a:rPr>
                <a:t>0</a:t>
              </a:r>
            </a:p>
          </p:txBody>
        </p:sp>
        <p:sp>
          <p:nvSpPr>
            <p:cNvPr id="96275" name="Rectangle 44"/>
            <p:cNvSpPr>
              <a:spLocks noChangeArrowheads="1"/>
            </p:cNvSpPr>
            <p:nvPr/>
          </p:nvSpPr>
          <p:spPr bwMode="auto">
            <a:xfrm>
              <a:off x="2822" y="391"/>
              <a:ext cx="201" cy="110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ct val="65000"/>
                </a:spcAft>
              </a:pPr>
              <a:r>
                <a:rPr kumimoji="1" lang="en-US" altLang="zh-CN" sz="1600" b="1" i="1">
                  <a:solidFill>
                    <a:srgbClr val="000000"/>
                  </a:solidFill>
                  <a:ea typeface="宋体" pitchFamily="2" charset="-122"/>
                </a:rPr>
                <a:t> A</a:t>
              </a:r>
              <a:r>
                <a:rPr kumimoji="1" lang="en-US" altLang="zh-CN" sz="1600" b="1" baseline="-25000">
                  <a:solidFill>
                    <a:srgbClr val="000000"/>
                  </a:solidFill>
                  <a:ea typeface="宋体" pitchFamily="2" charset="-122"/>
                </a:rPr>
                <a:t>7 </a:t>
              </a:r>
            </a:p>
            <a:p>
              <a:pPr algn="ctr">
                <a:lnSpc>
                  <a:spcPct val="130000"/>
                </a:lnSpc>
                <a:spcAft>
                  <a:spcPct val="65000"/>
                </a:spcAft>
              </a:pPr>
              <a:r>
                <a:rPr kumimoji="1" lang="en-US" altLang="zh-CN" sz="1600" b="1" i="1">
                  <a:solidFill>
                    <a:srgbClr val="000000"/>
                  </a:solidFill>
                  <a:ea typeface="宋体" pitchFamily="2" charset="-122"/>
                </a:rPr>
                <a:t> A</a:t>
              </a:r>
              <a:r>
                <a:rPr kumimoji="1" lang="en-US" altLang="zh-CN" sz="1600" b="1" baseline="-25000">
                  <a:solidFill>
                    <a:srgbClr val="000000"/>
                  </a:solidFill>
                  <a:ea typeface="宋体" pitchFamily="2" charset="-122"/>
                </a:rPr>
                <a:t>6 </a:t>
              </a:r>
            </a:p>
            <a:p>
              <a:pPr algn="ctr">
                <a:lnSpc>
                  <a:spcPct val="130000"/>
                </a:lnSpc>
                <a:spcAft>
                  <a:spcPct val="65000"/>
                </a:spcAft>
              </a:pPr>
              <a:r>
                <a:rPr kumimoji="1" lang="en-US" altLang="zh-CN" sz="1600" b="1" i="1">
                  <a:solidFill>
                    <a:srgbClr val="000000"/>
                  </a:solidFill>
                  <a:ea typeface="宋体" pitchFamily="2" charset="-122"/>
                </a:rPr>
                <a:t> A</a:t>
              </a:r>
              <a:r>
                <a:rPr kumimoji="1" lang="en-US" altLang="zh-CN" sz="1600" b="1" baseline="-25000">
                  <a:solidFill>
                    <a:srgbClr val="000000"/>
                  </a:solidFill>
                  <a:ea typeface="宋体" pitchFamily="2" charset="-122"/>
                </a:rPr>
                <a:t>5 </a:t>
              </a:r>
            </a:p>
            <a:p>
              <a:pPr algn="ctr">
                <a:lnSpc>
                  <a:spcPct val="130000"/>
                </a:lnSpc>
                <a:spcAft>
                  <a:spcPct val="65000"/>
                </a:spcAft>
              </a:pPr>
              <a:r>
                <a:rPr kumimoji="1" lang="en-US" altLang="zh-CN" sz="1600" b="1" i="1">
                  <a:solidFill>
                    <a:srgbClr val="000000"/>
                  </a:solidFill>
                  <a:ea typeface="宋体" pitchFamily="2" charset="-122"/>
                </a:rPr>
                <a:t> A</a:t>
              </a:r>
              <a:r>
                <a:rPr kumimoji="1" lang="en-US" altLang="zh-CN" sz="1600" b="1" baseline="-25000">
                  <a:solidFill>
                    <a:srgbClr val="000000"/>
                  </a:solidFill>
                  <a:ea typeface="宋体" pitchFamily="2" charset="-122"/>
                </a:rPr>
                <a:t>4 </a:t>
              </a:r>
            </a:p>
          </p:txBody>
        </p:sp>
        <p:sp>
          <p:nvSpPr>
            <p:cNvPr id="96276" name="Rectangle 45"/>
            <p:cNvSpPr>
              <a:spLocks noChangeArrowheads="1"/>
            </p:cNvSpPr>
            <p:nvPr/>
          </p:nvSpPr>
          <p:spPr bwMode="auto">
            <a:xfrm>
              <a:off x="3026" y="562"/>
              <a:ext cx="177" cy="1076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ct val="60000"/>
                </a:spcAft>
              </a:pPr>
              <a:r>
                <a:rPr kumimoji="1" lang="en-US" altLang="zh-CN" sz="1600" b="1" i="1">
                  <a:solidFill>
                    <a:srgbClr val="0000FF"/>
                  </a:solidFill>
                  <a:ea typeface="宋体" pitchFamily="2" charset="-122"/>
                </a:rPr>
                <a:t> B</a:t>
              </a:r>
              <a:r>
                <a:rPr kumimoji="1" lang="en-US" altLang="zh-CN" sz="1600" b="1" baseline="-25000">
                  <a:solidFill>
                    <a:srgbClr val="0000FF"/>
                  </a:solidFill>
                  <a:ea typeface="宋体" pitchFamily="2" charset="-122"/>
                </a:rPr>
                <a:t>7</a:t>
              </a:r>
            </a:p>
            <a:p>
              <a:pPr algn="ctr">
                <a:lnSpc>
                  <a:spcPct val="130000"/>
                </a:lnSpc>
                <a:spcAft>
                  <a:spcPct val="60000"/>
                </a:spcAft>
              </a:pPr>
              <a:r>
                <a:rPr kumimoji="1" lang="en-US" altLang="zh-CN" sz="1600" b="1" baseline="-25000">
                  <a:solidFill>
                    <a:srgbClr val="0000FF"/>
                  </a:solidFill>
                  <a:ea typeface="宋体" pitchFamily="2" charset="-122"/>
                </a:rPr>
                <a:t> </a:t>
              </a:r>
              <a:r>
                <a:rPr kumimoji="1" lang="en-US" altLang="zh-CN" sz="1600" b="1" i="1">
                  <a:solidFill>
                    <a:srgbClr val="0000FF"/>
                  </a:solidFill>
                  <a:ea typeface="宋体" pitchFamily="2" charset="-122"/>
                </a:rPr>
                <a:t>B</a:t>
              </a:r>
              <a:r>
                <a:rPr kumimoji="1" lang="en-US" altLang="zh-CN" sz="1600" b="1" baseline="-25000">
                  <a:solidFill>
                    <a:srgbClr val="0000FF"/>
                  </a:solidFill>
                  <a:ea typeface="宋体" pitchFamily="2" charset="-122"/>
                </a:rPr>
                <a:t>6</a:t>
              </a:r>
            </a:p>
            <a:p>
              <a:pPr algn="ctr">
                <a:lnSpc>
                  <a:spcPct val="130000"/>
                </a:lnSpc>
                <a:spcAft>
                  <a:spcPct val="60000"/>
                </a:spcAft>
              </a:pPr>
              <a:r>
                <a:rPr kumimoji="1" lang="en-US" altLang="zh-CN" sz="1600" b="1" i="1">
                  <a:solidFill>
                    <a:srgbClr val="0000FF"/>
                  </a:solidFill>
                  <a:ea typeface="宋体" pitchFamily="2" charset="-122"/>
                </a:rPr>
                <a:t>B</a:t>
              </a:r>
              <a:r>
                <a:rPr kumimoji="1" lang="en-US" altLang="zh-CN" sz="1600" b="1" baseline="-25000">
                  <a:solidFill>
                    <a:srgbClr val="0000FF"/>
                  </a:solidFill>
                  <a:ea typeface="宋体" pitchFamily="2" charset="-122"/>
                </a:rPr>
                <a:t>5</a:t>
              </a:r>
            </a:p>
            <a:p>
              <a:pPr algn="ctr">
                <a:lnSpc>
                  <a:spcPct val="130000"/>
                </a:lnSpc>
                <a:spcAft>
                  <a:spcPct val="60000"/>
                </a:spcAft>
              </a:pPr>
              <a:r>
                <a:rPr kumimoji="1" lang="en-US" altLang="zh-CN" sz="1600" b="1" i="1">
                  <a:solidFill>
                    <a:srgbClr val="0000FF"/>
                  </a:solidFill>
                  <a:ea typeface="宋体" pitchFamily="2" charset="-122"/>
                </a:rPr>
                <a:t>B</a:t>
              </a:r>
              <a:r>
                <a:rPr kumimoji="1" lang="en-US" altLang="zh-CN" sz="1600" b="1" baseline="-25000">
                  <a:solidFill>
                    <a:srgbClr val="0000FF"/>
                  </a:solidFill>
                  <a:ea typeface="宋体" pitchFamily="2" charset="-122"/>
                </a:rPr>
                <a:t>4</a:t>
              </a:r>
            </a:p>
          </p:txBody>
        </p:sp>
        <p:sp>
          <p:nvSpPr>
            <p:cNvPr id="96277" name="Rectangle 46"/>
            <p:cNvSpPr>
              <a:spLocks noChangeArrowheads="1"/>
            </p:cNvSpPr>
            <p:nvPr/>
          </p:nvSpPr>
          <p:spPr bwMode="auto">
            <a:xfrm>
              <a:off x="938" y="347"/>
              <a:ext cx="989" cy="1762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altLang="zh-CN" sz="1600" b="1" i="1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r>
                <a:rPr kumimoji="1" lang="en-US" altLang="zh-CN" sz="1600" b="1" baseline="-25000">
                  <a:solidFill>
                    <a:srgbClr val="000000"/>
                  </a:solidFill>
                  <a:ea typeface="宋体" pitchFamily="2" charset="-122"/>
                </a:rPr>
                <a:t>3 </a:t>
              </a:r>
            </a:p>
            <a:p>
              <a:r>
                <a:rPr kumimoji="1" lang="en-US" altLang="zh-CN" sz="1600" b="1" i="1">
                  <a:solidFill>
                    <a:srgbClr val="000000"/>
                  </a:solidFill>
                  <a:ea typeface="宋体" pitchFamily="2" charset="-122"/>
                </a:rPr>
                <a:t>B</a:t>
              </a:r>
              <a:r>
                <a:rPr kumimoji="1" lang="en-US" altLang="zh-CN" sz="1600" b="1" baseline="-25000">
                  <a:solidFill>
                    <a:srgbClr val="000000"/>
                  </a:solidFill>
                  <a:ea typeface="宋体" pitchFamily="2" charset="-122"/>
                </a:rPr>
                <a:t>3</a:t>
              </a:r>
            </a:p>
            <a:p>
              <a:r>
                <a:rPr kumimoji="1" lang="en-US" altLang="zh-CN" sz="1600" b="1" i="1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r>
                <a:rPr kumimoji="1" lang="en-US" altLang="zh-CN" sz="1600" b="1" baseline="-25000">
                  <a:solidFill>
                    <a:srgbClr val="000000"/>
                  </a:solidFill>
                  <a:ea typeface="宋体" pitchFamily="2" charset="-122"/>
                </a:rPr>
                <a:t>2                       </a:t>
              </a:r>
              <a:r>
                <a:rPr kumimoji="1" lang="en-US" altLang="zh-CN" sz="1600" b="1" i="1">
                  <a:solidFill>
                    <a:srgbClr val="000000"/>
                  </a:solidFill>
                  <a:ea typeface="宋体" pitchFamily="2" charset="-122"/>
                </a:rPr>
                <a:t>Y</a:t>
              </a:r>
              <a:r>
                <a:rPr kumimoji="1" lang="en-US" altLang="zh-CN" sz="1600" b="1">
                  <a:solidFill>
                    <a:srgbClr val="000000"/>
                  </a:solidFill>
                  <a:ea typeface="宋体" pitchFamily="2" charset="-122"/>
                </a:rPr>
                <a:t>&lt;</a:t>
              </a:r>
              <a:r>
                <a:rPr kumimoji="1" lang="en-US" altLang="zh-CN" sz="1600" b="1" i="1">
                  <a:solidFill>
                    <a:srgbClr val="000000"/>
                  </a:solidFill>
                  <a:ea typeface="宋体" pitchFamily="2" charset="-122"/>
                </a:rPr>
                <a:t> </a:t>
              </a:r>
            </a:p>
            <a:p>
              <a:r>
                <a:rPr kumimoji="1" lang="en-US" altLang="zh-CN" sz="1600" b="1" i="1">
                  <a:solidFill>
                    <a:srgbClr val="000000"/>
                  </a:solidFill>
                  <a:ea typeface="宋体" pitchFamily="2" charset="-122"/>
                </a:rPr>
                <a:t>B</a:t>
              </a:r>
              <a:r>
                <a:rPr kumimoji="1" lang="en-US" altLang="zh-CN" sz="1600" b="1" baseline="-25000">
                  <a:solidFill>
                    <a:srgbClr val="000000"/>
                  </a:solidFill>
                  <a:ea typeface="宋体" pitchFamily="2" charset="-122"/>
                </a:rPr>
                <a:t>2</a:t>
              </a:r>
            </a:p>
            <a:p>
              <a:r>
                <a:rPr kumimoji="1" lang="en-US" altLang="zh-CN" sz="1600" b="1" i="1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r>
                <a:rPr kumimoji="1" lang="en-US" altLang="zh-CN" sz="1600" b="1" baseline="-25000">
                  <a:solidFill>
                    <a:srgbClr val="000000"/>
                  </a:solidFill>
                  <a:ea typeface="宋体" pitchFamily="2" charset="-122"/>
                </a:rPr>
                <a:t>1</a:t>
              </a:r>
            </a:p>
            <a:p>
              <a:r>
                <a:rPr kumimoji="1" lang="en-US" altLang="zh-CN" sz="1600" b="1" i="1">
                  <a:solidFill>
                    <a:srgbClr val="000000"/>
                  </a:solidFill>
                  <a:ea typeface="宋体" pitchFamily="2" charset="-122"/>
                </a:rPr>
                <a:t>B</a:t>
              </a:r>
              <a:r>
                <a:rPr kumimoji="1" lang="en-US" altLang="zh-CN" sz="1600" b="1" baseline="-25000">
                  <a:solidFill>
                    <a:srgbClr val="000000"/>
                  </a:solidFill>
                  <a:ea typeface="宋体" pitchFamily="2" charset="-122"/>
                </a:rPr>
                <a:t>1    </a:t>
              </a:r>
              <a:r>
                <a:rPr kumimoji="1" lang="en-US" altLang="zh-CN" sz="1600" b="1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(</a:t>
              </a:r>
              <a:r>
                <a:rPr kumimoji="1" lang="zh-CN" altLang="en-US" sz="1600" b="1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低位</a:t>
              </a:r>
              <a:r>
                <a:rPr kumimoji="1" lang="en-US" altLang="zh-CN" sz="1600" b="1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)</a:t>
              </a:r>
              <a:r>
                <a:rPr kumimoji="1" lang="en-US" altLang="zh-CN" sz="1600" b="1" baseline="-25000">
                  <a:solidFill>
                    <a:srgbClr val="000000"/>
                  </a:solidFill>
                  <a:ea typeface="宋体" pitchFamily="2" charset="-122"/>
                </a:rPr>
                <a:t>   </a:t>
              </a:r>
              <a:r>
                <a:rPr kumimoji="1" lang="en-US" altLang="zh-CN" sz="1600" b="1" i="1">
                  <a:solidFill>
                    <a:srgbClr val="000000"/>
                  </a:solidFill>
                  <a:ea typeface="宋体" pitchFamily="2" charset="-122"/>
                </a:rPr>
                <a:t>Y</a:t>
              </a:r>
              <a:r>
                <a:rPr kumimoji="1" lang="en-US" altLang="zh-CN" sz="1600" b="1">
                  <a:solidFill>
                    <a:srgbClr val="000000"/>
                  </a:solidFill>
                  <a:ea typeface="宋体" pitchFamily="2" charset="-122"/>
                </a:rPr>
                <a:t>&gt;</a:t>
              </a:r>
            </a:p>
            <a:p>
              <a:r>
                <a:rPr kumimoji="1" lang="en-US" altLang="zh-CN" sz="1600" b="1" i="1">
                  <a:solidFill>
                    <a:srgbClr val="000000"/>
                  </a:solidFill>
                  <a:ea typeface="宋体" pitchFamily="2" charset="-122"/>
                </a:rPr>
                <a:t>A</a:t>
              </a:r>
              <a:r>
                <a:rPr kumimoji="1" lang="en-US" altLang="zh-CN" sz="1600" b="1" baseline="-25000">
                  <a:solidFill>
                    <a:srgbClr val="000000"/>
                  </a:solidFill>
                  <a:ea typeface="宋体" pitchFamily="2" charset="-122"/>
                </a:rPr>
                <a:t>0</a:t>
              </a:r>
            </a:p>
            <a:p>
              <a:r>
                <a:rPr kumimoji="1" lang="en-US" altLang="zh-CN" sz="1600" b="1" i="1">
                  <a:solidFill>
                    <a:srgbClr val="000000"/>
                  </a:solidFill>
                  <a:ea typeface="宋体" pitchFamily="2" charset="-122"/>
                </a:rPr>
                <a:t>B</a:t>
              </a:r>
              <a:r>
                <a:rPr kumimoji="1" lang="en-US" altLang="zh-CN" sz="1600" b="1" baseline="-25000">
                  <a:solidFill>
                    <a:srgbClr val="000000"/>
                  </a:solidFill>
                  <a:ea typeface="宋体" pitchFamily="2" charset="-122"/>
                </a:rPr>
                <a:t>0                             </a:t>
              </a:r>
            </a:p>
            <a:p>
              <a:r>
                <a:rPr kumimoji="1" lang="en-US" altLang="zh-CN" sz="1600" b="1" i="1">
                  <a:solidFill>
                    <a:srgbClr val="000000"/>
                  </a:solidFill>
                  <a:ea typeface="宋体" pitchFamily="2" charset="-122"/>
                </a:rPr>
                <a:t>I&lt;                Y=</a:t>
              </a:r>
            </a:p>
            <a:p>
              <a:r>
                <a:rPr kumimoji="1" lang="en-US" altLang="zh-CN" sz="1600" b="1" i="1">
                  <a:solidFill>
                    <a:srgbClr val="000000"/>
                  </a:solidFill>
                  <a:ea typeface="宋体" pitchFamily="2" charset="-122"/>
                </a:rPr>
                <a:t>I&gt;</a:t>
              </a:r>
            </a:p>
            <a:p>
              <a:r>
                <a:rPr kumimoji="1" lang="en-US" altLang="zh-CN" sz="1600" b="1" i="1">
                  <a:solidFill>
                    <a:srgbClr val="000000"/>
                  </a:solidFill>
                  <a:ea typeface="宋体" pitchFamily="2" charset="-122"/>
                </a:rPr>
                <a:t>I=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549275"/>
            <a:ext cx="7848600" cy="563563"/>
          </a:xfrm>
        </p:spPr>
        <p:txBody>
          <a:bodyPr/>
          <a:lstStyle/>
          <a:p>
            <a:pPr eaLnBrk="1" hangingPunct="1"/>
            <a:r>
              <a:rPr lang="zh-CN" altLang="en-US" smtClean="0"/>
              <a:t>算术逻辑单元</a:t>
            </a:r>
            <a:r>
              <a:rPr lang="en-US" altLang="zh-CN" smtClean="0"/>
              <a:t>ALU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628775"/>
            <a:ext cx="3384550" cy="4751388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kumimoji="1" lang="zh-CN" altLang="en-US" smtClean="0"/>
              <a:t>集成算术</a:t>
            </a:r>
            <a:r>
              <a:rPr kumimoji="1" lang="en-US" altLang="zh-CN" smtClean="0"/>
              <a:t>/</a:t>
            </a:r>
            <a:r>
              <a:rPr kumimoji="1" lang="zh-CN" altLang="en-US" smtClean="0"/>
              <a:t>逻辑运算单元（</a:t>
            </a:r>
            <a:r>
              <a:rPr kumimoji="1" lang="en-US" altLang="zh-CN" smtClean="0"/>
              <a:t>ALU</a:t>
            </a:r>
            <a:r>
              <a:rPr kumimoji="1" lang="zh-CN" altLang="en-US" smtClean="0"/>
              <a:t>）能够完成一系列算术运算和逻辑运算。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mtClean="0"/>
              <a:t>输入端</a:t>
            </a:r>
            <a:r>
              <a:rPr lang="en-US" altLang="zh-CN" smtClean="0"/>
              <a:t>A</a:t>
            </a:r>
            <a:r>
              <a:rPr lang="zh-CN" altLang="en-US" smtClean="0"/>
              <a:t>、</a:t>
            </a:r>
            <a:r>
              <a:rPr lang="en-US" altLang="zh-CN" smtClean="0"/>
              <a:t>B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mtClean="0"/>
              <a:t>功能选择端</a:t>
            </a:r>
            <a:r>
              <a:rPr lang="en-US" altLang="zh-CN" smtClean="0"/>
              <a:t>S</a:t>
            </a:r>
            <a:r>
              <a:rPr lang="en-US" altLang="zh-CN" baseline="-25000" smtClean="0"/>
              <a:t>0</a:t>
            </a:r>
            <a:r>
              <a:rPr lang="en-US" altLang="zh-CN" smtClean="0"/>
              <a:t>-S</a:t>
            </a:r>
            <a:r>
              <a:rPr lang="en-US" altLang="zh-CN" baseline="-25000" smtClean="0"/>
              <a:t>2</a:t>
            </a:r>
            <a:endParaRPr kumimoji="1" lang="en-US" altLang="zh-CN" smtClean="0"/>
          </a:p>
        </p:txBody>
      </p:sp>
      <p:graphicFrame>
        <p:nvGraphicFramePr>
          <p:cNvPr id="105503" name="Group 31"/>
          <p:cNvGraphicFramePr>
            <a:graphicFrameLocks noGrp="1"/>
          </p:cNvGraphicFramePr>
          <p:nvPr/>
        </p:nvGraphicFramePr>
        <p:xfrm>
          <a:off x="4067175" y="1662113"/>
          <a:ext cx="4852988" cy="4719638"/>
        </p:xfrm>
        <a:graphic>
          <a:graphicData uri="http://schemas.openxmlformats.org/drawingml/2006/table">
            <a:tbl>
              <a:tblPr/>
              <a:tblGrid>
                <a:gridCol w="2592388"/>
                <a:gridCol w="2260600"/>
              </a:tblGrid>
              <a:tr h="574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  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选       择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算术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/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逻辑功能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S</a:t>
                      </a:r>
                      <a:r>
                        <a:rPr kumimoji="0" lang="en-US" altLang="zh-CN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2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   S</a:t>
                      </a:r>
                      <a:r>
                        <a:rPr kumimoji="0" lang="en-US" altLang="zh-CN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  S</a:t>
                      </a:r>
                      <a:r>
                        <a:rPr kumimoji="0" lang="en-US" altLang="zh-CN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 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68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0      0      0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0      0      1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0      1      0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0      1      1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1      0      0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1      0      1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1      1      0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1      1      1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    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清零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     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B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减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     A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减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     A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加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     A    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     A+B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     A·B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    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预置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2530" name="Object 22"/>
          <p:cNvGraphicFramePr>
            <a:graphicFrameLocks noChangeAspect="1"/>
          </p:cNvGraphicFramePr>
          <p:nvPr>
            <p:ph sz="half" idx="2"/>
          </p:nvPr>
        </p:nvGraphicFramePr>
        <p:xfrm>
          <a:off x="7740650" y="4659313"/>
          <a:ext cx="247650" cy="314325"/>
        </p:xfrm>
        <a:graphic>
          <a:graphicData uri="http://schemas.openxmlformats.org/presentationml/2006/ole">
            <p:oleObj spid="_x0000_s22530" name="Equation" r:id="rId3" imgW="164880" imgH="1774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竞争与险态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mtClean="0">
                <a:latin typeface="Times New Roman" charset="0"/>
              </a:rPr>
              <a:t>由于信号经过任何逻辑门和导线都会产生时间延迟，所以电路所有输入达到稳定状态时，输出并不是立即达到稳定状态。</a:t>
            </a:r>
            <a:endParaRPr kumimoji="1" lang="en-US" altLang="zh-CN" smtClean="0">
              <a:latin typeface="Times New Roman" charset="0"/>
            </a:endParaRPr>
          </a:p>
          <a:p>
            <a:r>
              <a:rPr kumimoji="1" lang="zh-CN" altLang="en-US" smtClean="0">
                <a:latin typeface="Times New Roman" charset="0"/>
              </a:rPr>
              <a:t>逻辑电路中各路径上延迟时间的长短与信号经过的门的级数有关，与具体逻辑门的时延大小有关，还与导线的长短有关。</a:t>
            </a:r>
            <a:endParaRPr kumimoji="1" lang="en-US" altLang="zh-CN" smtClean="0">
              <a:latin typeface="Times New Roman" charset="0"/>
            </a:endParaRPr>
          </a:p>
          <a:p>
            <a:r>
              <a:rPr kumimoji="1" lang="zh-CN" altLang="en-US" smtClean="0">
                <a:solidFill>
                  <a:srgbClr val="0000B0"/>
                </a:solidFill>
                <a:latin typeface="Times New Roman" charset="0"/>
              </a:rPr>
              <a:t>竞争：</a:t>
            </a:r>
            <a:r>
              <a:rPr kumimoji="1" lang="zh-CN" altLang="en-US" smtClean="0">
                <a:latin typeface="Times New Roman" charset="0"/>
              </a:rPr>
              <a:t>由于延迟时间的影响，使得</a:t>
            </a:r>
            <a:r>
              <a:rPr kumimoji="1" lang="zh-CN" altLang="en-US" smtClean="0">
                <a:solidFill>
                  <a:srgbClr val="FF0000"/>
                </a:solidFill>
                <a:latin typeface="Times New Roman" charset="0"/>
              </a:rPr>
              <a:t>输入信号经过不同路径到达输出端的时间</a:t>
            </a:r>
            <a:r>
              <a:rPr kumimoji="1" lang="zh-CN" altLang="en-US" smtClean="0">
                <a:latin typeface="Times New Roman" charset="0"/>
              </a:rPr>
              <a:t>有先有后，这一现象称为竞争。</a:t>
            </a:r>
          </a:p>
          <a:p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竞争与险态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kumimoji="1" lang="zh-CN" altLang="en-US" smtClean="0">
                <a:solidFill>
                  <a:srgbClr val="993300"/>
                </a:solidFill>
                <a:latin typeface="Times New Roman" charset="0"/>
              </a:rPr>
              <a:t>竟争的类型：</a:t>
            </a:r>
          </a:p>
          <a:p>
            <a:pPr algn="just" eaLnBrk="1" hangingPunct="1"/>
            <a:r>
              <a:rPr kumimoji="1" lang="zh-CN" altLang="en-US" smtClean="0">
                <a:solidFill>
                  <a:srgbClr val="0000B0"/>
                </a:solidFill>
                <a:latin typeface="Times New Roman" charset="0"/>
              </a:rPr>
              <a:t>非临界竞争</a:t>
            </a:r>
            <a:r>
              <a:rPr kumimoji="1" lang="en-US" altLang="zh-CN" smtClean="0">
                <a:solidFill>
                  <a:srgbClr val="0000B0"/>
                </a:solidFill>
                <a:latin typeface="Times New Roman" charset="0"/>
              </a:rPr>
              <a:t>-------</a:t>
            </a:r>
            <a:r>
              <a:rPr kumimoji="1" lang="zh-CN" altLang="en-US" smtClean="0">
                <a:latin typeface="Times New Roman" charset="0"/>
              </a:rPr>
              <a:t>不产生错误输出的竞争称为非临界竞争。</a:t>
            </a:r>
          </a:p>
          <a:p>
            <a:pPr algn="just" eaLnBrk="1" hangingPunct="1"/>
            <a:r>
              <a:rPr kumimoji="1" lang="zh-CN" altLang="en-US" smtClean="0">
                <a:solidFill>
                  <a:srgbClr val="0000B0"/>
                </a:solidFill>
                <a:latin typeface="Times New Roman" charset="0"/>
              </a:rPr>
              <a:t>临界竞争</a:t>
            </a:r>
            <a:r>
              <a:rPr kumimoji="1" lang="en-US" altLang="zh-CN" smtClean="0">
                <a:solidFill>
                  <a:srgbClr val="0000B0"/>
                </a:solidFill>
                <a:latin typeface="Times New Roman" charset="0"/>
              </a:rPr>
              <a:t>------ ---</a:t>
            </a:r>
            <a:r>
              <a:rPr kumimoji="1" lang="zh-CN" altLang="en-US" smtClean="0">
                <a:latin typeface="Times New Roman" charset="0"/>
              </a:rPr>
              <a:t>导致错误输出的竞争称为临界竞争。</a:t>
            </a:r>
          </a:p>
          <a:p>
            <a:pPr algn="just" eaLnBrk="1" hangingPunct="1"/>
            <a:endParaRPr kumimoji="1" lang="en-US" altLang="zh-CN" smtClean="0">
              <a:solidFill>
                <a:srgbClr val="CC3300"/>
              </a:solidFill>
              <a:latin typeface="Times New Roman" charset="0"/>
            </a:endParaRPr>
          </a:p>
          <a:p>
            <a:pPr algn="just" eaLnBrk="1" hangingPunct="1"/>
            <a:r>
              <a:rPr kumimoji="1" lang="zh-CN" altLang="en-US" smtClean="0">
                <a:solidFill>
                  <a:srgbClr val="CC3300"/>
                </a:solidFill>
                <a:latin typeface="Times New Roman" charset="0"/>
              </a:rPr>
              <a:t>险象：</a:t>
            </a:r>
            <a:r>
              <a:rPr kumimoji="1" lang="zh-CN" altLang="en-US" smtClean="0">
                <a:latin typeface="Times New Roman" charset="0"/>
              </a:rPr>
              <a:t>由竞争导至的错误输出信号。</a:t>
            </a:r>
          </a:p>
          <a:p>
            <a:pPr algn="just" eaLnBrk="1" hangingPunct="1"/>
            <a:r>
              <a:rPr kumimoji="1" lang="zh-CN" altLang="en-US" smtClean="0">
                <a:solidFill>
                  <a:srgbClr val="CC3300"/>
                </a:solidFill>
                <a:latin typeface="Times New Roman" charset="0"/>
              </a:rPr>
              <a:t>注意！</a:t>
            </a:r>
            <a:r>
              <a:rPr kumimoji="1" lang="zh-CN" altLang="en-US" smtClean="0">
                <a:latin typeface="Times New Roman" charset="0"/>
              </a:rPr>
              <a:t>组合电路中的险象是一种瞬态现象，它表现为在输出端产生不应有的尖脉冲，暂时地破坏正常逻辑关系。一旦瞬态过程结束，即可恢复正常逻辑关系。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竞争与险态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Times New Roman" charset="0"/>
              </a:rPr>
              <a:t>例如，如下图所示是由与非门构成的组合电路，该电路有</a:t>
            </a:r>
            <a:r>
              <a:rPr kumimoji="1" lang="en-US" altLang="zh-CN" dirty="0" smtClean="0">
                <a:latin typeface="Times New Roman" charset="0"/>
              </a:rPr>
              <a:t>3</a:t>
            </a:r>
            <a:r>
              <a:rPr kumimoji="1" lang="zh-CN" altLang="en-US" dirty="0" smtClean="0">
                <a:latin typeface="Times New Roman" charset="0"/>
              </a:rPr>
              <a:t>个输入变量，</a:t>
            </a:r>
            <a:r>
              <a:rPr kumimoji="1" lang="en-US" altLang="zh-CN" dirty="0" smtClean="0">
                <a:latin typeface="Times New Roman" charset="0"/>
              </a:rPr>
              <a:t>1</a:t>
            </a:r>
            <a:r>
              <a:rPr kumimoji="1" lang="zh-CN" altLang="en-US" dirty="0" smtClean="0">
                <a:latin typeface="Times New Roman" charset="0"/>
              </a:rPr>
              <a:t>个</a:t>
            </a:r>
            <a:r>
              <a:rPr kumimoji="1" lang="zh-CN" altLang="en-US" dirty="0" smtClean="0">
                <a:latin typeface="Times New Roman" charset="0"/>
              </a:rPr>
              <a:t>输出变量。</a:t>
            </a:r>
            <a:endParaRPr kumimoji="1" lang="en-US" altLang="zh-CN" dirty="0" smtClean="0">
              <a:latin typeface="Times New Roman" charset="0"/>
            </a:endParaRPr>
          </a:p>
          <a:p>
            <a:r>
              <a:rPr kumimoji="1" lang="zh-CN" altLang="en-US" dirty="0" smtClean="0">
                <a:latin typeface="Times New Roman" charset="0"/>
              </a:rPr>
              <a:t>根据逻辑电路图可写出</a:t>
            </a:r>
            <a:endParaRPr kumimoji="1" lang="en-US" altLang="zh-CN" dirty="0" smtClean="0">
              <a:latin typeface="Times New Roman" charset="0"/>
            </a:endParaRPr>
          </a:p>
          <a:p>
            <a:pPr>
              <a:buFont typeface="Wingdings" pitchFamily="2" charset="2"/>
              <a:buNone/>
            </a:pPr>
            <a:r>
              <a:rPr kumimoji="1" lang="en-US" altLang="zh-CN" dirty="0" smtClean="0">
                <a:latin typeface="Times New Roman" charset="0"/>
              </a:rPr>
              <a:t>    </a:t>
            </a:r>
            <a:r>
              <a:rPr kumimoji="1" lang="zh-CN" altLang="en-US" dirty="0" smtClean="0">
                <a:latin typeface="Times New Roman" charset="0"/>
              </a:rPr>
              <a:t>输出函数表达式为</a:t>
            </a:r>
            <a:endParaRPr kumimoji="1" lang="en-US" altLang="zh-CN" dirty="0" smtClean="0">
              <a:latin typeface="Times New Roman" charset="0"/>
            </a:endParaRPr>
          </a:p>
          <a:p>
            <a:pPr>
              <a:buFont typeface="Wingdings" pitchFamily="2" charset="2"/>
              <a:buNone/>
            </a:pPr>
            <a:endParaRPr kumimoji="1" lang="en-US" altLang="zh-CN" dirty="0" smtClean="0">
              <a:latin typeface="Times New Roman" charset="0"/>
            </a:endParaRPr>
          </a:p>
          <a:p>
            <a:pPr>
              <a:buFont typeface="Wingdings" pitchFamily="2" charset="2"/>
              <a:buNone/>
            </a:pPr>
            <a:endParaRPr kumimoji="1" lang="en-US" altLang="zh-CN" dirty="0" smtClean="0">
              <a:latin typeface="Times New Roman" charset="0"/>
            </a:endParaRPr>
          </a:p>
          <a:p>
            <a:pPr algn="just" eaLnBrk="1" hangingPunct="1"/>
            <a:r>
              <a:rPr kumimoji="1" lang="zh-CN" altLang="en-US" dirty="0" smtClean="0">
                <a:latin typeface="Times New Roman" charset="0"/>
              </a:rPr>
              <a:t>假设输入变量</a:t>
            </a:r>
            <a:r>
              <a:rPr kumimoji="1" lang="en-US" altLang="zh-CN" dirty="0" smtClean="0">
                <a:solidFill>
                  <a:srgbClr val="A60000"/>
                </a:solidFill>
                <a:latin typeface="Times New Roman" charset="0"/>
              </a:rPr>
              <a:t>B=C=1</a:t>
            </a:r>
            <a:r>
              <a:rPr kumimoji="1" lang="zh-CN" altLang="en-US" dirty="0" smtClean="0">
                <a:latin typeface="Times New Roman" charset="0"/>
              </a:rPr>
              <a:t>，将</a:t>
            </a:r>
            <a:r>
              <a:rPr kumimoji="1" lang="en-US" altLang="zh-CN" dirty="0" smtClean="0">
                <a:latin typeface="Times New Roman" charset="0"/>
              </a:rPr>
              <a:t>B</a:t>
            </a:r>
            <a:r>
              <a:rPr kumimoji="1" lang="zh-CN" altLang="en-US" dirty="0" smtClean="0">
                <a:latin typeface="Times New Roman" charset="0"/>
              </a:rPr>
              <a:t>、</a:t>
            </a:r>
            <a:endParaRPr kumimoji="1" lang="en-US" altLang="zh-CN" dirty="0" smtClean="0">
              <a:latin typeface="Times New Roman" charset="0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kumimoji="1" lang="en-US" altLang="zh-CN" dirty="0" smtClean="0">
                <a:latin typeface="Times New Roman" charset="0"/>
              </a:rPr>
              <a:t>    C</a:t>
            </a:r>
            <a:r>
              <a:rPr kumimoji="1" lang="zh-CN" altLang="en-US" dirty="0" smtClean="0">
                <a:latin typeface="Times New Roman" charset="0"/>
              </a:rPr>
              <a:t>的值代入上述函数表达式，可得</a:t>
            </a:r>
            <a:endParaRPr kumimoji="1" lang="en-US" altLang="zh-CN" dirty="0" smtClean="0">
              <a:latin typeface="Times New Roman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dirty="0" smtClean="0">
                <a:solidFill>
                  <a:srgbClr val="A60000"/>
                </a:solidFill>
                <a:latin typeface="Times New Roman" charset="0"/>
              </a:rPr>
              <a:t>由互补律可知，</a:t>
            </a:r>
            <a:r>
              <a:rPr kumimoji="1" lang="en-US" altLang="zh-CN" dirty="0" smtClean="0">
                <a:solidFill>
                  <a:srgbClr val="A60000"/>
                </a:solidFill>
                <a:latin typeface="Times New Roman" charset="0"/>
              </a:rPr>
              <a:t>F</a:t>
            </a:r>
            <a:r>
              <a:rPr kumimoji="1" lang="zh-CN" altLang="en-US" dirty="0" smtClean="0">
                <a:solidFill>
                  <a:srgbClr val="A60000"/>
                </a:solidFill>
                <a:latin typeface="Times New Roman" charset="0"/>
              </a:rPr>
              <a:t>的值应恒为</a:t>
            </a:r>
            <a:r>
              <a:rPr kumimoji="1" lang="en-US" altLang="zh-CN" dirty="0" smtClean="0">
                <a:solidFill>
                  <a:srgbClr val="A60000"/>
                </a:solidFill>
                <a:latin typeface="Times New Roman" charset="0"/>
              </a:rPr>
              <a:t>1</a:t>
            </a:r>
            <a:r>
              <a:rPr kumimoji="1" lang="zh-CN" altLang="en-US" dirty="0" smtClean="0">
                <a:solidFill>
                  <a:srgbClr val="A60000"/>
                </a:solidFill>
                <a:latin typeface="Times New Roman" charset="0"/>
              </a:rPr>
              <a:t>，即</a:t>
            </a:r>
            <a:r>
              <a:rPr kumimoji="1" lang="en-US" altLang="zh-CN" dirty="0" smtClean="0">
                <a:solidFill>
                  <a:srgbClr val="A60000"/>
                </a:solidFill>
                <a:latin typeface="Times New Roman" charset="0"/>
              </a:rPr>
              <a:t>B=C=1</a:t>
            </a:r>
            <a:r>
              <a:rPr kumimoji="1" lang="zh-CN" altLang="en-US" dirty="0" smtClean="0">
                <a:solidFill>
                  <a:srgbClr val="A60000"/>
                </a:solidFill>
                <a:latin typeface="Times New Roman" charset="0"/>
              </a:rPr>
              <a:t>时，无论</a:t>
            </a:r>
            <a:r>
              <a:rPr kumimoji="1" lang="en-US" altLang="zh-CN" dirty="0" smtClean="0">
                <a:solidFill>
                  <a:srgbClr val="A60000"/>
                </a:solidFill>
                <a:latin typeface="Times New Roman" charset="0"/>
              </a:rPr>
              <a:t>A</a:t>
            </a:r>
            <a:r>
              <a:rPr kumimoji="1" lang="zh-CN" altLang="en-US" dirty="0" smtClean="0">
                <a:solidFill>
                  <a:srgbClr val="A60000"/>
                </a:solidFill>
                <a:latin typeface="Times New Roman" charset="0"/>
              </a:rPr>
              <a:t>怎样变化，输出</a:t>
            </a:r>
            <a:r>
              <a:rPr kumimoji="1" lang="en-US" altLang="zh-CN" dirty="0" smtClean="0">
                <a:solidFill>
                  <a:srgbClr val="A60000"/>
                </a:solidFill>
                <a:latin typeface="Times New Roman" charset="0"/>
              </a:rPr>
              <a:t>F</a:t>
            </a:r>
            <a:r>
              <a:rPr kumimoji="1" lang="zh-CN" altLang="en-US" dirty="0" smtClean="0">
                <a:solidFill>
                  <a:srgbClr val="A60000"/>
                </a:solidFill>
                <a:latin typeface="Times New Roman" charset="0"/>
              </a:rPr>
              <a:t>的值都应保持</a:t>
            </a:r>
            <a:r>
              <a:rPr kumimoji="1" lang="en-US" altLang="zh-CN" dirty="0" smtClean="0">
                <a:solidFill>
                  <a:srgbClr val="A60000"/>
                </a:solidFill>
                <a:latin typeface="Times New Roman" charset="0"/>
              </a:rPr>
              <a:t>1</a:t>
            </a:r>
            <a:r>
              <a:rPr kumimoji="1" lang="zh-CN" altLang="en-US" dirty="0" smtClean="0">
                <a:solidFill>
                  <a:srgbClr val="A60000"/>
                </a:solidFill>
                <a:latin typeface="Times New Roman" charset="0"/>
              </a:rPr>
              <a:t>不变。</a:t>
            </a:r>
          </a:p>
          <a:p>
            <a:pPr algn="just" eaLnBrk="1" hangingPunct="1">
              <a:buFont typeface="Wingdings" pitchFamily="2" charset="2"/>
              <a:buNone/>
            </a:pPr>
            <a:endParaRPr kumimoji="1" lang="zh-CN" altLang="en-US" dirty="0" smtClean="0">
              <a:latin typeface="Times New Roman" charset="0"/>
            </a:endParaRPr>
          </a:p>
          <a:p>
            <a:pPr>
              <a:buFont typeface="Wingdings" pitchFamily="2" charset="2"/>
              <a:buNone/>
            </a:pPr>
            <a:endParaRPr lang="zh-CN" altLang="en-US" dirty="0" smtClean="0"/>
          </a:p>
        </p:txBody>
      </p:sp>
      <p:pic>
        <p:nvPicPr>
          <p:cNvPr id="23558" name="Picture 8" descr="TU4-14a"/>
          <p:cNvPicPr>
            <a:picLocks noChangeAspect="1" noChangeArrowheads="1"/>
          </p:cNvPicPr>
          <p:nvPr/>
        </p:nvPicPr>
        <p:blipFill>
          <a:blip r:embed="rId3">
            <a:lum bright="-100000"/>
          </a:blip>
          <a:srcRect/>
          <a:stretch>
            <a:fillRect/>
          </a:stretch>
        </p:blipFill>
        <p:spPr bwMode="auto">
          <a:xfrm>
            <a:off x="5500688" y="2428875"/>
            <a:ext cx="32766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1571625" y="3500438"/>
          <a:ext cx="2644775" cy="547687"/>
        </p:xfrm>
        <a:graphic>
          <a:graphicData uri="http://schemas.openxmlformats.org/presentationml/2006/ole">
            <p:oleObj spid="_x0000_s23554" r:id="rId4" imgW="1282700" imgH="254000" progId="Equation.3">
              <p:embed/>
            </p:oleObj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6572250" y="4929188"/>
          <a:ext cx="1282700" cy="441325"/>
        </p:xfrm>
        <a:graphic>
          <a:graphicData uri="http://schemas.openxmlformats.org/presentationml/2006/ole">
            <p:oleObj spid="_x0000_s23555" name="Equation" r:id="rId5" imgW="571320" imgH="2030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竞争与险态</a:t>
            </a:r>
          </a:p>
        </p:txBody>
      </p:sp>
      <p:sp>
        <p:nvSpPr>
          <p:cNvPr id="993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mtClean="0">
                <a:solidFill>
                  <a:srgbClr val="CC3300"/>
                </a:solidFill>
                <a:latin typeface="Times New Roman" charset="0"/>
              </a:rPr>
              <a:t>当考虑电路中存在的时间延迟时，该电路的实际输入、输出关系又将怎样呢？</a:t>
            </a:r>
            <a:endParaRPr kumimoji="1" lang="en-US" altLang="zh-CN" smtClean="0">
              <a:solidFill>
                <a:srgbClr val="CC3300"/>
              </a:solidFill>
              <a:latin typeface="Times New Roman" charset="0"/>
            </a:endParaRPr>
          </a:p>
          <a:p>
            <a:r>
              <a:rPr kumimoji="1" lang="zh-CN" altLang="en-US" smtClean="0">
                <a:latin typeface="Times New Roman" charset="0"/>
              </a:rPr>
              <a:t>假定每个门的延迟时间为</a:t>
            </a:r>
            <a:r>
              <a:rPr kumimoji="1" lang="en-US" altLang="zh-CN" smtClean="0">
                <a:latin typeface="Times New Roman" charset="0"/>
              </a:rPr>
              <a:t>t</a:t>
            </a:r>
            <a:r>
              <a:rPr kumimoji="1" lang="en-US" altLang="zh-CN" baseline="-25000" smtClean="0">
                <a:latin typeface="Times New Roman" charset="0"/>
              </a:rPr>
              <a:t>pd</a:t>
            </a:r>
            <a:r>
              <a:rPr kumimoji="1" lang="zh-CN" altLang="en-US" smtClean="0">
                <a:latin typeface="Times New Roman" charset="0"/>
              </a:rPr>
              <a:t>，则实际输入、输出关系可用如下所示的时间图来说明。</a:t>
            </a:r>
            <a:endParaRPr lang="zh-CN" altLang="en-US" smtClean="0"/>
          </a:p>
        </p:txBody>
      </p:sp>
      <p:pic>
        <p:nvPicPr>
          <p:cNvPr id="4" name="Picture 18" descr="TU4-14b"/>
          <p:cNvPicPr>
            <a:picLocks noChangeAspect="1" noChangeArrowheads="1"/>
          </p:cNvPicPr>
          <p:nvPr/>
        </p:nvPicPr>
        <p:blipFill>
          <a:blip r:embed="rId3">
            <a:lum bright="-100000"/>
          </a:blip>
          <a:srcRect/>
          <a:stretch>
            <a:fillRect/>
          </a:stretch>
        </p:blipFill>
        <p:spPr bwMode="auto">
          <a:xfrm>
            <a:off x="1384300" y="3327400"/>
            <a:ext cx="3336925" cy="324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9" descr="TU4-14a"/>
          <p:cNvPicPr>
            <a:picLocks noChangeAspect="1" noChangeArrowheads="1"/>
          </p:cNvPicPr>
          <p:nvPr/>
        </p:nvPicPr>
        <p:blipFill>
          <a:blip r:embed="rId4">
            <a:lum bright="-100000"/>
          </a:blip>
          <a:srcRect/>
          <a:stretch>
            <a:fillRect/>
          </a:stretch>
        </p:blipFill>
        <p:spPr bwMode="auto">
          <a:xfrm>
            <a:off x="5346700" y="3594100"/>
            <a:ext cx="2901950" cy="20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竞争与险态</a:t>
            </a:r>
          </a:p>
        </p:txBody>
      </p:sp>
      <p:sp>
        <p:nvSpPr>
          <p:cNvPr id="1003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1" lang="zh-CN" altLang="en-US" smtClean="0">
                <a:latin typeface="Times New Roman" charset="0"/>
              </a:rPr>
              <a:t>组合电路中的险象可分为</a:t>
            </a:r>
            <a:r>
              <a:rPr kumimoji="1" lang="zh-CN" altLang="en-US" smtClean="0">
                <a:solidFill>
                  <a:srgbClr val="A60000"/>
                </a:solidFill>
                <a:latin typeface="Times New Roman" charset="0"/>
              </a:rPr>
              <a:t>静态险象</a:t>
            </a:r>
            <a:r>
              <a:rPr kumimoji="1" lang="zh-CN" altLang="en-US" smtClean="0">
                <a:latin typeface="Times New Roman" charset="0"/>
              </a:rPr>
              <a:t>和</a:t>
            </a:r>
            <a:r>
              <a:rPr kumimoji="1" lang="zh-CN" altLang="en-US" smtClean="0">
                <a:solidFill>
                  <a:srgbClr val="A60000"/>
                </a:solidFill>
                <a:latin typeface="Times New Roman" charset="0"/>
              </a:rPr>
              <a:t>动态险象</a:t>
            </a:r>
            <a:r>
              <a:rPr kumimoji="1" lang="zh-CN" altLang="en-US" smtClean="0">
                <a:latin typeface="Times New Roman" charset="0"/>
              </a:rPr>
              <a:t>。</a:t>
            </a:r>
            <a:br>
              <a:rPr kumimoji="1" lang="zh-CN" altLang="en-US" smtClean="0">
                <a:latin typeface="Times New Roman" charset="0"/>
              </a:rPr>
            </a:br>
            <a:endParaRPr kumimoji="1" lang="zh-CN" altLang="en-US" smtClean="0">
              <a:latin typeface="Times New Roman" charset="0"/>
            </a:endParaRPr>
          </a:p>
          <a:p>
            <a:pPr eaLnBrk="1" hangingPunct="1"/>
            <a:r>
              <a:rPr kumimoji="1" lang="zh-CN" altLang="en-US" smtClean="0">
                <a:solidFill>
                  <a:srgbClr val="0000B0"/>
                </a:solidFill>
                <a:latin typeface="Times New Roman" charset="0"/>
              </a:rPr>
              <a:t>静态险象：</a:t>
            </a:r>
            <a:r>
              <a:rPr kumimoji="1" lang="zh-CN" altLang="en-US" smtClean="0">
                <a:latin typeface="Times New Roman" charset="0"/>
              </a:rPr>
              <a:t>如果在输入变化而输出不应发生变化的情况下，输出端产生了短暂的错误输出，则称为静态险象。</a:t>
            </a:r>
            <a:endParaRPr kumimoji="1" lang="zh-CN" altLang="en-US" smtClean="0">
              <a:solidFill>
                <a:srgbClr val="0000B0"/>
              </a:solidFill>
              <a:latin typeface="Times New Roman" charset="0"/>
            </a:endParaRPr>
          </a:p>
          <a:p>
            <a:pPr eaLnBrk="1" hangingPunct="1"/>
            <a:r>
              <a:rPr kumimoji="1" lang="zh-CN" altLang="en-US" smtClean="0">
                <a:solidFill>
                  <a:srgbClr val="0000B0"/>
                </a:solidFill>
                <a:latin typeface="Times New Roman" charset="0"/>
              </a:rPr>
              <a:t>动态险象：</a:t>
            </a:r>
            <a:r>
              <a:rPr kumimoji="1" lang="zh-CN" altLang="en-US" smtClean="0">
                <a:latin typeface="Times New Roman" charset="0"/>
              </a:rPr>
              <a:t>如果在输入变化而输出应该发生变化的情况下，输出在变化过程中产生了短暂的错误输出，则称为动态险象。</a:t>
            </a:r>
          </a:p>
          <a:p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作业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5813" y="1785938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CN" smtClean="0"/>
              <a:t>1.</a:t>
            </a:r>
            <a:r>
              <a:rPr lang="zh-CN" altLang="en-US" smtClean="0"/>
              <a:t>用</a:t>
            </a:r>
            <a:r>
              <a:rPr lang="en-US" altLang="zh-CN" smtClean="0"/>
              <a:t>3</a:t>
            </a:r>
            <a:r>
              <a:rPr lang="zh-CN" altLang="en-US" smtClean="0"/>
              <a:t>线</a:t>
            </a:r>
            <a:r>
              <a:rPr lang="en-US" altLang="zh-CN" smtClean="0"/>
              <a:t>-8</a:t>
            </a:r>
            <a:r>
              <a:rPr lang="zh-CN" altLang="en-US" smtClean="0"/>
              <a:t>线译码器 </a:t>
            </a:r>
            <a:r>
              <a:rPr lang="en-US" altLang="zh-CN" smtClean="0"/>
              <a:t>74LS138</a:t>
            </a:r>
            <a:r>
              <a:rPr lang="zh-CN" altLang="en-US" smtClean="0"/>
              <a:t>实现下面的逻辑函数</a:t>
            </a:r>
            <a:r>
              <a:rPr lang="en-US" altLang="zh-CN" smtClean="0"/>
              <a:t>Y=F(A,B,C)=A’C+AB’</a:t>
            </a:r>
            <a:r>
              <a:rPr lang="zh-CN" altLang="en-US" smtClean="0"/>
              <a:t>。</a:t>
            </a:r>
            <a:endParaRPr lang="en-US" altLang="zh-CN" smtClean="0"/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en-US" altLang="zh-CN" smtClean="0"/>
              <a:t>2.</a:t>
            </a:r>
            <a:r>
              <a:rPr lang="zh-CN" altLang="en-US" smtClean="0"/>
              <a:t>用</a:t>
            </a:r>
            <a:r>
              <a:rPr lang="en-US" altLang="zh-CN" smtClean="0"/>
              <a:t>1</a:t>
            </a:r>
            <a:r>
              <a:rPr lang="zh-CN" altLang="en-US" smtClean="0"/>
              <a:t>个 </a:t>
            </a:r>
            <a:r>
              <a:rPr lang="en-US" altLang="zh-CN" smtClean="0"/>
              <a:t>4-to-1 MUX</a:t>
            </a:r>
            <a:r>
              <a:rPr lang="zh-CN" altLang="en-US" smtClean="0"/>
              <a:t>实现下面的布尔函数</a:t>
            </a:r>
            <a:r>
              <a:rPr lang="en-US" altLang="zh-CN" smtClean="0"/>
              <a:t>G=F(X,Y,Z) = </a:t>
            </a:r>
            <a:r>
              <a:rPr lang="el-GR" altLang="zh-CN" smtClean="0"/>
              <a:t>Σ</a:t>
            </a:r>
            <a:r>
              <a:rPr lang="en-US" altLang="zh-CN" smtClean="0"/>
              <a:t>(2,6,7)</a:t>
            </a:r>
            <a:r>
              <a:rPr lang="zh-CN" altLang="en-US" smtClean="0"/>
              <a:t>。</a:t>
            </a:r>
            <a:endParaRPr lang="en-US" altLang="zh-CN" smtClean="0"/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en-US" altLang="zh-CN" smtClean="0"/>
              <a:t>3.</a:t>
            </a:r>
            <a:r>
              <a:rPr lang="zh-CN" altLang="en-US" smtClean="0"/>
              <a:t>用</a:t>
            </a:r>
            <a:r>
              <a:rPr lang="en-US" altLang="zh-CN" smtClean="0"/>
              <a:t>1</a:t>
            </a:r>
            <a:r>
              <a:rPr lang="zh-CN" altLang="en-US" smtClean="0"/>
              <a:t>位半加器构造</a:t>
            </a:r>
            <a:r>
              <a:rPr lang="en-US" altLang="zh-CN" smtClean="0"/>
              <a:t>1</a:t>
            </a:r>
            <a:r>
              <a:rPr lang="zh-CN" altLang="en-US" smtClean="0"/>
              <a:t>位全加器。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3">
  <a:themeElements>
    <a:clrScheme name="">
      <a:dk1>
        <a:srgbClr val="000000"/>
      </a:dk1>
      <a:lt1>
        <a:srgbClr val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FFFFFF"/>
      </a:accent3>
      <a:accent4>
        <a:srgbClr val="000000"/>
      </a:accent4>
      <a:accent5>
        <a:srgbClr val="D8AFB9"/>
      </a:accent5>
      <a:accent6>
        <a:srgbClr val="9B5CA9"/>
      </a:accent6>
      <a:hlink>
        <a:srgbClr val="FFDE66"/>
      </a:hlink>
      <a:folHlink>
        <a:srgbClr val="D490C5"/>
      </a:folHlink>
    </a:clrScheme>
    <a:fontScheme name="1_3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2">
            <a:schemeClr val="bg2">
              <a:alpha val="50000"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2">
            <a:schemeClr val="bg2">
              <a:alpha val="50000"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2" charset="-122"/>
          </a:defRPr>
        </a:defPPr>
      </a:lstStyle>
    </a:lnDef>
  </a:objectDefaults>
  <a:extraClrSchemeLst>
    <a:extraClrScheme>
      <a:clrScheme name="1_3 1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4EA693"/>
        </a:accent1>
        <a:accent2>
          <a:srgbClr val="ABA755"/>
        </a:accent2>
        <a:accent3>
          <a:srgbClr val="FFFFFF"/>
        </a:accent3>
        <a:accent4>
          <a:srgbClr val="174578"/>
        </a:accent4>
        <a:accent5>
          <a:srgbClr val="B2D0C8"/>
        </a:accent5>
        <a:accent6>
          <a:srgbClr val="9B974C"/>
        </a:accent6>
        <a:hlink>
          <a:srgbClr val="3981B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3 2">
        <a:dk1>
          <a:srgbClr val="124B98"/>
        </a:dk1>
        <a:lt1>
          <a:srgbClr val="FFFFFF"/>
        </a:lt1>
        <a:dk2>
          <a:srgbClr val="000000"/>
        </a:dk2>
        <a:lt2>
          <a:srgbClr val="DDDDDD"/>
        </a:lt2>
        <a:accent1>
          <a:srgbClr val="4976D1"/>
        </a:accent1>
        <a:accent2>
          <a:srgbClr val="4CB494"/>
        </a:accent2>
        <a:accent3>
          <a:srgbClr val="FFFFFF"/>
        </a:accent3>
        <a:accent4>
          <a:srgbClr val="0E3F81"/>
        </a:accent4>
        <a:accent5>
          <a:srgbClr val="B1BDE5"/>
        </a:accent5>
        <a:accent6>
          <a:srgbClr val="44A386"/>
        </a:accent6>
        <a:hlink>
          <a:srgbClr val="0099C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3 3">
        <a:dk1>
          <a:srgbClr val="1D528D"/>
        </a:dk1>
        <a:lt1>
          <a:srgbClr val="FFFFFF"/>
        </a:lt1>
        <a:dk2>
          <a:srgbClr val="000000"/>
        </a:dk2>
        <a:lt2>
          <a:srgbClr val="DDDDDD"/>
        </a:lt2>
        <a:accent1>
          <a:srgbClr val="25B1B1"/>
        </a:accent1>
        <a:accent2>
          <a:srgbClr val="5BACE9"/>
        </a:accent2>
        <a:accent3>
          <a:srgbClr val="FFFFFF"/>
        </a:accent3>
        <a:accent4>
          <a:srgbClr val="174578"/>
        </a:accent4>
        <a:accent5>
          <a:srgbClr val="ACD5D5"/>
        </a:accent5>
        <a:accent6>
          <a:srgbClr val="529BD3"/>
        </a:accent6>
        <a:hlink>
          <a:srgbClr val="6E71F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pw</Template>
  <TotalTime>3009</TotalTime>
  <Words>3837</Words>
  <Application>Microsoft Office PowerPoint</Application>
  <PresentationFormat>全屏显示(4:3)</PresentationFormat>
  <Paragraphs>962</Paragraphs>
  <Slides>97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97</vt:i4>
      </vt:variant>
    </vt:vector>
  </HeadingPairs>
  <TitlesOfParts>
    <vt:vector size="102" baseType="lpstr">
      <vt:lpstr>1_3</vt:lpstr>
      <vt:lpstr>公式</vt:lpstr>
      <vt:lpstr>Visio</vt:lpstr>
      <vt:lpstr>Equation</vt:lpstr>
      <vt:lpstr>Microsoft Equation 3.0</vt:lpstr>
      <vt:lpstr>第4章 组合逻辑的分析与设计</vt:lpstr>
      <vt:lpstr>主要内容</vt:lpstr>
      <vt:lpstr>主要内容</vt:lpstr>
      <vt:lpstr>组合逻辑设计与分析步骤</vt:lpstr>
      <vt:lpstr>分析示例</vt:lpstr>
      <vt:lpstr>幻灯片 6</vt:lpstr>
      <vt:lpstr>设计示例</vt:lpstr>
      <vt:lpstr>幻灯片 8</vt:lpstr>
      <vt:lpstr>幻灯片 9</vt:lpstr>
      <vt:lpstr>幻灯片 10</vt:lpstr>
      <vt:lpstr>主要内容</vt:lpstr>
      <vt:lpstr>数字集成电路介绍</vt:lpstr>
      <vt:lpstr>集成电路命名规则（TTL）</vt:lpstr>
      <vt:lpstr>幻灯片 14</vt:lpstr>
      <vt:lpstr>SN74LS00</vt:lpstr>
      <vt:lpstr>SNXXXX10</vt:lpstr>
      <vt:lpstr>SNXXXX27</vt:lpstr>
      <vt:lpstr>SNXXXX04</vt:lpstr>
      <vt:lpstr>幻灯片 19</vt:lpstr>
      <vt:lpstr>主要内容</vt:lpstr>
      <vt:lpstr>译码器</vt:lpstr>
      <vt:lpstr>译码器模型</vt:lpstr>
      <vt:lpstr>2-4译码器</vt:lpstr>
      <vt:lpstr>74XX139</vt:lpstr>
      <vt:lpstr>74XX138</vt:lpstr>
      <vt:lpstr>二进制译码器与最小项</vt:lpstr>
      <vt:lpstr>译码器应用</vt:lpstr>
      <vt:lpstr>示例</vt:lpstr>
      <vt:lpstr>Step1：转换为最小项之和形式</vt:lpstr>
      <vt:lpstr>Step2：用译码器和门电路组合</vt:lpstr>
      <vt:lpstr>幻灯片 31</vt:lpstr>
      <vt:lpstr>练习</vt:lpstr>
      <vt:lpstr>译码器的级联</vt:lpstr>
      <vt:lpstr>3-8译码器扩展成4-16译码器</vt:lpstr>
      <vt:lpstr>幻灯片 35</vt:lpstr>
      <vt:lpstr>编码器</vt:lpstr>
      <vt:lpstr>8线-3线二进制编码器</vt:lpstr>
      <vt:lpstr>幻灯片 38</vt:lpstr>
      <vt:lpstr>优先编码器</vt:lpstr>
      <vt:lpstr>4线-2线优先编码器</vt:lpstr>
      <vt:lpstr>74XX148</vt:lpstr>
      <vt:lpstr>优先编码器的应用</vt:lpstr>
      <vt:lpstr>主要内容</vt:lpstr>
      <vt:lpstr>数字多路器</vt:lpstr>
      <vt:lpstr>2选1数字多路器</vt:lpstr>
      <vt:lpstr>2选1数字多路器</vt:lpstr>
      <vt:lpstr>4选1数字多路器</vt:lpstr>
      <vt:lpstr>4选1数字多路器</vt:lpstr>
      <vt:lpstr>8选1数字多路器74LS151</vt:lpstr>
      <vt:lpstr>数字多路器的级联</vt:lpstr>
      <vt:lpstr>选择多位数据</vt:lpstr>
      <vt:lpstr>数字多路器的应用</vt:lpstr>
      <vt:lpstr>示例</vt:lpstr>
      <vt:lpstr>卡诺图降维</vt:lpstr>
      <vt:lpstr>卡诺图降维</vt:lpstr>
      <vt:lpstr>卡诺图降维</vt:lpstr>
      <vt:lpstr>示例</vt:lpstr>
      <vt:lpstr>练习</vt:lpstr>
      <vt:lpstr>主要内容</vt:lpstr>
      <vt:lpstr>二进制加法器</vt:lpstr>
      <vt:lpstr>一位加法器</vt:lpstr>
      <vt:lpstr>1位半加器</vt:lpstr>
      <vt:lpstr>1位半加器</vt:lpstr>
      <vt:lpstr>全加器</vt:lpstr>
      <vt:lpstr>1位全加器（考虑低位来的进位）</vt:lpstr>
      <vt:lpstr>1位全加器（考虑低位来的进位）</vt:lpstr>
      <vt:lpstr>1位全加器（考虑低位来的进位）</vt:lpstr>
      <vt:lpstr>用半加器构造全加器</vt:lpstr>
      <vt:lpstr>练习</vt:lpstr>
      <vt:lpstr>多位二进制加法器</vt:lpstr>
      <vt:lpstr>串行进位全加器</vt:lpstr>
      <vt:lpstr>幻灯片 72</vt:lpstr>
      <vt:lpstr>超前进位加法器</vt:lpstr>
      <vt:lpstr>幻灯片 74</vt:lpstr>
      <vt:lpstr>递推式</vt:lpstr>
      <vt:lpstr>幻灯片 76</vt:lpstr>
      <vt:lpstr>集成全加器</vt:lpstr>
      <vt:lpstr>用加法器实现减法运算</vt:lpstr>
      <vt:lpstr>BCD码加法器</vt:lpstr>
      <vt:lpstr>幻灯片 80</vt:lpstr>
      <vt:lpstr>幻灯片 81</vt:lpstr>
      <vt:lpstr>幻灯片 82</vt:lpstr>
      <vt:lpstr>幻灯片 83</vt:lpstr>
      <vt:lpstr>主要内容</vt:lpstr>
      <vt:lpstr>二进制比较器</vt:lpstr>
      <vt:lpstr>一位二进制比较器</vt:lpstr>
      <vt:lpstr>多位二进制数的比较</vt:lpstr>
      <vt:lpstr>幻灯片 88</vt:lpstr>
      <vt:lpstr>集成数字比较器  74LS85</vt:lpstr>
      <vt:lpstr>74LS85的级联</vt:lpstr>
      <vt:lpstr>算术逻辑单元ALU</vt:lpstr>
      <vt:lpstr>竞争与险态</vt:lpstr>
      <vt:lpstr>竞争与险态</vt:lpstr>
      <vt:lpstr>竞争与险态</vt:lpstr>
      <vt:lpstr>竞争与险态</vt:lpstr>
      <vt:lpstr>竞争与险态</vt:lpstr>
      <vt:lpstr>作业</vt:lpstr>
    </vt:vector>
  </TitlesOfParts>
  <Company>WWW.YlmF.CoM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第4章 组合逻辑的分析与设计</dc:title>
  <dc:creator>雨林木风</dc:creator>
  <cp:lastModifiedBy>pp</cp:lastModifiedBy>
  <cp:revision>57</cp:revision>
  <dcterms:created xsi:type="dcterms:W3CDTF">2011-04-08T03:56:03Z</dcterms:created>
  <dcterms:modified xsi:type="dcterms:W3CDTF">2016-04-25T02:36:38Z</dcterms:modified>
</cp:coreProperties>
</file>